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22"/>
  </p:notesMasterIdLst>
  <p:sldIdLst>
    <p:sldId id="849" r:id="rId6"/>
    <p:sldId id="850" r:id="rId7"/>
    <p:sldId id="851" r:id="rId8"/>
    <p:sldId id="852" r:id="rId9"/>
    <p:sldId id="599" r:id="rId10"/>
    <p:sldId id="853" r:id="rId11"/>
    <p:sldId id="844" r:id="rId12"/>
    <p:sldId id="845" r:id="rId13"/>
    <p:sldId id="662" r:id="rId14"/>
    <p:sldId id="854" r:id="rId15"/>
    <p:sldId id="447" r:id="rId16"/>
    <p:sldId id="856" r:id="rId17"/>
    <p:sldId id="846" r:id="rId18"/>
    <p:sldId id="848" r:id="rId19"/>
    <p:sldId id="847" r:id="rId20"/>
    <p:sldId id="7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90" d="100"/>
          <a:sy n="90" d="100"/>
        </p:scale>
        <p:origin x="72" y="1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 Brittni M" userId="9d4dc2e0-3d9a-424b-961d-051100ca19ac" providerId="ADAL" clId="{50F7B738-BC42-4BEE-87F7-CC222D345882}"/>
    <pc:docChg chg="undo custSel modSld">
      <pc:chgData name="Ball, Brittni M" userId="9d4dc2e0-3d9a-424b-961d-051100ca19ac" providerId="ADAL" clId="{50F7B738-BC42-4BEE-87F7-CC222D345882}" dt="2024-10-31T18:04:50.703" v="7" actId="20577"/>
      <pc:docMkLst>
        <pc:docMk/>
      </pc:docMkLst>
      <pc:sldChg chg="modSp mod">
        <pc:chgData name="Ball, Brittni M" userId="9d4dc2e0-3d9a-424b-961d-051100ca19ac" providerId="ADAL" clId="{50F7B738-BC42-4BEE-87F7-CC222D345882}" dt="2024-10-31T18:04:50.703" v="7" actId="20577"/>
        <pc:sldMkLst>
          <pc:docMk/>
          <pc:sldMk cId="3585923478" sldId="852"/>
        </pc:sldMkLst>
        <pc:spChg chg="mod">
          <ac:chgData name="Ball, Brittni M" userId="9d4dc2e0-3d9a-424b-961d-051100ca19ac" providerId="ADAL" clId="{50F7B738-BC42-4BEE-87F7-CC222D345882}" dt="2024-10-31T18:04:46.934" v="5" actId="20577"/>
          <ac:spMkLst>
            <pc:docMk/>
            <pc:sldMk cId="3585923478" sldId="852"/>
            <ac:spMk id="6" creationId="{B2DB0303-A0DD-D1D7-B485-FCC9EB0BC22A}"/>
          </ac:spMkLst>
        </pc:spChg>
        <pc:spChg chg="mod">
          <ac:chgData name="Ball, Brittni M" userId="9d4dc2e0-3d9a-424b-961d-051100ca19ac" providerId="ADAL" clId="{50F7B738-BC42-4BEE-87F7-CC222D345882}" dt="2024-10-31T18:04:50.703" v="7" actId="20577"/>
          <ac:spMkLst>
            <pc:docMk/>
            <pc:sldMk cId="3585923478" sldId="852"/>
            <ac:spMk id="10" creationId="{A9097BDE-0E9C-8E4B-B55F-8147576BEB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E643F-D3D0-420C-9154-897BC8382D55}"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017B3-93C5-449F-853E-8C98CF00AE84}" type="slidenum">
              <a:rPr lang="en-US" smtClean="0"/>
              <a:t>‹#›</a:t>
            </a:fld>
            <a:endParaRPr lang="en-US"/>
          </a:p>
        </p:txBody>
      </p:sp>
    </p:spTree>
    <p:extLst>
      <p:ext uri="{BB962C8B-B14F-4D97-AF65-F5344CB8AC3E}">
        <p14:creationId xmlns:p14="http://schemas.microsoft.com/office/powerpoint/2010/main" val="39518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rgbClr val="336600"/>
                </a:solidFill>
                <a:latin typeface="Arial" pitchFamily="34" charset="0"/>
              </a:defRPr>
            </a:lvl1pPr>
            <a:lvl2pPr marL="768019" indent="-295392" eaLnBrk="0" hangingPunct="0">
              <a:defRPr sz="2500" b="1">
                <a:solidFill>
                  <a:srgbClr val="336600"/>
                </a:solidFill>
                <a:latin typeface="Arial" pitchFamily="34" charset="0"/>
              </a:defRPr>
            </a:lvl2pPr>
            <a:lvl3pPr marL="1181568" indent="-236313" eaLnBrk="0" hangingPunct="0">
              <a:defRPr sz="2500" b="1">
                <a:solidFill>
                  <a:srgbClr val="336600"/>
                </a:solidFill>
                <a:latin typeface="Arial" pitchFamily="34" charset="0"/>
              </a:defRPr>
            </a:lvl3pPr>
            <a:lvl4pPr marL="1654196" indent="-236313" eaLnBrk="0" hangingPunct="0">
              <a:defRPr sz="2500" b="1">
                <a:solidFill>
                  <a:srgbClr val="336600"/>
                </a:solidFill>
                <a:latin typeface="Arial" pitchFamily="34" charset="0"/>
              </a:defRPr>
            </a:lvl4pPr>
            <a:lvl5pPr marL="2126823" indent="-236313" eaLnBrk="0" hangingPunct="0">
              <a:defRPr sz="2500" b="1">
                <a:solidFill>
                  <a:srgbClr val="336600"/>
                </a:solidFill>
                <a:latin typeface="Arial" pitchFamily="34" charset="0"/>
              </a:defRPr>
            </a:lvl5pPr>
            <a:lvl6pPr marL="2599450" indent="-236313" algn="ctr" eaLnBrk="0" fontAlgn="base" hangingPunct="0">
              <a:spcBef>
                <a:spcPct val="0"/>
              </a:spcBef>
              <a:spcAft>
                <a:spcPct val="0"/>
              </a:spcAft>
              <a:defRPr sz="2500" b="1">
                <a:solidFill>
                  <a:srgbClr val="336600"/>
                </a:solidFill>
                <a:latin typeface="Arial" pitchFamily="34" charset="0"/>
              </a:defRPr>
            </a:lvl6pPr>
            <a:lvl7pPr marL="3072076" indent="-236313" algn="ctr" eaLnBrk="0" fontAlgn="base" hangingPunct="0">
              <a:spcBef>
                <a:spcPct val="0"/>
              </a:spcBef>
              <a:spcAft>
                <a:spcPct val="0"/>
              </a:spcAft>
              <a:defRPr sz="2500" b="1">
                <a:solidFill>
                  <a:srgbClr val="336600"/>
                </a:solidFill>
                <a:latin typeface="Arial" pitchFamily="34" charset="0"/>
              </a:defRPr>
            </a:lvl7pPr>
            <a:lvl8pPr marL="3544704" indent="-236313" algn="ctr" eaLnBrk="0" fontAlgn="base" hangingPunct="0">
              <a:spcBef>
                <a:spcPct val="0"/>
              </a:spcBef>
              <a:spcAft>
                <a:spcPct val="0"/>
              </a:spcAft>
              <a:defRPr sz="2500" b="1">
                <a:solidFill>
                  <a:srgbClr val="336600"/>
                </a:solidFill>
                <a:latin typeface="Arial" pitchFamily="34" charset="0"/>
              </a:defRPr>
            </a:lvl8pPr>
            <a:lvl9pPr marL="4017331" indent="-236313" algn="ctr" eaLnBrk="0" fontAlgn="base" hangingPunct="0">
              <a:spcBef>
                <a:spcPct val="0"/>
              </a:spcBef>
              <a:spcAft>
                <a:spcPct val="0"/>
              </a:spcAft>
              <a:defRPr sz="2500" b="1">
                <a:solidFill>
                  <a:srgbClr val="336600"/>
                </a:solidFill>
                <a:latin typeface="Arial" pitchFamily="34" charset="0"/>
              </a:defRPr>
            </a:lvl9pPr>
          </a:lstStyle>
          <a:p>
            <a:pPr marL="0" marR="0" lvl="0" indent="0" algn="r" defTabSz="945307" rtl="0" eaLnBrk="0" fontAlgn="base" latinLnBrk="0" hangingPunct="0">
              <a:lnSpc>
                <a:spcPct val="100000"/>
              </a:lnSpc>
              <a:spcBef>
                <a:spcPct val="0"/>
              </a:spcBef>
              <a:spcAft>
                <a:spcPct val="0"/>
              </a:spcAft>
              <a:buClrTx/>
              <a:buSzTx/>
              <a:buFontTx/>
              <a:buNone/>
              <a:tabLst/>
              <a:defRPr/>
            </a:pPr>
            <a:fld id="{C5EFA9C6-2065-4F18-8A3D-8648639A204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5307"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7587" name="Rectangle 2"/>
          <p:cNvSpPr>
            <a:spLocks noGrp="1" noRot="1" noChangeAspect="1" noChangeArrowheads="1" noTextEdit="1"/>
          </p:cNvSpPr>
          <p:nvPr>
            <p:ph type="sldImg"/>
          </p:nvPr>
        </p:nvSpPr>
        <p:spPr>
          <a:xfrm>
            <a:off x="1524000" y="703263"/>
            <a:ext cx="4586288" cy="2581275"/>
          </a:xfrm>
          <a:ln/>
        </p:spPr>
      </p:sp>
      <p:sp>
        <p:nvSpPr>
          <p:cNvPr id="67588" name="Rectangle 3"/>
          <p:cNvSpPr>
            <a:spLocks noGrp="1" noChangeArrowheads="1"/>
          </p:cNvSpPr>
          <p:nvPr>
            <p:ph type="body" idx="1"/>
          </p:nvPr>
        </p:nvSpPr>
        <p:spPr>
          <a:xfrm>
            <a:off x="237091" y="3439995"/>
            <a:ext cx="6322387" cy="5283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3057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rgbClr val="336600"/>
                </a:solidFill>
                <a:latin typeface="Arial" pitchFamily="34" charset="0"/>
              </a:defRPr>
            </a:lvl1pPr>
            <a:lvl2pPr marL="768019" indent="-295392" eaLnBrk="0" hangingPunct="0">
              <a:defRPr sz="2500" b="1">
                <a:solidFill>
                  <a:srgbClr val="336600"/>
                </a:solidFill>
                <a:latin typeface="Arial" pitchFamily="34" charset="0"/>
              </a:defRPr>
            </a:lvl2pPr>
            <a:lvl3pPr marL="1181568" indent="-236313" eaLnBrk="0" hangingPunct="0">
              <a:defRPr sz="2500" b="1">
                <a:solidFill>
                  <a:srgbClr val="336600"/>
                </a:solidFill>
                <a:latin typeface="Arial" pitchFamily="34" charset="0"/>
              </a:defRPr>
            </a:lvl3pPr>
            <a:lvl4pPr marL="1654196" indent="-236313" eaLnBrk="0" hangingPunct="0">
              <a:defRPr sz="2500" b="1">
                <a:solidFill>
                  <a:srgbClr val="336600"/>
                </a:solidFill>
                <a:latin typeface="Arial" pitchFamily="34" charset="0"/>
              </a:defRPr>
            </a:lvl4pPr>
            <a:lvl5pPr marL="2126823" indent="-236313" eaLnBrk="0" hangingPunct="0">
              <a:defRPr sz="2500" b="1">
                <a:solidFill>
                  <a:srgbClr val="336600"/>
                </a:solidFill>
                <a:latin typeface="Arial" pitchFamily="34" charset="0"/>
              </a:defRPr>
            </a:lvl5pPr>
            <a:lvl6pPr marL="2599450" indent="-236313" algn="ctr" eaLnBrk="0" fontAlgn="base" hangingPunct="0">
              <a:spcBef>
                <a:spcPct val="0"/>
              </a:spcBef>
              <a:spcAft>
                <a:spcPct val="0"/>
              </a:spcAft>
              <a:defRPr sz="2500" b="1">
                <a:solidFill>
                  <a:srgbClr val="336600"/>
                </a:solidFill>
                <a:latin typeface="Arial" pitchFamily="34" charset="0"/>
              </a:defRPr>
            </a:lvl6pPr>
            <a:lvl7pPr marL="3072076" indent="-236313" algn="ctr" eaLnBrk="0" fontAlgn="base" hangingPunct="0">
              <a:spcBef>
                <a:spcPct val="0"/>
              </a:spcBef>
              <a:spcAft>
                <a:spcPct val="0"/>
              </a:spcAft>
              <a:defRPr sz="2500" b="1">
                <a:solidFill>
                  <a:srgbClr val="336600"/>
                </a:solidFill>
                <a:latin typeface="Arial" pitchFamily="34" charset="0"/>
              </a:defRPr>
            </a:lvl7pPr>
            <a:lvl8pPr marL="3544704" indent="-236313" algn="ctr" eaLnBrk="0" fontAlgn="base" hangingPunct="0">
              <a:spcBef>
                <a:spcPct val="0"/>
              </a:spcBef>
              <a:spcAft>
                <a:spcPct val="0"/>
              </a:spcAft>
              <a:defRPr sz="2500" b="1">
                <a:solidFill>
                  <a:srgbClr val="336600"/>
                </a:solidFill>
                <a:latin typeface="Arial" pitchFamily="34" charset="0"/>
              </a:defRPr>
            </a:lvl8pPr>
            <a:lvl9pPr marL="4017331" indent="-236313" algn="ctr" eaLnBrk="0" fontAlgn="base" hangingPunct="0">
              <a:spcBef>
                <a:spcPct val="0"/>
              </a:spcBef>
              <a:spcAft>
                <a:spcPct val="0"/>
              </a:spcAft>
              <a:defRPr sz="2500" b="1">
                <a:solidFill>
                  <a:srgbClr val="336600"/>
                </a:solidFill>
                <a:latin typeface="Arial" pitchFamily="34" charset="0"/>
              </a:defRPr>
            </a:lvl9pPr>
          </a:lstStyle>
          <a:p>
            <a:pPr marL="0" marR="0" lvl="0" indent="0" algn="r" defTabSz="945307" rtl="0" eaLnBrk="0" fontAlgn="base" latinLnBrk="0" hangingPunct="0">
              <a:lnSpc>
                <a:spcPct val="100000"/>
              </a:lnSpc>
              <a:spcBef>
                <a:spcPct val="0"/>
              </a:spcBef>
              <a:spcAft>
                <a:spcPct val="0"/>
              </a:spcAft>
              <a:buClrTx/>
              <a:buSzTx/>
              <a:buFontTx/>
              <a:buNone/>
              <a:tabLst/>
              <a:defRPr/>
            </a:pPr>
            <a:fld id="{C5EFA9C6-2065-4F18-8A3D-8648639A204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5307"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7587" name="Rectangle 2"/>
          <p:cNvSpPr>
            <a:spLocks noGrp="1" noRot="1" noChangeAspect="1" noChangeArrowheads="1" noTextEdit="1"/>
          </p:cNvSpPr>
          <p:nvPr>
            <p:ph type="sldImg"/>
          </p:nvPr>
        </p:nvSpPr>
        <p:spPr>
          <a:xfrm>
            <a:off x="1524000" y="703263"/>
            <a:ext cx="4586288" cy="2581275"/>
          </a:xfrm>
          <a:ln/>
        </p:spPr>
      </p:sp>
      <p:sp>
        <p:nvSpPr>
          <p:cNvPr id="67588" name="Rectangle 3"/>
          <p:cNvSpPr>
            <a:spLocks noGrp="1" noChangeArrowheads="1"/>
          </p:cNvSpPr>
          <p:nvPr>
            <p:ph type="body" idx="1"/>
          </p:nvPr>
        </p:nvSpPr>
        <p:spPr>
          <a:xfrm>
            <a:off x="237091" y="3439995"/>
            <a:ext cx="6322387" cy="5283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5260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9E751-18F4-4B78-AFF9-2FF5AC5887E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355" name="Rectangle 2"/>
          <p:cNvSpPr>
            <a:spLocks noGrp="1" noRot="1" noChangeAspect="1" noChangeArrowheads="1" noTextEdit="1"/>
          </p:cNvSpPr>
          <p:nvPr>
            <p:ph type="sldImg"/>
          </p:nvPr>
        </p:nvSpPr>
        <p:spPr>
          <a:xfrm>
            <a:off x="1743075" y="703263"/>
            <a:ext cx="4368800" cy="2457450"/>
          </a:xfrm>
          <a:ln/>
        </p:spPr>
      </p:sp>
      <p:sp>
        <p:nvSpPr>
          <p:cNvPr id="44036" name="Rectangle 3"/>
          <p:cNvSpPr>
            <a:spLocks noGrp="1" noChangeArrowheads="1"/>
          </p:cNvSpPr>
          <p:nvPr>
            <p:ph type="body" idx="1"/>
          </p:nvPr>
        </p:nvSpPr>
        <p:spPr>
          <a:xfrm>
            <a:off x="388938" y="3236913"/>
            <a:ext cx="6232525" cy="5283200"/>
          </a:xfrm>
        </p:spPr>
        <p:txBody>
          <a:bodyPr/>
          <a:lstStyle/>
          <a:p>
            <a:pPr>
              <a:defRPr/>
            </a:pPr>
            <a:r>
              <a:rPr lang="en-US" sz="2400" dirty="0"/>
              <a:t>So, why should YOU join the network?</a:t>
            </a:r>
          </a:p>
          <a:p>
            <a:pPr>
              <a:defRPr/>
            </a:pPr>
            <a:r>
              <a:rPr lang="en-US" sz="2400" dirty="0"/>
              <a:t>It is both a benefit and a privilege for the dental profession to have had a funded network for these many years.</a:t>
            </a:r>
          </a:p>
          <a:p>
            <a:pPr>
              <a:defRPr/>
            </a:pPr>
            <a:r>
              <a:rPr lang="en-US" sz="2400" dirty="0"/>
              <a:t>Since is funded by NIH, and paid with your tax money, it is a benefit to you that</a:t>
            </a:r>
            <a:r>
              <a:rPr lang="en-US" sz="2400" baseline="0" dirty="0"/>
              <a:t> you could use.</a:t>
            </a:r>
            <a:endParaRPr lang="en-US" sz="2400" dirty="0"/>
          </a:p>
          <a:p>
            <a:pPr>
              <a:defRPr/>
            </a:pPr>
            <a:r>
              <a:rPr lang="en-US" sz="2400" dirty="0"/>
              <a:t>The</a:t>
            </a:r>
            <a:r>
              <a:rPr lang="en-US" sz="2400" baseline="0" dirty="0"/>
              <a:t> major benefit is to have access to </a:t>
            </a:r>
            <a:r>
              <a:rPr lang="en-US" sz="1800" dirty="0">
                <a:solidFill>
                  <a:srgbClr val="A80000"/>
                </a:solidFill>
                <a:latin typeface="Ebrima" panose="02000000000000000000" pitchFamily="2" charset="0"/>
                <a:ea typeface="Ebrima" panose="02000000000000000000" pitchFamily="2" charset="0"/>
                <a:cs typeface="Ebrima" panose="02000000000000000000" pitchFamily="2" charset="0"/>
              </a:rPr>
              <a:t>RESEARCH INFORMATION </a:t>
            </a:r>
            <a:r>
              <a:rPr lang="en-US" sz="1800" dirty="0">
                <a:solidFill>
                  <a:schemeClr val="tx1"/>
                </a:solidFill>
                <a:latin typeface="Ebrima" panose="02000000000000000000" pitchFamily="2" charset="0"/>
                <a:ea typeface="Ebrima" panose="02000000000000000000" pitchFamily="2" charset="0"/>
                <a:cs typeface="Ebrima" panose="02000000000000000000" pitchFamily="2" charset="0"/>
              </a:rPr>
              <a:t>that is </a:t>
            </a:r>
            <a:r>
              <a:rPr lang="en-US" sz="1800" dirty="0">
                <a:solidFill>
                  <a:srgbClr val="B40000"/>
                </a:solidFill>
                <a:latin typeface="Ebrima" panose="02000000000000000000" pitchFamily="2" charset="0"/>
                <a:ea typeface="Ebrima" panose="02000000000000000000" pitchFamily="2" charset="0"/>
                <a:cs typeface="Ebrima" panose="02000000000000000000" pitchFamily="2" charset="0"/>
              </a:rPr>
              <a:t>FREE FROM BIAS from industry </a:t>
            </a:r>
            <a:r>
              <a:rPr lang="en-US" sz="1800" dirty="0">
                <a:solidFill>
                  <a:schemeClr val="tx1"/>
                </a:solidFill>
                <a:latin typeface="Ebrima" panose="02000000000000000000" pitchFamily="2" charset="0"/>
                <a:ea typeface="Ebrima" panose="02000000000000000000" pitchFamily="2" charset="0"/>
                <a:cs typeface="Ebrima" panose="02000000000000000000" pitchFamily="2" charset="0"/>
              </a:rPr>
              <a:t>and </a:t>
            </a:r>
            <a:r>
              <a:rPr lang="en-US" sz="1800" dirty="0">
                <a:solidFill>
                  <a:srgbClr val="B40000"/>
                </a:solidFill>
                <a:latin typeface="Ebrima" panose="02000000000000000000" pitchFamily="2" charset="0"/>
                <a:ea typeface="Ebrima" panose="02000000000000000000" pitchFamily="2" charset="0"/>
                <a:cs typeface="Ebrima" panose="02000000000000000000" pitchFamily="2" charset="0"/>
              </a:rPr>
              <a:t>BASED ON EVIDENCE</a:t>
            </a:r>
          </a:p>
          <a:p>
            <a:pPr>
              <a:defRPr/>
            </a:pPr>
            <a:r>
              <a:rPr lang="en-US" sz="1800" dirty="0">
                <a:solidFill>
                  <a:srgbClr val="B40000"/>
                </a:solidFill>
                <a:latin typeface="Ebrima" panose="02000000000000000000" pitchFamily="2" charset="0"/>
                <a:ea typeface="Ebrima" panose="02000000000000000000" pitchFamily="2" charset="0"/>
                <a:cs typeface="Ebrima" panose="02000000000000000000" pitchFamily="2" charset="0"/>
              </a:rPr>
              <a:t>Another benefit is the chance to participate in studies that you</a:t>
            </a:r>
            <a:r>
              <a:rPr lang="en-US" sz="1800" baseline="0" dirty="0">
                <a:solidFill>
                  <a:srgbClr val="B40000"/>
                </a:solidFill>
                <a:latin typeface="Ebrima" panose="02000000000000000000" pitchFamily="2" charset="0"/>
                <a:ea typeface="Ebrima" panose="02000000000000000000" pitchFamily="2" charset="0"/>
                <a:cs typeface="Ebrima" panose="02000000000000000000" pitchFamily="2" charset="0"/>
              </a:rPr>
              <a:t> choose, that are relevant to you and to your practice and patients</a:t>
            </a:r>
          </a:p>
          <a:p>
            <a:pPr>
              <a:defRPr/>
            </a:pPr>
            <a:r>
              <a:rPr lang="en-US" sz="1800" baseline="0" dirty="0">
                <a:solidFill>
                  <a:srgbClr val="B40000"/>
                </a:solidFill>
                <a:latin typeface="Ebrima" panose="02000000000000000000" pitchFamily="2" charset="0"/>
                <a:ea typeface="Ebrima" panose="02000000000000000000" pitchFamily="2" charset="0"/>
                <a:cs typeface="Ebrima" panose="02000000000000000000" pitchFamily="2" charset="0"/>
              </a:rPr>
              <a:t>You also have the opportunity to interact with academicians, researchers and fellow network members from across the entire United States.</a:t>
            </a:r>
            <a:endParaRPr lang="en-US" sz="1800" dirty="0"/>
          </a:p>
          <a:p>
            <a:pPr>
              <a:defRPr/>
            </a:pPr>
            <a:endParaRPr lang="en-US" sz="1800" dirty="0"/>
          </a:p>
          <a:p>
            <a:pPr>
              <a:defRPr/>
            </a:pPr>
            <a:endParaRPr lang="en-US" sz="1800" dirty="0"/>
          </a:p>
        </p:txBody>
      </p:sp>
    </p:spTree>
    <p:extLst>
      <p:ext uri="{BB962C8B-B14F-4D97-AF65-F5344CB8AC3E}">
        <p14:creationId xmlns:p14="http://schemas.microsoft.com/office/powerpoint/2010/main" val="413950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411163" y="698500"/>
            <a:ext cx="6184900" cy="3479800"/>
          </a:xfrm>
          <a:ln/>
        </p:spPr>
      </p:sp>
      <p:sp>
        <p:nvSpPr>
          <p:cNvPr id="73731" name="Rectangle 3"/>
          <p:cNvSpPr>
            <a:spLocks noGrp="1" noChangeArrowheads="1"/>
          </p:cNvSpPr>
          <p:nvPr>
            <p:ph type="body" idx="1"/>
          </p:nvPr>
        </p:nvSpPr>
        <p:spPr>
          <a:xfrm>
            <a:off x="933874" y="4412774"/>
            <a:ext cx="5136303" cy="4180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7" rIns="91252" bIns="45627"/>
          <a:lstStyle/>
          <a:p>
            <a:endParaRPr lang="en-US"/>
          </a:p>
        </p:txBody>
      </p:sp>
    </p:spTree>
    <p:extLst>
      <p:ext uri="{BB962C8B-B14F-4D97-AF65-F5344CB8AC3E}">
        <p14:creationId xmlns:p14="http://schemas.microsoft.com/office/powerpoint/2010/main" val="262946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411163" y="698500"/>
            <a:ext cx="6184900" cy="3479800"/>
          </a:xfrm>
          <a:ln/>
        </p:spPr>
      </p:sp>
      <p:sp>
        <p:nvSpPr>
          <p:cNvPr id="73731" name="Rectangle 3"/>
          <p:cNvSpPr>
            <a:spLocks noGrp="1" noChangeArrowheads="1"/>
          </p:cNvSpPr>
          <p:nvPr>
            <p:ph type="body" idx="1"/>
          </p:nvPr>
        </p:nvSpPr>
        <p:spPr>
          <a:xfrm>
            <a:off x="933874" y="4412774"/>
            <a:ext cx="5136303" cy="4180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7" rIns="91252" bIns="45627"/>
          <a:lstStyle/>
          <a:p>
            <a:endParaRPr lang="en-US"/>
          </a:p>
        </p:txBody>
      </p:sp>
    </p:spTree>
    <p:extLst>
      <p:ext uri="{BB962C8B-B14F-4D97-AF65-F5344CB8AC3E}">
        <p14:creationId xmlns:p14="http://schemas.microsoft.com/office/powerpoint/2010/main" val="217566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411163" y="698500"/>
            <a:ext cx="6184900" cy="3479800"/>
          </a:xfrm>
          <a:ln/>
        </p:spPr>
      </p:sp>
      <p:sp>
        <p:nvSpPr>
          <p:cNvPr id="73731" name="Rectangle 3"/>
          <p:cNvSpPr>
            <a:spLocks noGrp="1" noChangeArrowheads="1"/>
          </p:cNvSpPr>
          <p:nvPr>
            <p:ph type="body" idx="1"/>
          </p:nvPr>
        </p:nvSpPr>
        <p:spPr>
          <a:xfrm>
            <a:off x="933874" y="4412774"/>
            <a:ext cx="5136303" cy="4180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7" rIns="91252" bIns="45627"/>
          <a:lstStyle/>
          <a:p>
            <a:endParaRPr lang="en-US"/>
          </a:p>
        </p:txBody>
      </p:sp>
    </p:spTree>
    <p:extLst>
      <p:ext uri="{BB962C8B-B14F-4D97-AF65-F5344CB8AC3E}">
        <p14:creationId xmlns:p14="http://schemas.microsoft.com/office/powerpoint/2010/main" val="223711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411163" y="698500"/>
            <a:ext cx="6184900" cy="3479800"/>
          </a:xfrm>
          <a:ln/>
        </p:spPr>
      </p:sp>
      <p:sp>
        <p:nvSpPr>
          <p:cNvPr id="73731" name="Rectangle 3"/>
          <p:cNvSpPr>
            <a:spLocks noGrp="1" noChangeArrowheads="1"/>
          </p:cNvSpPr>
          <p:nvPr>
            <p:ph type="body" idx="1"/>
          </p:nvPr>
        </p:nvSpPr>
        <p:spPr>
          <a:xfrm>
            <a:off x="933874" y="4412774"/>
            <a:ext cx="5136303" cy="4180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7" rIns="91252" bIns="45627"/>
          <a:lstStyle/>
          <a:p>
            <a:endParaRPr lang="en-US"/>
          </a:p>
        </p:txBody>
      </p:sp>
    </p:spTree>
    <p:extLst>
      <p:ext uri="{BB962C8B-B14F-4D97-AF65-F5344CB8AC3E}">
        <p14:creationId xmlns:p14="http://schemas.microsoft.com/office/powerpoint/2010/main" val="3712481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327947288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rgbClr val="4C7A7C"/>
                </a:solidFill>
                <a:latin typeface="+mj-lt"/>
                <a:ea typeface="+mj-ea"/>
                <a:cs typeface="+mj-cs"/>
              </a:defRPr>
            </a:lvl1pPr>
          </a:lstStyle>
          <a:p>
            <a:r>
              <a:rPr lang="en-US" dirty="0"/>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680577051"/>
      </p:ext>
    </p:extLst>
  </p:cSld>
  <p:clrMapOvr>
    <a:overrideClrMapping bg1="lt1" tx1="dk1" bg2="lt2" tx2="dk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15769124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adran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495A4C6-232E-4A1A-B575-7EF7F414FDF6}"/>
              </a:ext>
            </a:extLst>
          </p:cNvPr>
          <p:cNvSpPr>
            <a:spLocks noGrp="1"/>
          </p:cNvSpPr>
          <p:nvPr>
            <p:ph type="title" hasCustomPrompt="1"/>
          </p:nvPr>
        </p:nvSpPr>
        <p:spPr>
          <a:xfrm>
            <a:off x="838200" y="365125"/>
            <a:ext cx="10515600" cy="1325563"/>
          </a:xfrm>
        </p:spPr>
        <p:txBody>
          <a:bodyPr>
            <a:normAutofit/>
          </a:bodyPr>
          <a:lstStyle>
            <a:lvl1pPr algn="l">
              <a:defRPr lang="en-US" sz="2800" kern="1200" cap="all" spc="150" baseline="0" dirty="0">
                <a:solidFill>
                  <a:srgbClr val="4C7A7C"/>
                </a:solidFill>
                <a:latin typeface="+mj-lt"/>
                <a:ea typeface="+mj-ea"/>
                <a:cs typeface="+mj-cs"/>
              </a:defRPr>
            </a:lvl1pPr>
          </a:lstStyle>
          <a:p>
            <a:r>
              <a:rPr lang="en-US" dirty="0"/>
              <a:t>CLICK TO EDIT MASTER TITLE STYLE</a:t>
            </a:r>
          </a:p>
        </p:txBody>
      </p:sp>
      <p:cxnSp>
        <p:nvCxnSpPr>
          <p:cNvPr id="24" name="Straight Connector 23">
            <a:extLst>
              <a:ext uri="{FF2B5EF4-FFF2-40B4-BE49-F238E27FC236}">
                <a16:creationId xmlns:a16="http://schemas.microsoft.com/office/drawing/2014/main" id="{DD194B4E-75F4-47BE-B171-9C64697AB920}"/>
              </a:ext>
              <a:ext uri="{C183D7F6-B498-43B3-948B-1728B52AA6E4}">
                <adec:decorative xmlns:adec="http://schemas.microsoft.com/office/drawing/2017/decorative" val="1"/>
              </a:ext>
            </a:extLst>
          </p:cNvPr>
          <p:cNvCxnSpPr>
            <a:cxnSpLocks/>
            <a:endCxn id="17" idx="1"/>
          </p:cNvCxnSpPr>
          <p:nvPr/>
        </p:nvCxnSpPr>
        <p:spPr>
          <a:xfrm>
            <a:off x="2315757" y="3774842"/>
            <a:ext cx="76246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FDA35F-76DF-4FDC-90C9-F9FEDF32270C}"/>
              </a:ext>
              <a:ext uri="{C183D7F6-B498-43B3-948B-1728B52AA6E4}">
                <adec:decorative xmlns:adec="http://schemas.microsoft.com/office/drawing/2017/decorative" val="1"/>
              </a:ext>
            </a:extLst>
          </p:cNvPr>
          <p:cNvCxnSpPr>
            <a:cxnSpLocks/>
          </p:cNvCxnSpPr>
          <p:nvPr/>
        </p:nvCxnSpPr>
        <p:spPr>
          <a:xfrm flipV="1">
            <a:off x="6096000" y="2091972"/>
            <a:ext cx="4678" cy="33768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B4C6F7E-40F0-42B1-AFE0-D3C95660E0DC}"/>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8" name="Text Placeholder 14">
            <a:extLst>
              <a:ext uri="{FF2B5EF4-FFF2-40B4-BE49-F238E27FC236}">
                <a16:creationId xmlns:a16="http://schemas.microsoft.com/office/drawing/2014/main" id="{42EE46E3-709F-4AE9-AECE-FD647B6DCFDE}"/>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6" name="Text Placeholder 14">
            <a:extLst>
              <a:ext uri="{FF2B5EF4-FFF2-40B4-BE49-F238E27FC236}">
                <a16:creationId xmlns:a16="http://schemas.microsoft.com/office/drawing/2014/main" id="{3194FB4F-01AC-4A0E-BBE2-CF2B69F6FAC0}"/>
              </a:ext>
            </a:extLst>
          </p:cNvPr>
          <p:cNvSpPr>
            <a:spLocks noGrp="1"/>
          </p:cNvSpPr>
          <p:nvPr>
            <p:ph type="body" sz="quarter" idx="26" hasCustomPrompt="1"/>
          </p:nvPr>
        </p:nvSpPr>
        <p:spPr>
          <a:xfrm>
            <a:off x="7522269" y="2169263"/>
            <a:ext cx="1706965" cy="1048575"/>
          </a:xfrm>
          <a:prstGeom prst="rect">
            <a:avLst/>
          </a:prstGeom>
        </p:spPr>
        <p:txBody>
          <a:bodyPr anchor="ctr">
            <a:noAutofit/>
          </a:bodyPr>
          <a:lstStyle>
            <a:lvl1pPr marL="0" indent="0" algn="ctr">
              <a:lnSpc>
                <a:spcPct val="100000"/>
              </a:lnSpc>
              <a:buNone/>
              <a:defRPr sz="1400" b="1" cap="all" spc="0" baseline="0">
                <a:solidFill>
                  <a:schemeClr val="tx1"/>
                </a:solidFill>
                <a:latin typeface="+mn-lt"/>
              </a:defRPr>
            </a:lvl1pPr>
          </a:lstStyle>
          <a:p>
            <a:pPr lvl="0"/>
            <a:r>
              <a:rPr lang="en-US"/>
              <a:t>Click to add name</a:t>
            </a:r>
          </a:p>
        </p:txBody>
      </p:sp>
      <p:sp>
        <p:nvSpPr>
          <p:cNvPr id="23" name="Text Placeholder 14">
            <a:extLst>
              <a:ext uri="{FF2B5EF4-FFF2-40B4-BE49-F238E27FC236}">
                <a16:creationId xmlns:a16="http://schemas.microsoft.com/office/drawing/2014/main" id="{8E76F955-6B23-4972-8E86-603F19ECF6C5}"/>
              </a:ext>
            </a:extLst>
          </p:cNvPr>
          <p:cNvSpPr>
            <a:spLocks noGrp="1"/>
          </p:cNvSpPr>
          <p:nvPr>
            <p:ph type="body" sz="quarter" idx="25" hasCustomPrompt="1"/>
          </p:nvPr>
        </p:nvSpPr>
        <p:spPr>
          <a:xfrm>
            <a:off x="921894" y="3528829"/>
            <a:ext cx="1393863"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DDA77547-4FF4-4B15-96F1-DC9B00175B43}"/>
              </a:ext>
            </a:extLst>
          </p:cNvPr>
          <p:cNvSpPr>
            <a:spLocks noGrp="1"/>
          </p:cNvSpPr>
          <p:nvPr>
            <p:ph type="body" sz="quarter" idx="19" hasCustomPrompt="1"/>
          </p:nvPr>
        </p:nvSpPr>
        <p:spPr>
          <a:xfrm>
            <a:off x="9940449" y="3528829"/>
            <a:ext cx="1380681"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6E6B6915-DFCC-44EB-9C61-6B7725D1B794}"/>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9" name="Text Placeholder 14">
            <a:extLst>
              <a:ext uri="{FF2B5EF4-FFF2-40B4-BE49-F238E27FC236}">
                <a16:creationId xmlns:a16="http://schemas.microsoft.com/office/drawing/2014/main" id="{6718CC56-7B04-41D0-A320-CCCDC20D7615}"/>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1" name="Text Placeholder 14">
            <a:extLst>
              <a:ext uri="{FF2B5EF4-FFF2-40B4-BE49-F238E27FC236}">
                <a16:creationId xmlns:a16="http://schemas.microsoft.com/office/drawing/2014/main" id="{778E1C09-B7DB-4CE7-A5B9-90BCF54448B8}"/>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6" name="Text Placeholder 14">
            <a:extLst>
              <a:ext uri="{FF2B5EF4-FFF2-40B4-BE49-F238E27FC236}">
                <a16:creationId xmlns:a16="http://schemas.microsoft.com/office/drawing/2014/main" id="{7CFA026C-42CE-4C20-9DDE-417FDF6CB43D}"/>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2" name="Text Placeholder 14">
            <a:extLst>
              <a:ext uri="{FF2B5EF4-FFF2-40B4-BE49-F238E27FC236}">
                <a16:creationId xmlns:a16="http://schemas.microsoft.com/office/drawing/2014/main" id="{0AFAA95F-1461-496C-BAB4-D5D0594554FF}"/>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31" name="Date Placeholder 2">
            <a:extLst>
              <a:ext uri="{FF2B5EF4-FFF2-40B4-BE49-F238E27FC236}">
                <a16:creationId xmlns:a16="http://schemas.microsoft.com/office/drawing/2014/main" id="{B8C04945-62C9-4964-8891-6D30EA90D21A}"/>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32" name="Footer Placeholder 3">
            <a:extLst>
              <a:ext uri="{FF2B5EF4-FFF2-40B4-BE49-F238E27FC236}">
                <a16:creationId xmlns:a16="http://schemas.microsoft.com/office/drawing/2014/main" id="{51029B8B-F669-4889-98DD-901661178D55}"/>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33" name="Slide Number Placeholder 4">
            <a:extLst>
              <a:ext uri="{FF2B5EF4-FFF2-40B4-BE49-F238E27FC236}">
                <a16:creationId xmlns:a16="http://schemas.microsoft.com/office/drawing/2014/main" id="{7A0B84D6-438D-4B3B-B52C-6F5EC159BC73}"/>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261286531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3027320235"/>
      </p:ext>
    </p:extLst>
  </p:cSld>
  <p:clrMapOvr>
    <a:masterClrMapping/>
  </p:clrMapOvr>
  <p:hf hdr="0" ftr="0" dt="0"/>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pPr>
              <a:defRPr/>
            </a:pPr>
            <a:endParaRPr lang="en-US"/>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5116952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rgbClr val="4C7A7C"/>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33778987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pPr>
              <a:defRPr/>
            </a:pPr>
            <a:endParaRPr lang="en-US"/>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168862"/>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846325380"/>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pPr>
              <a:defRPr/>
            </a:pPr>
            <a:fld id="{744609FD-4067-4CB1-8E9D-9171216A7F50}" type="slidenum">
              <a:rPr lang="en-US" smtClean="0"/>
              <a:pPr>
                <a:defRPr/>
              </a:pPr>
              <a:t>‹#›</a:t>
            </a:fld>
            <a:endParaRPr lang="en-US"/>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3370142344"/>
      </p:ext>
    </p:extLst>
  </p:cSld>
  <p:clrMapOvr>
    <a:overrideClrMapping bg1="dk1" tx1="lt1" bg2="dk2" tx2="lt2" accent1="accent1" accent2="accent2" accent3="accent3" accent4="accent4" accent5="accent5" accent6="accent6" hlink="hlink" folHlink="folHlink"/>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4030770378"/>
      </p:ext>
    </p:extLst>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pPr>
              <a:defRPr/>
            </a:pPr>
            <a:endParaRPr lang="en-US"/>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pPr>
              <a:defRPr/>
            </a:pPr>
            <a:endParaRPr lang="en-US"/>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62644416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76397527"/>
      </p:ext>
    </p:extLst>
  </p:cSld>
  <p:clrMapOvr>
    <a:masterClrMapping/>
  </p:clrMapOvr>
  <p:hf hdr="0" ftr="0" dt="0"/>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pPr>
              <a:defRPr/>
            </a:pPr>
            <a:endParaRPr lang="en-US"/>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pPr>
              <a:defRPr/>
            </a:pPr>
            <a:endParaRPr lang="en-US"/>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218335393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 you - Option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4500" b="1" i="0">
                <a:solidFill>
                  <a:schemeClr val="bg1"/>
                </a:solidFill>
                <a:latin typeface="Proxima Nova Extrabold" panose="02000506030000020004" pitchFamily="2" charset="0"/>
              </a:defRPr>
            </a:lvl1pPr>
          </a:lstStyle>
          <a:p>
            <a:r>
              <a:rPr lang="en-US" dirty="0"/>
              <a:t>Thank you!</a:t>
            </a:r>
          </a:p>
        </p:txBody>
      </p:sp>
      <p:pic>
        <p:nvPicPr>
          <p:cNvPr id="3" name="Graphic 2">
            <a:extLst>
              <a:ext uri="{FF2B5EF4-FFF2-40B4-BE49-F238E27FC236}">
                <a16:creationId xmlns:a16="http://schemas.microsoft.com/office/drawing/2014/main" id="{451BA864-DF18-1641-C1B1-D316081991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Tree>
    <p:extLst>
      <p:ext uri="{BB962C8B-B14F-4D97-AF65-F5344CB8AC3E}">
        <p14:creationId xmlns:p14="http://schemas.microsoft.com/office/powerpoint/2010/main" val="4040322093"/>
      </p:ext>
    </p:extLst>
  </p:cSld>
  <p:clrMapOvr>
    <a:masterClrMapping/>
  </p:clrMapOvr>
  <p:extLst>
    <p:ext uri="{DCECCB84-F9BA-43D5-87BE-67443E8EF086}">
      <p15:sldGuideLst xmlns:p15="http://schemas.microsoft.com/office/powerpoint/2012/main">
        <p15:guide id="1" pos="644">
          <p15:clr>
            <a:srgbClr val="FBAE40"/>
          </p15:clr>
        </p15:guide>
        <p15:guide id="2" orient="horz" pos="2550">
          <p15:clr>
            <a:srgbClr val="FBAE40"/>
          </p15:clr>
        </p15:guide>
        <p15:guide id="3" orient="horz" pos="991">
          <p15:clr>
            <a:srgbClr val="FBAE40"/>
          </p15:clr>
        </p15:guide>
        <p15:guide id="4" orient="horz" pos="584">
          <p15:clr>
            <a:srgbClr val="FBAE40"/>
          </p15:clr>
        </p15:guide>
        <p15:guide id="5" pos="832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33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628362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pPr>
              <a:defRPr/>
            </a:pPr>
            <a:endParaRPr lang="en-US"/>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pPr>
              <a:defRPr/>
            </a:pPr>
            <a:endParaRPr lang="en-US"/>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47909843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pPr>
              <a:defRPr/>
            </a:pPr>
            <a:endParaRPr lang="en-US"/>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defRPr/>
            </a:pPr>
            <a:endParaRPr lang="en-US"/>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4192249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pPr>
              <a:defRPr/>
            </a:pPr>
            <a:endParaRPr lang="en-US"/>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pPr>
              <a:defRPr/>
            </a:pPr>
            <a:endParaRPr lang="en-US"/>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pPr>
              <a:defRPr/>
            </a:pPr>
            <a:fld id="{744609FD-4067-4CB1-8E9D-9171216A7F50}" type="slidenum">
              <a:rPr lang="en-US" smtClean="0"/>
              <a:pPr>
                <a:defRPr/>
              </a:pPr>
              <a:t>‹#›</a:t>
            </a:fld>
            <a:endParaRPr lang="en-US"/>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61552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pPr>
              <a:defRPr/>
            </a:pPr>
            <a:endParaRPr lang="en-US"/>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pPr>
              <a:defRPr/>
            </a:pPr>
            <a:fld id="{744609FD-4067-4CB1-8E9D-9171216A7F50}" type="slidenum">
              <a:rPr lang="en-US" smtClean="0"/>
              <a:pPr>
                <a:defRPr/>
              </a:pPr>
              <a:t>‹#›</a:t>
            </a:fld>
            <a:endParaRPr lang="en-US"/>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75592965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pPr>
              <a:defRPr/>
            </a:pPr>
            <a:endParaRPr lang="en-US"/>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22574456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pPr>
              <a:defRPr/>
            </a:pPr>
            <a:endParaRPr lang="en-US"/>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defRPr/>
            </a:pPr>
            <a:endParaRPr lang="en-US"/>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407879997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83147533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rgbClr val="4C7A7C"/>
                </a:solidFill>
                <a:latin typeface="+mj-lt"/>
                <a:ea typeface="+mj-ea"/>
                <a:cs typeface="+mj-cs"/>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pPr>
              <a:defRPr/>
            </a:pPr>
            <a:endParaRPr lang="en-US"/>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pPr>
              <a:defRPr/>
            </a:pPr>
            <a:endParaRPr lang="en-US"/>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71188534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384188421"/>
      </p:ext>
    </p:extLst>
  </p:cSld>
  <p:clrMapOvr>
    <a:overrideClrMapping bg1="lt1" tx1="dk1" bg2="lt2" tx2="dk2" accent1="accent1" accent2="accent2" accent3="accent3" accent4="accent4" accent5="accent5" accent6="accent6" hlink="hlink" folHlink="folHlink"/>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3600" kern="1200" cap="all" spc="150" baseline="0" dirty="0">
                <a:solidFill>
                  <a:srgbClr val="4C7A7C"/>
                </a:solidFill>
                <a:latin typeface="+mj-lt"/>
                <a:ea typeface="+mj-ea"/>
                <a:cs typeface="+mj-cs"/>
              </a:defRPr>
            </a:lvl1pPr>
          </a:lstStyle>
          <a:p>
            <a:r>
              <a:rPr lang="en-US" dirty="0"/>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2145167897"/>
      </p:ext>
    </p:extLst>
  </p:cSld>
  <p:clrMapOvr>
    <a:overrideClrMapping bg1="lt1" tx1="dk1" bg2="lt2" tx2="dk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rgbClr val="4C7A7C"/>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rgbClr val="4C7A7C"/>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101914030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Quadran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495A4C6-232E-4A1A-B575-7EF7F414FDF6}"/>
              </a:ext>
            </a:extLst>
          </p:cNvPr>
          <p:cNvSpPr>
            <a:spLocks noGrp="1"/>
          </p:cNvSpPr>
          <p:nvPr>
            <p:ph type="title" hasCustomPrompt="1"/>
          </p:nvPr>
        </p:nvSpPr>
        <p:spPr>
          <a:xfrm>
            <a:off x="838200" y="365125"/>
            <a:ext cx="10515600" cy="1325563"/>
          </a:xfrm>
        </p:spPr>
        <p:txBody>
          <a:bodyPr>
            <a:normAutofit/>
          </a:bodyPr>
          <a:lstStyle>
            <a:lvl1pPr algn="l">
              <a:defRPr lang="en-US" sz="2800" kern="1200" cap="all" spc="150" baseline="0" dirty="0">
                <a:solidFill>
                  <a:srgbClr val="4C7A7C"/>
                </a:solidFill>
                <a:latin typeface="+mj-lt"/>
                <a:ea typeface="+mj-ea"/>
                <a:cs typeface="+mj-cs"/>
              </a:defRPr>
            </a:lvl1pPr>
          </a:lstStyle>
          <a:p>
            <a:r>
              <a:rPr lang="en-US" dirty="0"/>
              <a:t>CLICK TO EDIT MASTER TITLE STYLE</a:t>
            </a:r>
          </a:p>
        </p:txBody>
      </p:sp>
      <p:cxnSp>
        <p:nvCxnSpPr>
          <p:cNvPr id="24" name="Straight Connector 23">
            <a:extLst>
              <a:ext uri="{FF2B5EF4-FFF2-40B4-BE49-F238E27FC236}">
                <a16:creationId xmlns:a16="http://schemas.microsoft.com/office/drawing/2014/main" id="{DD194B4E-75F4-47BE-B171-9C64697AB920}"/>
              </a:ext>
              <a:ext uri="{C183D7F6-B498-43B3-948B-1728B52AA6E4}">
                <adec:decorative xmlns:adec="http://schemas.microsoft.com/office/drawing/2017/decorative" val="1"/>
              </a:ext>
            </a:extLst>
          </p:cNvPr>
          <p:cNvCxnSpPr>
            <a:cxnSpLocks/>
            <a:endCxn id="17" idx="1"/>
          </p:cNvCxnSpPr>
          <p:nvPr/>
        </p:nvCxnSpPr>
        <p:spPr>
          <a:xfrm>
            <a:off x="2315757" y="3774842"/>
            <a:ext cx="76246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FDA35F-76DF-4FDC-90C9-F9FEDF32270C}"/>
              </a:ext>
              <a:ext uri="{C183D7F6-B498-43B3-948B-1728B52AA6E4}">
                <adec:decorative xmlns:adec="http://schemas.microsoft.com/office/drawing/2017/decorative" val="1"/>
              </a:ext>
            </a:extLst>
          </p:cNvPr>
          <p:cNvCxnSpPr>
            <a:cxnSpLocks/>
          </p:cNvCxnSpPr>
          <p:nvPr/>
        </p:nvCxnSpPr>
        <p:spPr>
          <a:xfrm flipV="1">
            <a:off x="6096000" y="2091972"/>
            <a:ext cx="4678" cy="33768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B4C6F7E-40F0-42B1-AFE0-D3C95660E0DC}"/>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8" name="Text Placeholder 14">
            <a:extLst>
              <a:ext uri="{FF2B5EF4-FFF2-40B4-BE49-F238E27FC236}">
                <a16:creationId xmlns:a16="http://schemas.microsoft.com/office/drawing/2014/main" id="{42EE46E3-709F-4AE9-AECE-FD647B6DCFDE}"/>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6" name="Text Placeholder 14">
            <a:extLst>
              <a:ext uri="{FF2B5EF4-FFF2-40B4-BE49-F238E27FC236}">
                <a16:creationId xmlns:a16="http://schemas.microsoft.com/office/drawing/2014/main" id="{3194FB4F-01AC-4A0E-BBE2-CF2B69F6FAC0}"/>
              </a:ext>
            </a:extLst>
          </p:cNvPr>
          <p:cNvSpPr>
            <a:spLocks noGrp="1"/>
          </p:cNvSpPr>
          <p:nvPr>
            <p:ph type="body" sz="quarter" idx="26" hasCustomPrompt="1"/>
          </p:nvPr>
        </p:nvSpPr>
        <p:spPr>
          <a:xfrm>
            <a:off x="7522269" y="2169263"/>
            <a:ext cx="1706965" cy="1048575"/>
          </a:xfrm>
          <a:prstGeom prst="rect">
            <a:avLst/>
          </a:prstGeom>
        </p:spPr>
        <p:txBody>
          <a:bodyPr anchor="ctr">
            <a:noAutofit/>
          </a:bodyPr>
          <a:lstStyle>
            <a:lvl1pPr marL="0" indent="0" algn="ctr">
              <a:lnSpc>
                <a:spcPct val="100000"/>
              </a:lnSpc>
              <a:buNone/>
              <a:defRPr sz="1400" b="1" cap="all" spc="0" baseline="0">
                <a:solidFill>
                  <a:schemeClr val="tx1"/>
                </a:solidFill>
                <a:latin typeface="+mn-lt"/>
              </a:defRPr>
            </a:lvl1pPr>
          </a:lstStyle>
          <a:p>
            <a:pPr lvl="0"/>
            <a:r>
              <a:rPr lang="en-US"/>
              <a:t>Click to add name</a:t>
            </a:r>
          </a:p>
        </p:txBody>
      </p:sp>
      <p:sp>
        <p:nvSpPr>
          <p:cNvPr id="23" name="Text Placeholder 14">
            <a:extLst>
              <a:ext uri="{FF2B5EF4-FFF2-40B4-BE49-F238E27FC236}">
                <a16:creationId xmlns:a16="http://schemas.microsoft.com/office/drawing/2014/main" id="{8E76F955-6B23-4972-8E86-603F19ECF6C5}"/>
              </a:ext>
            </a:extLst>
          </p:cNvPr>
          <p:cNvSpPr>
            <a:spLocks noGrp="1"/>
          </p:cNvSpPr>
          <p:nvPr>
            <p:ph type="body" sz="quarter" idx="25" hasCustomPrompt="1"/>
          </p:nvPr>
        </p:nvSpPr>
        <p:spPr>
          <a:xfrm>
            <a:off x="921894" y="3528829"/>
            <a:ext cx="1393863"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DDA77547-4FF4-4B15-96F1-DC9B00175B43}"/>
              </a:ext>
            </a:extLst>
          </p:cNvPr>
          <p:cNvSpPr>
            <a:spLocks noGrp="1"/>
          </p:cNvSpPr>
          <p:nvPr>
            <p:ph type="body" sz="quarter" idx="19" hasCustomPrompt="1"/>
          </p:nvPr>
        </p:nvSpPr>
        <p:spPr>
          <a:xfrm>
            <a:off x="9940449" y="3528829"/>
            <a:ext cx="1380681"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6E6B6915-DFCC-44EB-9C61-6B7725D1B794}"/>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9" name="Text Placeholder 14">
            <a:extLst>
              <a:ext uri="{FF2B5EF4-FFF2-40B4-BE49-F238E27FC236}">
                <a16:creationId xmlns:a16="http://schemas.microsoft.com/office/drawing/2014/main" id="{6718CC56-7B04-41D0-A320-CCCDC20D7615}"/>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1" name="Text Placeholder 14">
            <a:extLst>
              <a:ext uri="{FF2B5EF4-FFF2-40B4-BE49-F238E27FC236}">
                <a16:creationId xmlns:a16="http://schemas.microsoft.com/office/drawing/2014/main" id="{778E1C09-B7DB-4CE7-A5B9-90BCF54448B8}"/>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6" name="Text Placeholder 14">
            <a:extLst>
              <a:ext uri="{FF2B5EF4-FFF2-40B4-BE49-F238E27FC236}">
                <a16:creationId xmlns:a16="http://schemas.microsoft.com/office/drawing/2014/main" id="{7CFA026C-42CE-4C20-9DDE-417FDF6CB43D}"/>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2" name="Text Placeholder 14">
            <a:extLst>
              <a:ext uri="{FF2B5EF4-FFF2-40B4-BE49-F238E27FC236}">
                <a16:creationId xmlns:a16="http://schemas.microsoft.com/office/drawing/2014/main" id="{0AFAA95F-1461-496C-BAB4-D5D0594554FF}"/>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31" name="Date Placeholder 2">
            <a:extLst>
              <a:ext uri="{FF2B5EF4-FFF2-40B4-BE49-F238E27FC236}">
                <a16:creationId xmlns:a16="http://schemas.microsoft.com/office/drawing/2014/main" id="{B8C04945-62C9-4964-8891-6D30EA90D21A}"/>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32" name="Footer Placeholder 3">
            <a:extLst>
              <a:ext uri="{FF2B5EF4-FFF2-40B4-BE49-F238E27FC236}">
                <a16:creationId xmlns:a16="http://schemas.microsoft.com/office/drawing/2014/main" id="{51029B8B-F669-4889-98DD-901661178D55}"/>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33" name="Slide Number Placeholder 4">
            <a:extLst>
              <a:ext uri="{FF2B5EF4-FFF2-40B4-BE49-F238E27FC236}">
                <a16:creationId xmlns:a16="http://schemas.microsoft.com/office/drawing/2014/main" id="{7A0B84D6-438D-4B3B-B52C-6F5EC159BC73}"/>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82341487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3255738539"/>
      </p:ext>
    </p:extLst>
  </p:cSld>
  <p:clrMapOvr>
    <a:masterClrMapping/>
  </p:clrMapOvr>
  <p:hf hdr="0" ftr="0" dt="0"/>
  <p:extLst>
    <p:ext uri="{DCECCB84-F9BA-43D5-87BE-67443E8EF086}">
      <p15:sldGuideLst xmlns:p15="http://schemas.microsoft.com/office/powerpoint/2012/main">
        <p15:guide id="1" pos="30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pPr>
              <a:defRPr/>
            </a:pPr>
            <a:endParaRPr lang="en-US"/>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83550484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4C7A7C"/>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rgbClr val="4C7A7C"/>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rgbClr val="4C7A7C"/>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rgbClr val="4C7A7C"/>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4C7A7C"/>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3474528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pPr>
              <a:defRPr/>
            </a:pPr>
            <a:endParaRPr lang="en-US"/>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3968026"/>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pPr>
              <a:defRPr/>
            </a:pPr>
            <a:endParaRPr lang="en-US"/>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pPr>
              <a:defRPr/>
            </a:pPr>
            <a:endParaRPr lang="en-US"/>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pPr>
              <a:defRPr/>
            </a:pPr>
            <a:fld id="{744609FD-4067-4CB1-8E9D-9171216A7F50}" type="slidenum">
              <a:rPr lang="en-US" smtClean="0"/>
              <a:pPr>
                <a:defRPr/>
              </a:pPr>
              <a:t>‹#›</a:t>
            </a:fld>
            <a:endParaRPr lang="en-US"/>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51797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887324845"/>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2" pos="9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pPr>
              <a:defRPr/>
            </a:pPr>
            <a:fld id="{744609FD-4067-4CB1-8E9D-9171216A7F50}" type="slidenum">
              <a:rPr lang="en-US" smtClean="0"/>
              <a:pPr>
                <a:defRPr/>
              </a:pPr>
              <a:t>‹#›</a:t>
            </a:fld>
            <a:endParaRPr lang="en-US"/>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645971477"/>
      </p:ext>
    </p:extLst>
  </p:cSld>
  <p:clrMapOvr>
    <a:overrideClrMapping bg1="dk1" tx1="lt1" bg2="dk2" tx2="lt2" accent1="accent1" accent2="accent2" accent3="accent3" accent4="accent4" accent5="accent5" accent6="accent6" hlink="hlink" folHlink="folHlink"/>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3085519051"/>
      </p:ext>
    </p:extLst>
  </p:cSld>
  <p:clrMapOvr>
    <a:overrideClrMapping bg1="lt1" tx1="dk1" bg2="lt2" tx2="dk2" accent1="accent1" accent2="accent2" accent3="accent3" accent4="accent4" accent5="accent5" accent6="accent6" hlink="hlink" folHlink="folHlink"/>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631152742"/>
      </p:ext>
    </p:extLst>
  </p:cSld>
  <p:clrMapOvr>
    <a:masterClrMapping/>
  </p:clrMapOvr>
  <p:hf hdr="0" ftr="0" dt="0"/>
  <p:extLst>
    <p:ext uri="{DCECCB84-F9BA-43D5-87BE-67443E8EF086}">
      <p15:sldGuideLst xmlns:p15="http://schemas.microsoft.com/office/powerpoint/2012/main">
        <p15:guide id="1" pos="300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pPr>
              <a:defRPr/>
            </a:pPr>
            <a:endParaRPr lang="en-US"/>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pPr>
              <a:defRPr/>
            </a:pPr>
            <a:endParaRPr lang="en-US"/>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9887010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pPr>
              <a:defRPr/>
            </a:pPr>
            <a:endParaRPr lang="en-US"/>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pPr>
              <a:defRPr/>
            </a:pPr>
            <a:fld id="{744609FD-4067-4CB1-8E9D-9171216A7F50}" type="slidenum">
              <a:rPr lang="en-US" smtClean="0"/>
              <a:pPr>
                <a:defRPr/>
              </a:pPr>
              <a:t>‹#›</a:t>
            </a:fld>
            <a:endParaRPr lang="en-US"/>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25119990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pPr>
              <a:defRPr/>
            </a:pPr>
            <a:endParaRPr lang="en-US"/>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42625475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5165908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pPr>
              <a:defRPr/>
            </a:pPr>
            <a:endParaRPr lang="en-US"/>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pPr>
              <a:defRPr/>
            </a:pPr>
            <a:endParaRPr lang="en-US"/>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21942847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258777535"/>
      </p:ext>
    </p:extLst>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166283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667199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hf hdr="0" ftr="0" dt="0"/>
  <p:txStyles>
    <p:titleStyle>
      <a:lvl1pPr algn="l" defTabSz="914400" rtl="0" eaLnBrk="1" latinLnBrk="0" hangingPunct="1">
        <a:lnSpc>
          <a:spcPct val="90000"/>
        </a:lnSpc>
        <a:spcBef>
          <a:spcPct val="0"/>
        </a:spcBef>
        <a:buNone/>
        <a:defRPr sz="4400" kern="1200" cap="all" baseline="0">
          <a:solidFill>
            <a:srgbClr val="4C7A7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C7A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C7A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C7A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C7A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C7A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31.png"/><Relationship Id="rId2" Type="http://schemas.openxmlformats.org/officeDocument/2006/relationships/image" Target="../media/image57.jpeg"/><Relationship Id="rId1" Type="http://schemas.openxmlformats.org/officeDocument/2006/relationships/slideLayout" Target="../slideLayouts/slideLayout9.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jpeg"/></Relationships>
</file>

<file path=ppt/slides/_rels/slide1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64.png"/><Relationship Id="rId4" Type="http://schemas.openxmlformats.org/officeDocument/2006/relationships/image" Target="../media/image63.jp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hyperlink" Target="https://www.nationaldentalpbrn.org/blog/paa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2" Type="http://schemas.openxmlformats.org/officeDocument/2006/relationships/hyperlink" Target="mailto:Smeera16@uab.edu"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Layout" Target="../slideLayouts/slideLayout41.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52.emf"/></Relationships>
</file>

<file path=ppt/slides/_rels/slide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54.emf"/></Relationships>
</file>

<file path=ppt/slides/_rels/slide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95D6D6A-4A9C-DA41-5B1E-ABBAF6EACEC4}"/>
              </a:ext>
            </a:extLst>
          </p:cNvPr>
          <p:cNvSpPr>
            <a:spLocks noGrp="1"/>
          </p:cNvSpPr>
          <p:nvPr>
            <p:ph type="ctrTitle"/>
          </p:nvPr>
        </p:nvSpPr>
        <p:spPr>
          <a:xfrm>
            <a:off x="3276600" y="1615736"/>
            <a:ext cx="9067800" cy="1524735"/>
          </a:xfrm>
        </p:spPr>
        <p:txBody>
          <a:bodyPr/>
          <a:lstStyle/>
          <a:p>
            <a:r>
              <a:rPr lang="en-US" sz="3600" b="1" dirty="0"/>
              <a:t>Introduction to the National Dental Practice-Based Research Network</a:t>
            </a:r>
            <a:endParaRPr lang="en-US" sz="3600" dirty="0"/>
          </a:p>
        </p:txBody>
      </p:sp>
      <p:sp>
        <p:nvSpPr>
          <p:cNvPr id="11" name="Subtitle 2">
            <a:extLst>
              <a:ext uri="{FF2B5EF4-FFF2-40B4-BE49-F238E27FC236}">
                <a16:creationId xmlns:a16="http://schemas.microsoft.com/office/drawing/2014/main" id="{54F25F5E-8812-9F0C-1AC5-B3F5E2947886}"/>
              </a:ext>
            </a:extLst>
          </p:cNvPr>
          <p:cNvSpPr>
            <a:spLocks noGrp="1"/>
          </p:cNvSpPr>
          <p:nvPr>
            <p:ph type="subTitle" idx="1"/>
          </p:nvPr>
        </p:nvSpPr>
        <p:spPr>
          <a:xfrm>
            <a:off x="3276600" y="3238103"/>
            <a:ext cx="5170170" cy="3483372"/>
          </a:xfrm>
        </p:spPr>
        <p:txBody>
          <a:bodyPr/>
          <a:lstStyle/>
          <a:p>
            <a:r>
              <a:rPr lang="en-US" sz="1400" b="0" dirty="0">
                <a:solidFill>
                  <a:srgbClr val="002060"/>
                </a:solidFill>
                <a:effectLst/>
                <a:ea typeface="Calibri" panose="020F0502020204030204" pitchFamily="34" charset="0"/>
              </a:rPr>
              <a:t>[INSERT YOUR NAME </a:t>
            </a:r>
            <a:r>
              <a:rPr lang="en-US" sz="1400" b="0" dirty="0">
                <a:solidFill>
                  <a:srgbClr val="002060"/>
                </a:solidFill>
                <a:ea typeface="Calibri" panose="020F0502020204030204" pitchFamily="34" charset="0"/>
              </a:rPr>
              <a:t>AND OTHER INFORMATION </a:t>
            </a:r>
            <a:r>
              <a:rPr lang="en-US" sz="1400" b="0" dirty="0">
                <a:solidFill>
                  <a:srgbClr val="002060"/>
                </a:solidFill>
                <a:effectLst/>
                <a:ea typeface="Calibri" panose="020F0502020204030204" pitchFamily="34" charset="0"/>
              </a:rPr>
              <a:t>HERE]</a:t>
            </a: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r>
              <a:rPr lang="en-US" sz="1100" dirty="0">
                <a:solidFill>
                  <a:srgbClr val="002060"/>
                </a:solidFill>
                <a:cs typeface="Calibri" pitchFamily="34" charset="0"/>
              </a:rPr>
              <a:t>Support: U.S. NIH grants U19-DE-28717 and U01-DE-28727</a:t>
            </a:r>
            <a:endParaRPr lang="en-US" sz="1400" b="0" dirty="0">
              <a:solidFill>
                <a:srgbClr val="00206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8F4BE5D-E4B1-756F-8A38-322BBAD57C8A}"/>
              </a:ext>
            </a:extLst>
          </p:cNvPr>
          <p:cNvSpPr>
            <a:spLocks noGrp="1"/>
          </p:cNvSpPr>
          <p:nvPr>
            <p:ph type="sldNum" sz="quarter" idx="12"/>
          </p:nvPr>
        </p:nvSpPr>
        <p:spPr/>
        <p:txBody>
          <a:bodyPr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9145C26A-A1FF-43C3-A5B2-8687DAA70F50}" type="slidenum">
              <a:rPr kumimoji="0" lang="en-US" sz="9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a:t>
            </a:fld>
            <a:endParaRPr kumimoji="0" lang="en-US" sz="900" b="1"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6" name="Picture 5" descr="A logo with a map and a red circle&#10;&#10;Description automatically generated">
            <a:extLst>
              <a:ext uri="{FF2B5EF4-FFF2-40B4-BE49-F238E27FC236}">
                <a16:creationId xmlns:a16="http://schemas.microsoft.com/office/drawing/2014/main" id="{C6BC37CA-A8EA-CE28-7546-D5AFF51D50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3498463"/>
            <a:ext cx="3886200" cy="2915863"/>
          </a:xfrm>
          <a:prstGeom prst="rect">
            <a:avLst/>
          </a:prstGeom>
        </p:spPr>
      </p:pic>
    </p:spTree>
    <p:extLst>
      <p:ext uri="{BB962C8B-B14F-4D97-AF65-F5344CB8AC3E}">
        <p14:creationId xmlns:p14="http://schemas.microsoft.com/office/powerpoint/2010/main" val="90427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E2A9-B0D8-5777-D71C-7A8B9ABA2B3D}"/>
              </a:ext>
            </a:extLst>
          </p:cNvPr>
          <p:cNvSpPr>
            <a:spLocks noGrp="1"/>
          </p:cNvSpPr>
          <p:nvPr>
            <p:ph type="title"/>
          </p:nvPr>
        </p:nvSpPr>
        <p:spPr>
          <a:xfrm>
            <a:off x="1018778" y="927496"/>
            <a:ext cx="10154444" cy="1325563"/>
          </a:xfrm>
        </p:spPr>
        <p:txBody>
          <a:bodyPr anchor="ctr">
            <a:noAutofit/>
          </a:bodyPr>
          <a:lstStyle/>
          <a:p>
            <a:pPr>
              <a:defRPr/>
            </a:pPr>
            <a:r>
              <a:rPr lang="en-US" sz="4800" b="1" dirty="0"/>
              <a:t>We are with you every step </a:t>
            </a:r>
            <a:br>
              <a:rPr lang="en-US" sz="4800" b="1" dirty="0"/>
            </a:br>
            <a:r>
              <a:rPr lang="en-US" sz="4800" b="1" dirty="0"/>
              <a:t>of the way!</a:t>
            </a:r>
          </a:p>
        </p:txBody>
      </p:sp>
      <p:sp>
        <p:nvSpPr>
          <p:cNvPr id="7" name="Text Placeholder 2">
            <a:extLst>
              <a:ext uri="{FF2B5EF4-FFF2-40B4-BE49-F238E27FC236}">
                <a16:creationId xmlns:a16="http://schemas.microsoft.com/office/drawing/2014/main" id="{E83672B3-5362-64EF-2EFB-D993AA0E6512}"/>
              </a:ext>
            </a:extLst>
          </p:cNvPr>
          <p:cNvSpPr>
            <a:spLocks noGrp="1"/>
          </p:cNvSpPr>
          <p:nvPr>
            <p:ph type="body" idx="1"/>
          </p:nvPr>
        </p:nvSpPr>
        <p:spPr>
          <a:xfrm>
            <a:off x="1243438" y="2253059"/>
            <a:ext cx="2882475" cy="823912"/>
          </a:xfrm>
        </p:spPr>
        <p:txBody>
          <a:bodyPr/>
          <a:lstStyle/>
          <a:p>
            <a:r>
              <a:rPr lang="en-US" sz="2800" dirty="0"/>
              <a:t>registration</a:t>
            </a:r>
          </a:p>
        </p:txBody>
      </p:sp>
      <p:pic>
        <p:nvPicPr>
          <p:cNvPr id="25" name="Content Placeholder 24" descr="Close-up of two people's hands pointing at laptop screen with stack of 4 books in background, one person holding a pen">
            <a:extLst>
              <a:ext uri="{FF2B5EF4-FFF2-40B4-BE49-F238E27FC236}">
                <a16:creationId xmlns:a16="http://schemas.microsoft.com/office/drawing/2014/main" id="{B7A07C61-6F57-7516-E468-C2ED044F85D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65494" y="3337850"/>
            <a:ext cx="3194051" cy="2129367"/>
          </a:xfrm>
        </p:spPr>
      </p:pic>
      <p:sp>
        <p:nvSpPr>
          <p:cNvPr id="11" name="Text Placeholder 4">
            <a:extLst>
              <a:ext uri="{FF2B5EF4-FFF2-40B4-BE49-F238E27FC236}">
                <a16:creationId xmlns:a16="http://schemas.microsoft.com/office/drawing/2014/main" id="{05A17CDE-9F57-3FC4-A82D-1427AC3C5639}"/>
              </a:ext>
            </a:extLst>
          </p:cNvPr>
          <p:cNvSpPr>
            <a:spLocks noGrp="1"/>
          </p:cNvSpPr>
          <p:nvPr>
            <p:ph type="body" sz="quarter" idx="3"/>
          </p:nvPr>
        </p:nvSpPr>
        <p:spPr>
          <a:xfrm>
            <a:off x="4647999" y="2253059"/>
            <a:ext cx="2896671" cy="823912"/>
          </a:xfrm>
        </p:spPr>
        <p:txBody>
          <a:bodyPr/>
          <a:lstStyle/>
          <a:p>
            <a:r>
              <a:rPr lang="en-US" sz="2800" dirty="0"/>
              <a:t>investigation</a:t>
            </a:r>
          </a:p>
        </p:txBody>
      </p:sp>
      <p:pic>
        <p:nvPicPr>
          <p:cNvPr id="27" name="Content Placeholder 26" descr="Doctor holding light">
            <a:extLst>
              <a:ext uri="{FF2B5EF4-FFF2-40B4-BE49-F238E27FC236}">
                <a16:creationId xmlns:a16="http://schemas.microsoft.com/office/drawing/2014/main" id="{19D4C1D5-51AB-549B-E009-A3E23FA05276}"/>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69310" y="3333617"/>
            <a:ext cx="3208122" cy="2138748"/>
          </a:xfrm>
        </p:spPr>
      </p:pic>
      <p:sp>
        <p:nvSpPr>
          <p:cNvPr id="15" name="Text Placeholder 6">
            <a:extLst>
              <a:ext uri="{FF2B5EF4-FFF2-40B4-BE49-F238E27FC236}">
                <a16:creationId xmlns:a16="http://schemas.microsoft.com/office/drawing/2014/main" id="{9D052317-C699-C675-2222-7EAA05F95E94}"/>
              </a:ext>
            </a:extLst>
          </p:cNvPr>
          <p:cNvSpPr>
            <a:spLocks noGrp="1"/>
          </p:cNvSpPr>
          <p:nvPr>
            <p:ph type="body" idx="13"/>
          </p:nvPr>
        </p:nvSpPr>
        <p:spPr>
          <a:xfrm>
            <a:off x="8200145" y="2284956"/>
            <a:ext cx="2882475" cy="823912"/>
          </a:xfrm>
        </p:spPr>
        <p:txBody>
          <a:bodyPr/>
          <a:lstStyle/>
          <a:p>
            <a:r>
              <a:rPr lang="en-US" sz="2800" dirty="0"/>
              <a:t>publication</a:t>
            </a:r>
          </a:p>
        </p:txBody>
      </p:sp>
      <p:pic>
        <p:nvPicPr>
          <p:cNvPr id="29" name="Content Placeholder 28" descr="Stack of magazines on table">
            <a:extLst>
              <a:ext uri="{FF2B5EF4-FFF2-40B4-BE49-F238E27FC236}">
                <a16:creationId xmlns:a16="http://schemas.microsoft.com/office/drawing/2014/main" id="{11D15E56-75DF-5704-2646-675067786598}"/>
              </a:ext>
            </a:extLst>
          </p:cNvPr>
          <p:cNvPicPr>
            <a:picLocks noGrp="1" noChangeAspect="1"/>
          </p:cNvPicPr>
          <p:nvPr>
            <p:ph sz="half" idx="14"/>
          </p:nvPr>
        </p:nvPicPr>
        <p:blipFill>
          <a:blip r:embed="rId4" cstate="print">
            <a:extLst>
              <a:ext uri="{28A0092B-C50C-407E-A947-70E740481C1C}">
                <a14:useLocalDpi xmlns:a14="http://schemas.microsoft.com/office/drawing/2010/main" val="0"/>
              </a:ext>
            </a:extLst>
          </a:blip>
          <a:stretch>
            <a:fillRect/>
          </a:stretch>
        </p:blipFill>
        <p:spPr>
          <a:xfrm>
            <a:off x="7888569" y="3336677"/>
            <a:ext cx="3194051" cy="2131966"/>
          </a:xfrm>
        </p:spPr>
      </p:pic>
      <p:sp>
        <p:nvSpPr>
          <p:cNvPr id="19" name="Slide Number Placeholder 8">
            <a:extLst>
              <a:ext uri="{FF2B5EF4-FFF2-40B4-BE49-F238E27FC236}">
                <a16:creationId xmlns:a16="http://schemas.microsoft.com/office/drawing/2014/main" id="{151413BE-17A0-6BE0-E503-5FECDA8252A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10</a:t>
            </a:fld>
            <a:endParaRPr kumimoji="0" lang="en-US" sz="900" b="1" i="0" u="none" strike="noStrike" kern="1200" cap="none" spc="0" normalizeH="0" baseline="0" noProof="0" dirty="0">
              <a:ln>
                <a:noFill/>
              </a:ln>
              <a:solidFill>
                <a:srgbClr val="9DBFBB">
                  <a:tint val="75000"/>
                </a:srgbClr>
              </a:solidFill>
              <a:effectLst/>
              <a:uLnTx/>
              <a:uFillTx/>
              <a:latin typeface="Arial" charset="0"/>
              <a:ea typeface="+mn-ea"/>
              <a:cs typeface="+mn-cs"/>
            </a:endParaRPr>
          </a:p>
        </p:txBody>
      </p:sp>
      <p:pic>
        <p:nvPicPr>
          <p:cNvPr id="32" name="Graphic 31" descr="Line arrow: Slight curve with solid fill">
            <a:extLst>
              <a:ext uri="{FF2B5EF4-FFF2-40B4-BE49-F238E27FC236}">
                <a16:creationId xmlns:a16="http://schemas.microsoft.com/office/drawing/2014/main" id="{A844E4A3-F7E0-8883-6F5F-695F1D2001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48028" y="2580144"/>
            <a:ext cx="623034" cy="623034"/>
          </a:xfrm>
          <a:prstGeom prst="rect">
            <a:avLst/>
          </a:prstGeom>
        </p:spPr>
      </p:pic>
      <p:pic>
        <p:nvPicPr>
          <p:cNvPr id="33" name="Graphic 32" descr="Line arrow: Slight curve with solid fill">
            <a:extLst>
              <a:ext uri="{FF2B5EF4-FFF2-40B4-BE49-F238E27FC236}">
                <a16:creationId xmlns:a16="http://schemas.microsoft.com/office/drawing/2014/main" id="{99AEFA32-32BE-8E01-1BDB-FECFC55A26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0890" y="2596679"/>
            <a:ext cx="623034" cy="623034"/>
          </a:xfrm>
          <a:prstGeom prst="rect">
            <a:avLst/>
          </a:prstGeom>
        </p:spPr>
      </p:pic>
      <p:pic>
        <p:nvPicPr>
          <p:cNvPr id="34" name="Picture 33" descr="A logo with a map and a red circle&#10;&#10;Description automatically generated">
            <a:extLst>
              <a:ext uri="{FF2B5EF4-FFF2-40B4-BE49-F238E27FC236}">
                <a16:creationId xmlns:a16="http://schemas.microsoft.com/office/drawing/2014/main" id="{80782D67-EF31-574B-B302-51AA83BFDB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500" y="5728096"/>
            <a:ext cx="1295399" cy="971954"/>
          </a:xfrm>
          <a:prstGeom prst="rect">
            <a:avLst/>
          </a:prstGeom>
        </p:spPr>
      </p:pic>
    </p:spTree>
    <p:extLst>
      <p:ext uri="{BB962C8B-B14F-4D97-AF65-F5344CB8AC3E}">
        <p14:creationId xmlns:p14="http://schemas.microsoft.com/office/powerpoint/2010/main" val="404251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533400" y="296693"/>
            <a:ext cx="8446301" cy="1314996"/>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So, why should </a:t>
            </a:r>
            <a:r>
              <a:rPr kumimoji="0" lang="en-US" sz="4400" b="1"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YOU</a:t>
            </a:r>
            <a:r>
              <a:rPr kumimoji="0" lang="en-US" sz="44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join the network?</a:t>
            </a:r>
          </a:p>
        </p:txBody>
      </p:sp>
      <p:sp>
        <p:nvSpPr>
          <p:cNvPr id="31747" name="Text Box 5"/>
          <p:cNvSpPr txBox="1">
            <a:spLocks noChangeArrowheads="1"/>
          </p:cNvSpPr>
          <p:nvPr/>
        </p:nvSpPr>
        <p:spPr bwMode="auto">
          <a:xfrm>
            <a:off x="699151" y="1817323"/>
            <a:ext cx="4730425" cy="4732261"/>
          </a:xfrm>
          <a:prstGeom prst="rect">
            <a:avLst/>
          </a:prstGeom>
        </p:spPr>
        <p:txBody>
          <a:bodyPr vert="horz" lIns="91440" tIns="45720" rIns="91440" bIns="45720" rtlCol="0">
            <a:normAutofit fontScale="85000" lnSpcReduction="20000"/>
          </a:bodyPr>
          <a:lstStyle>
            <a:lvl1pPr eaLnBrk="0" hangingPunct="0">
              <a:defRPr sz="2400" b="1">
                <a:solidFill>
                  <a:srgbClr val="336600"/>
                </a:solidFill>
                <a:latin typeface="Arial" pitchFamily="34" charset="0"/>
              </a:defRPr>
            </a:lvl1pPr>
            <a:lvl2pPr marL="742950" indent="-285750" eaLnBrk="0" hangingPunct="0">
              <a:defRPr sz="2400" b="1">
                <a:solidFill>
                  <a:srgbClr val="336600"/>
                </a:solidFill>
                <a:latin typeface="Arial" pitchFamily="34" charset="0"/>
              </a:defRPr>
            </a:lvl2pPr>
            <a:lvl3pPr marL="1143000" indent="-228600" eaLnBrk="0" hangingPunct="0">
              <a:defRPr sz="2400" b="1">
                <a:solidFill>
                  <a:srgbClr val="336600"/>
                </a:solidFill>
                <a:latin typeface="Arial" pitchFamily="34" charset="0"/>
              </a:defRPr>
            </a:lvl3pPr>
            <a:lvl4pPr marL="1600200" indent="-228600" eaLnBrk="0" hangingPunct="0">
              <a:defRPr sz="2400" b="1">
                <a:solidFill>
                  <a:srgbClr val="336600"/>
                </a:solidFill>
                <a:latin typeface="Arial" pitchFamily="34" charset="0"/>
              </a:defRPr>
            </a:lvl4pPr>
            <a:lvl5pPr marL="2057400" indent="-228600" eaLnBrk="0" hangingPunct="0">
              <a:defRPr sz="2400" b="1">
                <a:solidFill>
                  <a:srgbClr val="336600"/>
                </a:solidFill>
                <a:latin typeface="Arial" pitchFamily="34" charset="0"/>
              </a:defRPr>
            </a:lvl5pPr>
            <a:lvl6pPr marL="2514600" indent="-228600" algn="ctr" eaLnBrk="0" fontAlgn="base" hangingPunct="0">
              <a:spcBef>
                <a:spcPct val="0"/>
              </a:spcBef>
              <a:spcAft>
                <a:spcPct val="0"/>
              </a:spcAft>
              <a:defRPr sz="2400" b="1">
                <a:solidFill>
                  <a:srgbClr val="336600"/>
                </a:solidFill>
                <a:latin typeface="Arial" pitchFamily="34" charset="0"/>
              </a:defRPr>
            </a:lvl6pPr>
            <a:lvl7pPr marL="2971800" indent="-228600" algn="ctr" eaLnBrk="0" fontAlgn="base" hangingPunct="0">
              <a:spcBef>
                <a:spcPct val="0"/>
              </a:spcBef>
              <a:spcAft>
                <a:spcPct val="0"/>
              </a:spcAft>
              <a:defRPr sz="2400" b="1">
                <a:solidFill>
                  <a:srgbClr val="336600"/>
                </a:solidFill>
                <a:latin typeface="Arial" pitchFamily="34" charset="0"/>
              </a:defRPr>
            </a:lvl7pPr>
            <a:lvl8pPr marL="3429000" indent="-228600" algn="ctr" eaLnBrk="0" fontAlgn="base" hangingPunct="0">
              <a:spcBef>
                <a:spcPct val="0"/>
              </a:spcBef>
              <a:spcAft>
                <a:spcPct val="0"/>
              </a:spcAft>
              <a:defRPr sz="2400" b="1">
                <a:solidFill>
                  <a:srgbClr val="336600"/>
                </a:solidFill>
                <a:latin typeface="Arial" pitchFamily="34" charset="0"/>
              </a:defRPr>
            </a:lvl8pPr>
            <a:lvl9pPr marL="3886200" indent="-228600" algn="ctr" eaLnBrk="0" fontAlgn="base" hangingPunct="0">
              <a:spcBef>
                <a:spcPct val="0"/>
              </a:spcBef>
              <a:spcAft>
                <a:spcPct val="0"/>
              </a:spcAft>
              <a:defRPr sz="2400" b="1">
                <a:solidFill>
                  <a:srgbClr val="336600"/>
                </a:solidFill>
                <a:latin typeface="Arial" pitchFamily="34" charset="0"/>
              </a:defRPr>
            </a:lvl9pPr>
          </a:lstStyle>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It’s free</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Receive research information that is free from bias and based on evidence</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Participate in studies relevant to you and your patients</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Free continuing education (CE) credits</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Collegial interactions with fellow network members</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Practitioners and patients’ compensation for study participation</a:t>
            </a:r>
          </a:p>
          <a:p>
            <a:pPr marL="130373" marR="0" lvl="0" indent="-228600" algn="l" defTabSz="914400" rtl="0" eaLnBrk="1" fontAlgn="auto" latinLnBrk="0" hangingPunct="1">
              <a:lnSpc>
                <a:spcPct val="90000"/>
              </a:lnSpc>
              <a:spcBef>
                <a:spcPts val="0"/>
              </a:spcBef>
              <a:spcAft>
                <a:spcPts val="2025"/>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C7A7C"/>
              </a:solidFill>
              <a:effectLst/>
              <a:uLnTx/>
              <a:uFillTx/>
              <a:latin typeface="Tenorite"/>
              <a:ea typeface="+mn-ea"/>
              <a:cs typeface="+mn-cs"/>
            </a:endParaRPr>
          </a:p>
        </p:txBody>
      </p:sp>
      <p:pic>
        <p:nvPicPr>
          <p:cNvPr id="3" name="Picture 2" descr="Tooth with tools">
            <a:extLst>
              <a:ext uri="{FF2B5EF4-FFF2-40B4-BE49-F238E27FC236}">
                <a16:creationId xmlns:a16="http://schemas.microsoft.com/office/drawing/2014/main" id="{508414AE-E5A0-1FB6-4020-28DCA0037B1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837" r="1919" b="7"/>
          <a:stretch/>
        </p:blipFill>
        <p:spPr>
          <a:xfrm>
            <a:off x="5595936" y="764851"/>
            <a:ext cx="2518114" cy="2518114"/>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sp>
        <p:nvSpPr>
          <p:cNvPr id="45061" name="Slide Number Placeholder 4"/>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3DD89AF-FAE0-4B22-A331-219A82EAE34C}" type="slidenum">
              <a:rPr kumimoji="0" lang="en-US" sz="900" b="0" i="0" u="none" strike="noStrike" kern="1200" cap="none" spc="0" normalizeH="0" baseline="0" noProof="0">
                <a:ln>
                  <a:noFill/>
                </a:ln>
                <a:solidFill>
                  <a:srgbClr val="000000"/>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Tenorite"/>
              <a:ea typeface="+mn-ea"/>
              <a:cs typeface="+mn-cs"/>
            </a:endParaRPr>
          </a:p>
        </p:txBody>
      </p:sp>
      <p:pic>
        <p:nvPicPr>
          <p:cNvPr id="8" name="Picture 7">
            <a:extLst>
              <a:ext uri="{FF2B5EF4-FFF2-40B4-BE49-F238E27FC236}">
                <a16:creationId xmlns:a16="http://schemas.microsoft.com/office/drawing/2014/main" id="{9D341077-46CA-52C8-96E8-0578969A7D28}"/>
              </a:ext>
            </a:extLst>
          </p:cNvPr>
          <p:cNvPicPr>
            <a:picLocks noChangeAspect="1"/>
          </p:cNvPicPr>
          <p:nvPr/>
        </p:nvPicPr>
        <p:blipFill>
          <a:blip r:embed="rId4">
            <a:extLst>
              <a:ext uri="{28A0092B-C50C-407E-A947-70E740481C1C}">
                <a14:useLocalDpi xmlns:a14="http://schemas.microsoft.com/office/drawing/2010/main" val="0"/>
              </a:ext>
            </a:extLst>
          </a:blip>
          <a:srcRect t="12500" b="12500"/>
          <a:stretch/>
        </p:blipFill>
        <p:spPr>
          <a:xfrm>
            <a:off x="6854993" y="3216635"/>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pic>
        <p:nvPicPr>
          <p:cNvPr id="5" name="Picture 4" descr="A qr code with green dots&#10;&#10;Description automatically generated">
            <a:extLst>
              <a:ext uri="{FF2B5EF4-FFF2-40B4-BE49-F238E27FC236}">
                <a16:creationId xmlns:a16="http://schemas.microsoft.com/office/drawing/2014/main" id="{2220EDCF-0650-D462-88C0-D62FC8040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7800" y="259925"/>
            <a:ext cx="2743200" cy="2743200"/>
          </a:xfrm>
          <a:prstGeom prst="rect">
            <a:avLst/>
          </a:prstGeom>
          <a:ln w="73025" cap="rnd">
            <a:solidFill>
              <a:schemeClr val="bg1"/>
            </a:solidFill>
            <a:extLst>
              <a:ext uri="{C807C97D-BFC1-408E-A445-0C87EB9F89A2}">
                <ask:lineSketchStyleProps xmlns:ask="http://schemas.microsoft.com/office/drawing/2018/sketchyshapes" sd="1219033472">
                  <a:custGeom>
                    <a:avLst/>
                    <a:gdLst>
                      <a:gd name="connsiteX0" fmla="*/ 0 w 2857500"/>
                      <a:gd name="connsiteY0" fmla="*/ 0 h 2857500"/>
                      <a:gd name="connsiteX1" fmla="*/ 2857500 w 2857500"/>
                      <a:gd name="connsiteY1" fmla="*/ 0 h 2857500"/>
                      <a:gd name="connsiteX2" fmla="*/ 2857500 w 2857500"/>
                      <a:gd name="connsiteY2" fmla="*/ 2857500 h 2857500"/>
                      <a:gd name="connsiteX3" fmla="*/ 0 w 2857500"/>
                      <a:gd name="connsiteY3" fmla="*/ 2857500 h 2857500"/>
                      <a:gd name="connsiteX4" fmla="*/ 0 w 2857500"/>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2857500" fill="none" extrusionOk="0">
                        <a:moveTo>
                          <a:pt x="0" y="0"/>
                        </a:moveTo>
                        <a:cubicBezTo>
                          <a:pt x="1026425" y="-49533"/>
                          <a:pt x="2137942" y="-14809"/>
                          <a:pt x="2857500" y="0"/>
                        </a:cubicBezTo>
                        <a:cubicBezTo>
                          <a:pt x="2945139" y="974184"/>
                          <a:pt x="2784821" y="2230537"/>
                          <a:pt x="2857500" y="2857500"/>
                        </a:cubicBezTo>
                        <a:cubicBezTo>
                          <a:pt x="1695660" y="2809269"/>
                          <a:pt x="410139" y="2941955"/>
                          <a:pt x="0" y="2857500"/>
                        </a:cubicBezTo>
                        <a:cubicBezTo>
                          <a:pt x="-38581" y="2214257"/>
                          <a:pt x="63341" y="1361643"/>
                          <a:pt x="0" y="0"/>
                        </a:cubicBezTo>
                        <a:close/>
                      </a:path>
                      <a:path w="2857500" h="2857500" stroke="0" extrusionOk="0">
                        <a:moveTo>
                          <a:pt x="0" y="0"/>
                        </a:moveTo>
                        <a:cubicBezTo>
                          <a:pt x="1070318" y="118645"/>
                          <a:pt x="2397644" y="116012"/>
                          <a:pt x="2857500" y="0"/>
                        </a:cubicBezTo>
                        <a:cubicBezTo>
                          <a:pt x="2724618" y="537924"/>
                          <a:pt x="2942451" y="1889493"/>
                          <a:pt x="2857500" y="2857500"/>
                        </a:cubicBezTo>
                        <a:cubicBezTo>
                          <a:pt x="1633852" y="2992100"/>
                          <a:pt x="1181299" y="2700304"/>
                          <a:pt x="0" y="2857500"/>
                        </a:cubicBezTo>
                        <a:cubicBezTo>
                          <a:pt x="-20187" y="2498005"/>
                          <a:pt x="-152480" y="458157"/>
                          <a:pt x="0" y="0"/>
                        </a:cubicBezTo>
                        <a:close/>
                      </a:path>
                    </a:pathLst>
                  </a:custGeom>
                  <ask:type>
                    <ask:lineSketchNone/>
                  </ask:type>
                </ask:lineSketchStyleProps>
              </a:ext>
            </a:extLst>
          </a:ln>
        </p:spPr>
      </p:pic>
      <p:pic>
        <p:nvPicPr>
          <p:cNvPr id="6" name="Picture 5" descr="A logo with a map and a red circle&#10;&#10;Description automatically generated">
            <a:extLst>
              <a:ext uri="{FF2B5EF4-FFF2-40B4-BE49-F238E27FC236}">
                <a16:creationId xmlns:a16="http://schemas.microsoft.com/office/drawing/2014/main" id="{3B333D38-5AF0-5914-2B4B-9161231E9C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1800" y="5566958"/>
            <a:ext cx="1295399" cy="971954"/>
          </a:xfrm>
          <a:prstGeom prst="rect">
            <a:avLst/>
          </a:prstGeom>
        </p:spPr>
      </p:pic>
    </p:spTree>
    <p:extLst>
      <p:ext uri="{BB962C8B-B14F-4D97-AF65-F5344CB8AC3E}">
        <p14:creationId xmlns:p14="http://schemas.microsoft.com/office/powerpoint/2010/main" val="1016488236"/>
      </p:ext>
    </p:extLst>
  </p:cSld>
  <p:clrMapOvr>
    <a:masterClrMapping/>
  </p:clrMapOvr>
  <mc:AlternateContent xmlns:mc="http://schemas.openxmlformats.org/markup-compatibility/2006" xmlns:p14="http://schemas.microsoft.com/office/powerpoint/2010/main">
    <mc:Choice Requires="p14">
      <p:transition spd="med" p14:dur="700" advTm="19472">
        <p:fade/>
      </p:transition>
    </mc:Choice>
    <mc:Fallback xmlns="">
      <p:transition spd="med" advTm="1947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5BD8E"/>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9D07E-37DB-4C88-867F-3BA37A93838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F6C97754-1091-53A2-D5A9-1F5BEC4E6D02}"/>
              </a:ext>
            </a:extLst>
          </p:cNvPr>
          <p:cNvSpPr txBox="1"/>
          <p:nvPr/>
        </p:nvSpPr>
        <p:spPr>
          <a:xfrm>
            <a:off x="619881" y="914400"/>
            <a:ext cx="5410200" cy="33547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enorite"/>
                <a:ea typeface="+mn-ea"/>
                <a:cs typeface="+mn-cs"/>
              </a:rPr>
              <a:t>Details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white"/>
                </a:solidFill>
                <a:effectLst/>
                <a:uLnTx/>
                <a:uFillTx/>
                <a:latin typeface="Tenorite"/>
                <a:ea typeface="+mn-ea"/>
                <a:cs typeface="+mn-cs"/>
              </a:rPr>
              <a:t>https://www.nationaldentalpbrn.org/blog/the-implant-registry-study-is-recruiting-dentists-who-restore-implants/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enorit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enorite"/>
                <a:ea typeface="+mn-ea"/>
                <a:cs typeface="+mn-cs"/>
              </a:rPr>
              <a:t>Find out more: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6600"/>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EBEA342E-F47F-8EAB-1CD1-22C5B5A5B9F2}"/>
              </a:ext>
            </a:extLst>
          </p:cNvPr>
          <p:cNvPicPr>
            <a:picLocks noChangeAspect="1"/>
          </p:cNvPicPr>
          <p:nvPr/>
        </p:nvPicPr>
        <p:blipFill rotWithShape="1">
          <a:blip r:embed="rId3">
            <a:extLst>
              <a:ext uri="{28A0092B-C50C-407E-A947-70E740481C1C}">
                <a14:useLocalDpi xmlns:a14="http://schemas.microsoft.com/office/drawing/2010/main" val="0"/>
              </a:ext>
            </a:extLst>
          </a:blip>
          <a:srcRect l="2973" t="4500" r="3693" b="4833"/>
          <a:stretch/>
        </p:blipFill>
        <p:spPr>
          <a:xfrm>
            <a:off x="1981200" y="3810000"/>
            <a:ext cx="2667000" cy="2590800"/>
          </a:xfrm>
          <a:prstGeom prst="rect">
            <a:avLst/>
          </a:prstGeom>
          <a:ln w="76200">
            <a:solidFill>
              <a:schemeClr val="bg1"/>
            </a:solidFill>
          </a:ln>
        </p:spPr>
      </p:pic>
      <p:pic>
        <p:nvPicPr>
          <p:cNvPr id="6" name="Picture 5" descr="A poster for a dentist&#10;&#10;Description automatically generated">
            <a:extLst>
              <a:ext uri="{FF2B5EF4-FFF2-40B4-BE49-F238E27FC236}">
                <a16:creationId xmlns:a16="http://schemas.microsoft.com/office/drawing/2014/main" id="{998964AF-2920-A97B-9E3A-B6B03DFBD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017" y="190500"/>
            <a:ext cx="5004955" cy="6477000"/>
          </a:xfrm>
          <a:prstGeom prst="rect">
            <a:avLst/>
          </a:prstGeom>
        </p:spPr>
      </p:pic>
    </p:spTree>
    <p:extLst>
      <p:ext uri="{BB962C8B-B14F-4D97-AF65-F5344CB8AC3E}">
        <p14:creationId xmlns:p14="http://schemas.microsoft.com/office/powerpoint/2010/main" val="224473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7100">
            <a:alpha val="60000"/>
          </a:srgb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9D07E-37DB-4C88-867F-3BA37A93838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F6C97754-1091-53A2-D5A9-1F5BEC4E6D02}"/>
              </a:ext>
            </a:extLst>
          </p:cNvPr>
          <p:cNvSpPr txBox="1"/>
          <p:nvPr/>
        </p:nvSpPr>
        <p:spPr>
          <a:xfrm>
            <a:off x="619881" y="914400"/>
            <a:ext cx="5410200" cy="298543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enorite"/>
                <a:ea typeface="+mn-ea"/>
                <a:cs typeface="+mn-cs"/>
              </a:rPr>
              <a:t>Details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enorite"/>
                <a:ea typeface="+mn-ea"/>
                <a:cs typeface="+mn-cs"/>
                <a:hlinkClick r:id="rId3">
                  <a:extLst>
                    <a:ext uri="{A12FA001-AC4F-418D-AE19-62706E023703}">
                      <ahyp:hlinkClr xmlns:ahyp="http://schemas.microsoft.com/office/drawing/2018/hyperlinkcolor" val="tx"/>
                    </a:ext>
                  </a:extLst>
                </a:hlinkClick>
              </a:rPr>
              <a:t>https://www.nationaldentalpbrn.org/blog/paas/</a:t>
            </a:r>
            <a:endParaRPr kumimoji="0" lang="en-US" sz="2400" b="0" i="0" u="none" strike="noStrike" kern="1200" cap="none" spc="0" normalizeH="0" baseline="0" noProof="0" dirty="0">
              <a:ln>
                <a:noFill/>
              </a:ln>
              <a:solidFill>
                <a:prstClr val="white"/>
              </a:solidFill>
              <a:effectLst/>
              <a:uLnTx/>
              <a:uFillTx/>
              <a:latin typeface="Tenorit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enorit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enorit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enorite"/>
                <a:ea typeface="+mn-ea"/>
                <a:cs typeface="+mn-cs"/>
              </a:rPr>
              <a:t>Find out more: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6600"/>
              </a:solidFill>
              <a:effectLst/>
              <a:uLnTx/>
              <a:uFillTx/>
              <a:latin typeface="Arial" charset="0"/>
              <a:ea typeface="+mn-ea"/>
              <a:cs typeface="+mn-cs"/>
            </a:endParaRPr>
          </a:p>
        </p:txBody>
      </p:sp>
      <p:pic>
        <p:nvPicPr>
          <p:cNvPr id="7" name="Picture 6" descr="A qr code with dots&#10;&#10;Description automatically generated">
            <a:extLst>
              <a:ext uri="{FF2B5EF4-FFF2-40B4-BE49-F238E27FC236}">
                <a16:creationId xmlns:a16="http://schemas.microsoft.com/office/drawing/2014/main" id="{EBEA342E-F47F-8EAB-1CD1-22C5B5A5B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286" y="3436070"/>
            <a:ext cx="2857500" cy="2857500"/>
          </a:xfrm>
          <a:prstGeom prst="rect">
            <a:avLst/>
          </a:prstGeom>
          <a:ln w="76200">
            <a:solidFill>
              <a:schemeClr val="bg1"/>
            </a:solidFill>
          </a:ln>
        </p:spPr>
      </p:pic>
      <p:pic>
        <p:nvPicPr>
          <p:cNvPr id="6" name="Picture 5">
            <a:extLst>
              <a:ext uri="{FF2B5EF4-FFF2-40B4-BE49-F238E27FC236}">
                <a16:creationId xmlns:a16="http://schemas.microsoft.com/office/drawing/2014/main" id="{120CA217-073B-1780-94AC-1E3E03641C3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858717" y="275736"/>
            <a:ext cx="4871792" cy="6306528"/>
          </a:xfrm>
          <a:prstGeom prst="rect">
            <a:avLst/>
          </a:prstGeom>
        </p:spPr>
      </p:pic>
    </p:spTree>
    <p:extLst>
      <p:ext uri="{BB962C8B-B14F-4D97-AF65-F5344CB8AC3E}">
        <p14:creationId xmlns:p14="http://schemas.microsoft.com/office/powerpoint/2010/main" val="136039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F4D4F8E-F3D5-B06A-C293-95B8F0E41C1C}"/>
              </a:ext>
            </a:extLst>
          </p:cNvPr>
          <p:cNvSpPr>
            <a:spLocks noGrp="1"/>
          </p:cNvSpPr>
          <p:nvPr>
            <p:ph type="title"/>
          </p:nvPr>
        </p:nvSpPr>
        <p:spPr>
          <a:xfrm>
            <a:off x="838200" y="365125"/>
            <a:ext cx="10515600" cy="1325563"/>
          </a:xfrm>
        </p:spPr>
        <p:txBody>
          <a:bodyPr>
            <a:normAutofit/>
          </a:bodyPr>
          <a:lstStyle/>
          <a:p>
            <a:r>
              <a:rPr lang="en-US" sz="3600" b="1" dirty="0">
                <a:solidFill>
                  <a:srgbClr val="E27100"/>
                </a:solidFill>
              </a:rPr>
              <a:t>Participation in the periodontal adjunctive antibiotics study (PAAS)</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08E9D07E-37DB-4C88-867F-3BA37A938384}" type="slidenum">
              <a:rPr kumimoji="0" lang="en-US" sz="900" b="1" i="0" u="none" strike="noStrike" kern="1200" cap="none" spc="0" normalizeH="0" baseline="0" noProof="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14</a:t>
            </a:fld>
            <a:endParaRPr kumimoji="0" lang="en-US" sz="900" b="1" i="0" u="none" strike="noStrike" kern="1200" cap="none" spc="0" normalizeH="0" baseline="0" noProof="0">
              <a:ln>
                <a:noFill/>
              </a:ln>
              <a:solidFill>
                <a:srgbClr val="9DBFBB">
                  <a:tint val="75000"/>
                </a:srgbClr>
              </a:solidFill>
              <a:effectLst/>
              <a:uLnTx/>
              <a:uFillTx/>
              <a:latin typeface="Arial" charset="0"/>
              <a:ea typeface="+mn-ea"/>
              <a:cs typeface="+mn-cs"/>
            </a:endParaRPr>
          </a:p>
        </p:txBody>
      </p:sp>
      <p:grpSp>
        <p:nvGrpSpPr>
          <p:cNvPr id="2" name="Group 1">
            <a:extLst>
              <a:ext uri="{FF2B5EF4-FFF2-40B4-BE49-F238E27FC236}">
                <a16:creationId xmlns:a16="http://schemas.microsoft.com/office/drawing/2014/main" id="{04A9FEDC-A8E8-D7ED-C56C-41F824539EC4}"/>
              </a:ext>
            </a:extLst>
          </p:cNvPr>
          <p:cNvGrpSpPr/>
          <p:nvPr/>
        </p:nvGrpSpPr>
        <p:grpSpPr>
          <a:xfrm>
            <a:off x="1485900" y="2030053"/>
            <a:ext cx="9220200" cy="4435468"/>
            <a:chOff x="541218" y="2057407"/>
            <a:chExt cx="11185762" cy="4114785"/>
          </a:xfrm>
          <a:gradFill flip="none" rotWithShape="1">
            <a:gsLst>
              <a:gs pos="0">
                <a:srgbClr val="E27100"/>
              </a:gs>
              <a:gs pos="100000">
                <a:srgbClr val="E4AD76"/>
              </a:gs>
            </a:gsLst>
            <a:lin ang="5400000" scaled="1"/>
            <a:tileRect/>
          </a:gradFill>
        </p:grpSpPr>
        <p:sp>
          <p:nvSpPr>
            <p:cNvPr id="7" name="Freeform: Shape 6">
              <a:extLst>
                <a:ext uri="{FF2B5EF4-FFF2-40B4-BE49-F238E27FC236}">
                  <a16:creationId xmlns:a16="http://schemas.microsoft.com/office/drawing/2014/main" id="{192D7114-8FEA-7DBE-2728-C6F7FEA10CD6}"/>
                </a:ext>
              </a:extLst>
            </p:cNvPr>
            <p:cNvSpPr/>
            <p:nvPr/>
          </p:nvSpPr>
          <p:spPr>
            <a:xfrm>
              <a:off x="541218" y="2057407"/>
              <a:ext cx="5130659" cy="4114785"/>
            </a:xfrm>
            <a:custGeom>
              <a:avLst/>
              <a:gdLst>
                <a:gd name="connsiteX0" fmla="*/ 0 w 5016036"/>
                <a:gd name="connsiteY0" fmla="*/ 0 h 4114785"/>
                <a:gd name="connsiteX1" fmla="*/ 5016036 w 5016036"/>
                <a:gd name="connsiteY1" fmla="*/ 0 h 4114785"/>
                <a:gd name="connsiteX2" fmla="*/ 5016036 w 5016036"/>
                <a:gd name="connsiteY2" fmla="*/ 4114785 h 4114785"/>
                <a:gd name="connsiteX3" fmla="*/ 0 w 5016036"/>
                <a:gd name="connsiteY3" fmla="*/ 4114785 h 4114785"/>
                <a:gd name="connsiteX4" fmla="*/ 0 w 5016036"/>
                <a:gd name="connsiteY4" fmla="*/ 0 h 411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6" h="4114785">
                  <a:moveTo>
                    <a:pt x="0" y="0"/>
                  </a:moveTo>
                  <a:lnTo>
                    <a:pt x="5016036" y="0"/>
                  </a:lnTo>
                  <a:lnTo>
                    <a:pt x="5016036" y="4114785"/>
                  </a:lnTo>
                  <a:lnTo>
                    <a:pt x="0" y="4114785"/>
                  </a:lnTo>
                  <a:lnTo>
                    <a:pt x="0" y="0"/>
                  </a:lnTo>
                  <a:close/>
                </a:path>
              </a:pathLst>
            </a:custGeom>
            <a:gradFill>
              <a:gsLst>
                <a:gs pos="44000">
                  <a:srgbClr val="E27100"/>
                </a:gs>
                <a:gs pos="100000">
                  <a:srgbClr val="E4AD76"/>
                </a:gs>
              </a:gsLst>
              <a:lin ang="5400000" scaled="1"/>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5790" tIns="258000" rIns="245790" bIns="258000" numCol="1" spcCol="1270" anchor="t"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Tenorite"/>
                  <a:ea typeface="+mn-ea"/>
                  <a:cs typeface="+mn-cs"/>
                </a:rPr>
                <a:t>WHICH PATIENTS CAN PARTICIPATE?</a:t>
              </a:r>
            </a:p>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Are 40 years old or older.</a:t>
              </a:r>
              <a:endParaRPr kumimoji="0" lang="en-US" sz="1800" b="1" i="0" u="none" strike="noStrike" kern="1200" cap="none" spc="0" normalizeH="0" baseline="0" noProof="0" dirty="0">
                <a:ln>
                  <a:noFill/>
                </a:ln>
                <a:solidFill>
                  <a:prstClr val="white"/>
                </a:solidFill>
                <a:effectLst/>
                <a:uLnTx/>
                <a:uFillTx/>
                <a:latin typeface="Tenorite"/>
                <a:ea typeface="+mn-ea"/>
                <a:cs typeface="+mn-cs"/>
              </a:endParaRPr>
            </a:p>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Are being treated for periodontal disease stage II-III, grades A-C (previously generalized moderate-	to-severe periodontitis).</a:t>
              </a:r>
              <a:endParaRPr kumimoji="0" lang="en-US" sz="1800" b="1" i="0" u="none" strike="noStrike" kern="1200" cap="none" spc="0" normalizeH="0" baseline="0" noProof="0" dirty="0">
                <a:ln>
                  <a:noFill/>
                </a:ln>
                <a:solidFill>
                  <a:prstClr val="white"/>
                </a:solidFill>
                <a:effectLst/>
                <a:uLnTx/>
                <a:uFillTx/>
                <a:latin typeface="Tenorite"/>
                <a:ea typeface="+mn-ea"/>
                <a:cs typeface="+mn-cs"/>
              </a:endParaRPr>
            </a:p>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Have not used systemic antibiotics in the previous 3 months.</a:t>
              </a:r>
              <a:endParaRPr kumimoji="0" lang="en-US" sz="1800" b="1" i="0" u="none" strike="noStrike" kern="1200" cap="none" spc="0" normalizeH="0" baseline="0" noProof="0" dirty="0">
                <a:ln>
                  <a:noFill/>
                </a:ln>
                <a:solidFill>
                  <a:prstClr val="white"/>
                </a:solidFill>
                <a:effectLst/>
                <a:uLnTx/>
                <a:uFillTx/>
                <a:latin typeface="Tenorite"/>
                <a:ea typeface="+mn-ea"/>
                <a:cs typeface="+mn-cs"/>
              </a:endParaRPr>
            </a:p>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Have not had periodontal therapy (including SPR D4341, D4342) in the previous 6 months.</a:t>
              </a:r>
              <a:endParaRPr kumimoji="0" lang="en-US" sz="1800" b="1" i="0" u="none" strike="noStrike" kern="1200" cap="none" spc="0" normalizeH="0" baseline="0" noProof="0" dirty="0">
                <a:ln>
                  <a:noFill/>
                </a:ln>
                <a:solidFill>
                  <a:prstClr val="white"/>
                </a:solidFill>
                <a:effectLst/>
                <a:uLnTx/>
                <a:uFillTx/>
                <a:latin typeface="Tenorite"/>
                <a:ea typeface="+mn-ea"/>
                <a:cs typeface="+mn-cs"/>
              </a:endParaRPr>
            </a:p>
          </p:txBody>
        </p:sp>
        <p:sp>
          <p:nvSpPr>
            <p:cNvPr id="8" name="Freeform: Shape 7">
              <a:extLst>
                <a:ext uri="{FF2B5EF4-FFF2-40B4-BE49-F238E27FC236}">
                  <a16:creationId xmlns:a16="http://schemas.microsoft.com/office/drawing/2014/main" id="{892D6C16-15A2-6EF7-1755-A6FC76672D65}"/>
                </a:ext>
              </a:extLst>
            </p:cNvPr>
            <p:cNvSpPr/>
            <p:nvPr/>
          </p:nvSpPr>
          <p:spPr>
            <a:xfrm>
              <a:off x="6596321" y="2057407"/>
              <a:ext cx="5130659" cy="4114785"/>
            </a:xfrm>
            <a:custGeom>
              <a:avLst/>
              <a:gdLst>
                <a:gd name="connsiteX0" fmla="*/ 0 w 5016036"/>
                <a:gd name="connsiteY0" fmla="*/ 0 h 4114785"/>
                <a:gd name="connsiteX1" fmla="*/ 5016036 w 5016036"/>
                <a:gd name="connsiteY1" fmla="*/ 0 h 4114785"/>
                <a:gd name="connsiteX2" fmla="*/ 5016036 w 5016036"/>
                <a:gd name="connsiteY2" fmla="*/ 4114785 h 4114785"/>
                <a:gd name="connsiteX3" fmla="*/ 0 w 5016036"/>
                <a:gd name="connsiteY3" fmla="*/ 4114785 h 4114785"/>
                <a:gd name="connsiteX4" fmla="*/ 0 w 5016036"/>
                <a:gd name="connsiteY4" fmla="*/ 0 h 411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6" h="4114785">
                  <a:moveTo>
                    <a:pt x="0" y="0"/>
                  </a:moveTo>
                  <a:lnTo>
                    <a:pt x="5016036" y="0"/>
                  </a:lnTo>
                  <a:lnTo>
                    <a:pt x="5016036" y="4114785"/>
                  </a:lnTo>
                  <a:lnTo>
                    <a:pt x="0" y="4114785"/>
                  </a:lnTo>
                  <a:lnTo>
                    <a:pt x="0" y="0"/>
                  </a:lnTo>
                  <a:close/>
                </a:path>
              </a:pathLst>
            </a:custGeom>
            <a:gradFill>
              <a:gsLst>
                <a:gs pos="44000">
                  <a:srgbClr val="E27100"/>
                </a:gs>
                <a:gs pos="100000">
                  <a:srgbClr val="E4AD76"/>
                </a:gs>
              </a:gsLst>
              <a:lin ang="5400000" scaled="1"/>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5790" tIns="258000" rIns="245790" bIns="258000" numCol="1" spcCol="1270" anchor="t"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Tenorite"/>
                  <a:ea typeface="+mn-ea"/>
                  <a:cs typeface="+mn-cs"/>
                </a:rPr>
                <a:t>WHY SHOULD YOU PARTICIPATE?</a:t>
              </a:r>
            </a:p>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Advance the science and practice of periodontology</a:t>
              </a:r>
              <a:endParaRPr kumimoji="0" lang="en-US" sz="1800" b="1" i="0" u="none" strike="noStrike" kern="1200" cap="none" spc="0" normalizeH="0" baseline="0" noProof="0" dirty="0">
                <a:ln>
                  <a:noFill/>
                </a:ln>
                <a:solidFill>
                  <a:prstClr val="white"/>
                </a:solidFill>
                <a:effectLst/>
                <a:uLnTx/>
                <a:uFillTx/>
                <a:latin typeface="Tenorite"/>
                <a:ea typeface="+mn-ea"/>
                <a:cs typeface="+mn-cs"/>
              </a:endParaRPr>
            </a:p>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Participating dentists or hygienists will receive a total of $250 remuneration per participant: </a:t>
              </a:r>
              <a:endParaRPr kumimoji="0" lang="en-US" sz="1800" b="1" i="0" u="none" strike="noStrike" kern="1200" cap="none" spc="0" normalizeH="0" baseline="0" noProof="0" dirty="0">
                <a:ln>
                  <a:noFill/>
                </a:ln>
                <a:solidFill>
                  <a:prstClr val="white"/>
                </a:solidFill>
                <a:effectLst/>
                <a:uLnTx/>
                <a:uFillTx/>
                <a:latin typeface="Tenorite"/>
                <a:ea typeface="+mn-ea"/>
                <a:cs typeface="+mn-cs"/>
              </a:endParaRPr>
            </a:p>
            <a:p>
              <a:pPr marL="342900" marR="0" lvl="2" indent="-171450" algn="l" defTabSz="800100" rtl="0" eaLnBrk="1" fontAlgn="base"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$100 baseline, $100 re-evaluation and $50 at the final visit</a:t>
              </a:r>
              <a:endParaRPr kumimoji="0" lang="en-US" sz="1800" b="1" i="0" u="none" strike="noStrike" kern="1200" cap="none" spc="0" normalizeH="0" baseline="0" noProof="0" dirty="0">
                <a:ln>
                  <a:noFill/>
                </a:ln>
                <a:solidFill>
                  <a:prstClr val="white"/>
                </a:solidFill>
                <a:effectLst/>
                <a:uLnTx/>
                <a:uFillTx/>
                <a:latin typeface="Tenorite"/>
                <a:ea typeface="+mn-ea"/>
                <a:cs typeface="+mn-cs"/>
              </a:endParaRPr>
            </a:p>
            <a:p>
              <a:pPr marL="342900" marR="0" lvl="2" indent="-171450" algn="l" defTabSz="800100" rtl="0" eaLnBrk="1" fontAlgn="base"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$4,000 upon enrolling the target sample size of N=16 participants</a:t>
              </a:r>
              <a:endParaRPr kumimoji="0" lang="en-US" sz="1800" b="1" i="0" u="none" strike="noStrike" kern="1200" cap="none" spc="0" normalizeH="0" baseline="0" noProof="0" dirty="0">
                <a:ln>
                  <a:noFill/>
                </a:ln>
                <a:solidFill>
                  <a:prstClr val="white"/>
                </a:solidFill>
                <a:effectLst/>
                <a:uLnTx/>
                <a:uFillTx/>
                <a:latin typeface="Tenorite"/>
                <a:ea typeface="+mn-ea"/>
                <a:cs typeface="+mn-cs"/>
              </a:endParaRPr>
            </a:p>
            <a:p>
              <a:pPr marL="342900" marR="0" lvl="2" indent="-171450" algn="l" defTabSz="800100" rtl="0" eaLnBrk="1" fontAlgn="base"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$5,500 if enroll the maximum of 22 participants</a:t>
              </a:r>
              <a:endParaRPr kumimoji="0" lang="en-US" sz="1800" b="1" i="0" u="none" strike="noStrike" kern="1200" cap="none" spc="0" normalizeH="0" baseline="0" noProof="0" dirty="0">
                <a:ln>
                  <a:noFill/>
                </a:ln>
                <a:solidFill>
                  <a:prstClr val="white"/>
                </a:solidFill>
                <a:effectLst/>
                <a:uLnTx/>
                <a:uFillTx/>
                <a:latin typeface="Tenorite"/>
                <a:ea typeface="+mn-ea"/>
                <a:cs typeface="+mn-cs"/>
              </a:endParaRPr>
            </a:p>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Patients will be compensated $50 per study visit</a:t>
              </a:r>
              <a:endParaRPr kumimoji="0" lang="en-US" sz="1800" b="1" i="0" u="none" strike="noStrike" kern="1200" cap="none" spc="0" normalizeH="0" baseline="0" noProof="0" dirty="0">
                <a:ln>
                  <a:noFill/>
                </a:ln>
                <a:solidFill>
                  <a:prstClr val="white"/>
                </a:solidFill>
                <a:effectLst/>
                <a:uLnTx/>
                <a:uFillTx/>
                <a:latin typeface="Tenorite"/>
                <a:ea typeface="+mn-ea"/>
                <a:cs typeface="+mn-cs"/>
              </a:endParaRPr>
            </a:p>
          </p:txBody>
        </p:sp>
      </p:grpSp>
      <p:pic>
        <p:nvPicPr>
          <p:cNvPr id="12" name="Picture 11" descr="A logo with a map and a red circle&#10;&#10;Description automatically generated">
            <a:extLst>
              <a:ext uri="{FF2B5EF4-FFF2-40B4-BE49-F238E27FC236}">
                <a16:creationId xmlns:a16="http://schemas.microsoft.com/office/drawing/2014/main" id="{57D2FB8C-7A6F-420B-D94D-BCFCFF3CB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956" y="5749521"/>
            <a:ext cx="1295399" cy="971954"/>
          </a:xfrm>
          <a:prstGeom prst="rect">
            <a:avLst/>
          </a:prstGeom>
        </p:spPr>
      </p:pic>
      <p:sp>
        <p:nvSpPr>
          <p:cNvPr id="15" name="Oval 14">
            <a:extLst>
              <a:ext uri="{FF2B5EF4-FFF2-40B4-BE49-F238E27FC236}">
                <a16:creationId xmlns:a16="http://schemas.microsoft.com/office/drawing/2014/main" id="{823341BC-11E7-F194-973F-3CB81177542E}"/>
              </a:ext>
            </a:extLst>
          </p:cNvPr>
          <p:cNvSpPr>
            <a:spLocks noChangeAspect="1"/>
          </p:cNvSpPr>
          <p:nvPr/>
        </p:nvSpPr>
        <p:spPr>
          <a:xfrm>
            <a:off x="10439400" y="-271577"/>
            <a:ext cx="2131948" cy="213194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Tree>
    <p:extLst>
      <p:ext uri="{BB962C8B-B14F-4D97-AF65-F5344CB8AC3E}">
        <p14:creationId xmlns:p14="http://schemas.microsoft.com/office/powerpoint/2010/main" val="169273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map and a red circle&#10;&#10;Description automatically generated">
            <a:extLst>
              <a:ext uri="{FF2B5EF4-FFF2-40B4-BE49-F238E27FC236}">
                <a16:creationId xmlns:a16="http://schemas.microsoft.com/office/drawing/2014/main" id="{7C1A4161-D394-E8F9-0874-F217432CE0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9027" y="1905000"/>
            <a:ext cx="4698105" cy="3525044"/>
          </a:xfrm>
          <a:prstGeom prst="rect">
            <a:avLst/>
          </a:prstGeom>
          <a:noFill/>
          <a:effectLst>
            <a:glow rad="1435100">
              <a:schemeClr val="tx1"/>
            </a:glow>
          </a:effectLst>
        </p:spPr>
      </p:pic>
      <p:sp>
        <p:nvSpPr>
          <p:cNvPr id="20" name="Slide Number Placeholder 3">
            <a:extLst>
              <a:ext uri="{FF2B5EF4-FFF2-40B4-BE49-F238E27FC236}">
                <a16:creationId xmlns:a16="http://schemas.microsoft.com/office/drawing/2014/main" id="{D4202120-845F-0C6B-D974-36CB7B7ABECF}"/>
              </a:ext>
            </a:extLst>
          </p:cNvPr>
          <p:cNvSpPr>
            <a:spLocks noGrp="1"/>
          </p:cNvSpPr>
          <p:nvPr>
            <p:ph type="sldNum" sz="quarter" idx="12"/>
          </p:nvPr>
        </p:nvSpPr>
        <p:spPr>
          <a:xfrm>
            <a:off x="5536305" y="6356350"/>
            <a:ext cx="987552" cy="36512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15</a:t>
            </a:fld>
            <a:endParaRPr kumimoji="0" lang="en-US" sz="900" b="1" i="0" u="none" strike="noStrike" kern="1200" cap="none" spc="0" normalizeH="0" baseline="0" noProof="0">
              <a:ln>
                <a:noFill/>
              </a:ln>
              <a:solidFill>
                <a:srgbClr val="9DBFBB">
                  <a:tint val="75000"/>
                </a:srgbClr>
              </a:solidFill>
              <a:effectLst/>
              <a:uLnTx/>
              <a:uFillTx/>
              <a:latin typeface="Arial" charset="0"/>
              <a:ea typeface="+mn-ea"/>
              <a:cs typeface="+mn-cs"/>
            </a:endParaRPr>
          </a:p>
        </p:txBody>
      </p:sp>
      <p:sp>
        <p:nvSpPr>
          <p:cNvPr id="5" name="Title 3">
            <a:extLst>
              <a:ext uri="{FF2B5EF4-FFF2-40B4-BE49-F238E27FC236}">
                <a16:creationId xmlns:a16="http://schemas.microsoft.com/office/drawing/2014/main" id="{5FBAE187-82DA-E3A6-90B4-443C0429E532}"/>
              </a:ext>
            </a:extLst>
          </p:cNvPr>
          <p:cNvSpPr txBox="1">
            <a:spLocks/>
          </p:cNvSpPr>
          <p:nvPr/>
        </p:nvSpPr>
        <p:spPr>
          <a:xfrm>
            <a:off x="-228600" y="-609600"/>
            <a:ext cx="8229600" cy="3392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cap="all" spc="150"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a:noFill/>
                </a:ln>
                <a:solidFill>
                  <a:prstClr val="white"/>
                </a:solidFill>
                <a:effectLst/>
                <a:uLnTx/>
                <a:uFillTx/>
                <a:latin typeface="Adobe Handwriting Ernie" panose="03050502040307020404" pitchFamily="66" charset="0"/>
                <a:ea typeface="+mj-ea"/>
                <a:cs typeface="+mj-cs"/>
              </a:rPr>
              <a:t>Join the Network!</a:t>
            </a:r>
          </a:p>
        </p:txBody>
      </p:sp>
      <p:pic>
        <p:nvPicPr>
          <p:cNvPr id="6" name="Picture 5" descr="A qr code with green dots&#10;&#10;Description automatically generated">
            <a:extLst>
              <a:ext uri="{FF2B5EF4-FFF2-40B4-BE49-F238E27FC236}">
                <a16:creationId xmlns:a16="http://schemas.microsoft.com/office/drawing/2014/main" id="{32B826D1-856F-789B-3996-640397822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0372" y="2045167"/>
            <a:ext cx="3525045" cy="3525045"/>
          </a:xfrm>
          <a:prstGeom prst="rect">
            <a:avLst/>
          </a:prstGeom>
          <a:ln w="7620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848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chor="ctr">
            <a:normAutofit/>
          </a:bodyPr>
          <a:lstStyle/>
          <a:p>
            <a:r>
              <a:rPr lang="en-US"/>
              <a:t>Please contact us if you have any further questions, we are happy to assist you!</a:t>
            </a:r>
            <a:endParaRPr lang="en-US" b="1"/>
          </a:p>
        </p:txBody>
      </p:sp>
      <p:sp>
        <p:nvSpPr>
          <p:cNvPr id="8" name="Slide Number Placeholder 2">
            <a:extLst>
              <a:ext uri="{FF2B5EF4-FFF2-40B4-BE49-F238E27FC236}">
                <a16:creationId xmlns:a16="http://schemas.microsoft.com/office/drawing/2014/main" id="{8D5C5C7F-5330-5797-990E-741F5A4ED5DD}"/>
              </a:ext>
            </a:extLst>
          </p:cNvPr>
          <p:cNvSpPr>
            <a:spLocks noGrp="1"/>
          </p:cNvSpPr>
          <p:nvPr>
            <p:ph type="sldNum" sz="quarter" idx="12"/>
          </p:nvPr>
        </p:nvSpPr>
        <p:spPr>
          <a:xfrm>
            <a:off x="8610600" y="6356350"/>
            <a:ext cx="2743200" cy="365125"/>
          </a:xfrm>
        </p:spPr>
        <p:txBody>
          <a:bodyPr/>
          <a:lstStyle/>
          <a:p>
            <a:pPr>
              <a:spcAft>
                <a:spcPts val="600"/>
              </a:spcAft>
              <a:defRPr/>
            </a:pPr>
            <a:fld id="{744609FD-4067-4CB1-8E9D-9171216A7F50}" type="slidenum">
              <a:rPr lang="en-US" smtClean="0"/>
              <a:pPr>
                <a:spcAft>
                  <a:spcPts val="600"/>
                </a:spcAft>
                <a:defRPr/>
              </a:pPr>
              <a:t>16</a:t>
            </a:fld>
            <a:endParaRPr lang="en-US"/>
          </a:p>
        </p:txBody>
      </p:sp>
      <p:sp>
        <p:nvSpPr>
          <p:cNvPr id="7" name="TextBox 6">
            <a:extLst>
              <a:ext uri="{FF2B5EF4-FFF2-40B4-BE49-F238E27FC236}">
                <a16:creationId xmlns:a16="http://schemas.microsoft.com/office/drawing/2014/main" id="{81F03277-D985-43CC-12C5-509E7D20F9F3}"/>
              </a:ext>
            </a:extLst>
          </p:cNvPr>
          <p:cNvSpPr txBox="1"/>
          <p:nvPr/>
        </p:nvSpPr>
        <p:spPr>
          <a:xfrm>
            <a:off x="2590800" y="2583415"/>
            <a:ext cx="7010400" cy="169116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9DBFBB"/>
                </a:solidFill>
                <a:effectLst/>
                <a:uLnTx/>
                <a:uFillTx/>
                <a:latin typeface="Tenorite"/>
                <a:ea typeface="+mn-ea"/>
                <a:cs typeface="+mn-cs"/>
              </a:rPr>
              <a:t>Aleena Potluri</a:t>
            </a:r>
            <a:endParaRPr kumimoji="0" lang="en-US" sz="3300" b="0" i="0" u="none" strike="noStrike" kern="1200" cap="none" spc="0" normalizeH="0" baseline="0" noProof="0" dirty="0">
              <a:ln>
                <a:noFill/>
              </a:ln>
              <a:solidFill>
                <a:srgbClr val="9DBFBB"/>
              </a:solidFill>
              <a:effectLst/>
              <a:uLnTx/>
              <a:uFillTx/>
              <a:latin typeface="Tenorite"/>
              <a:ea typeface="+mn-ea"/>
              <a:cs typeface="+mn-cs"/>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9DBFBB"/>
                </a:solidFill>
                <a:effectLst/>
                <a:uLnTx/>
                <a:uFillTx/>
                <a:latin typeface="Tenorite"/>
                <a:ea typeface="+mn-ea"/>
                <a:cs typeface="+mn-cs"/>
              </a:rPr>
              <a:t>(205)975-3113</a:t>
            </a:r>
            <a:endParaRPr kumimoji="0" lang="en-US" sz="3300" b="0" i="0" u="none" strike="noStrike" kern="1200" cap="none" spc="0" normalizeH="0" baseline="0" noProof="0" dirty="0">
              <a:ln>
                <a:noFill/>
              </a:ln>
              <a:solidFill>
                <a:srgbClr val="FF0000"/>
              </a:solidFill>
              <a:effectLst/>
              <a:uLnTx/>
              <a:uFillTx/>
              <a:latin typeface="Tenorite"/>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9DBFBB"/>
                </a:solidFill>
                <a:effectLst/>
                <a:uLnTx/>
                <a:uFillTx/>
                <a:latin typeface="Tenorite"/>
                <a:ea typeface="+mn-ea"/>
                <a:cs typeface="+mn-cs"/>
                <a:hlinkClick r:id="rId2"/>
              </a:rPr>
              <a:t>apotluri@uab.edu</a:t>
            </a:r>
            <a:r>
              <a:rPr kumimoji="0" lang="en-US" sz="3300" b="0" i="0" u="none" strike="noStrike" kern="1200" cap="none" spc="0" normalizeH="0" baseline="0" noProof="0" dirty="0">
                <a:ln>
                  <a:noFill/>
                </a:ln>
                <a:solidFill>
                  <a:srgbClr val="9DBFBB"/>
                </a:solidFill>
                <a:effectLst/>
                <a:uLnTx/>
                <a:uFillTx/>
                <a:latin typeface="Tenorite"/>
                <a:ea typeface="+mn-ea"/>
                <a:cs typeface="+mn-cs"/>
              </a:rPr>
              <a:t> </a:t>
            </a:r>
          </a:p>
        </p:txBody>
      </p:sp>
    </p:spTree>
    <p:extLst>
      <p:ext uri="{BB962C8B-B14F-4D97-AF65-F5344CB8AC3E}">
        <p14:creationId xmlns:p14="http://schemas.microsoft.com/office/powerpoint/2010/main" val="292246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B8C3-31E7-3834-D582-86F70358C45B}"/>
              </a:ext>
            </a:extLst>
          </p:cNvPr>
          <p:cNvSpPr>
            <a:spLocks noGrp="1"/>
          </p:cNvSpPr>
          <p:nvPr>
            <p:ph type="title"/>
          </p:nvPr>
        </p:nvSpPr>
        <p:spPr>
          <a:xfrm>
            <a:off x="792344" y="1020445"/>
            <a:ext cx="5379856" cy="1325563"/>
          </a:xfrm>
        </p:spPr>
        <p:txBody>
          <a:bodyPr>
            <a:noAutofit/>
          </a:bodyPr>
          <a:lstStyle/>
          <a:p>
            <a:r>
              <a:rPr lang="en-US" sz="3600" dirty="0">
                <a:solidFill>
                  <a:srgbClr val="4C7A7C"/>
                </a:solidFill>
              </a:rPr>
              <a:t>Moving things forward with PBRNs</a:t>
            </a:r>
            <a:br>
              <a:rPr lang="en-US" sz="3600" dirty="0">
                <a:solidFill>
                  <a:srgbClr val="4C7A7C"/>
                </a:solidFill>
              </a:rPr>
            </a:br>
            <a:endParaRPr lang="en-US" sz="3600" dirty="0">
              <a:solidFill>
                <a:srgbClr val="4C7A7C"/>
              </a:solidFill>
            </a:endParaRPr>
          </a:p>
        </p:txBody>
      </p:sp>
      <p:sp>
        <p:nvSpPr>
          <p:cNvPr id="3" name="Content Placeholder 2">
            <a:extLst>
              <a:ext uri="{FF2B5EF4-FFF2-40B4-BE49-F238E27FC236}">
                <a16:creationId xmlns:a16="http://schemas.microsoft.com/office/drawing/2014/main" id="{831D20FA-06C3-9CA1-D305-6B1B5059AC90}"/>
              </a:ext>
            </a:extLst>
          </p:cNvPr>
          <p:cNvSpPr>
            <a:spLocks noGrp="1"/>
          </p:cNvSpPr>
          <p:nvPr>
            <p:ph idx="1"/>
          </p:nvPr>
        </p:nvSpPr>
        <p:spPr>
          <a:xfrm>
            <a:off x="792344" y="2667000"/>
            <a:ext cx="4343401" cy="3097530"/>
          </a:xfrm>
        </p:spPr>
        <p:txBody>
          <a:bodyPr>
            <a:normAutofit/>
          </a:bodyPr>
          <a:lstStyle/>
          <a:p>
            <a:r>
              <a:rPr lang="en-US" sz="2400" i="1" dirty="0"/>
              <a:t>If we want more evidence-based practice, we need more practice-based evidence.</a:t>
            </a:r>
          </a:p>
          <a:p>
            <a:endParaRPr lang="en-US" sz="2400" i="1" dirty="0"/>
          </a:p>
          <a:p>
            <a:r>
              <a:rPr lang="en-US" sz="2400" dirty="0"/>
              <a:t>Lawrence W. Green, DrPH </a:t>
            </a:r>
          </a:p>
          <a:p>
            <a:endParaRPr lang="en-US" sz="2400" dirty="0"/>
          </a:p>
        </p:txBody>
      </p:sp>
      <p:sp>
        <p:nvSpPr>
          <p:cNvPr id="4" name="Slide Number Placeholder 3">
            <a:extLst>
              <a:ext uri="{FF2B5EF4-FFF2-40B4-BE49-F238E27FC236}">
                <a16:creationId xmlns:a16="http://schemas.microsoft.com/office/drawing/2014/main" id="{60CCC7B7-9DA3-C378-E63F-1F4A7F015F9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9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 name="Flowchart: Data 5">
            <a:extLst>
              <a:ext uri="{FF2B5EF4-FFF2-40B4-BE49-F238E27FC236}">
                <a16:creationId xmlns:a16="http://schemas.microsoft.com/office/drawing/2014/main" id="{0F0BEA1A-BECD-FCD3-E21E-A37D68180D92}"/>
              </a:ext>
            </a:extLst>
          </p:cNvPr>
          <p:cNvSpPr>
            <a:spLocks noChangeAspect="1"/>
          </p:cNvSpPr>
          <p:nvPr/>
        </p:nvSpPr>
        <p:spPr>
          <a:xfrm>
            <a:off x="5943600" y="486307"/>
            <a:ext cx="5712572" cy="5749191"/>
          </a:xfrm>
          <a:prstGeom prst="flowChartInputOutpu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pic>
        <p:nvPicPr>
          <p:cNvPr id="7" name="Picture 6" descr="A logo with a map and a red circle&#10;&#10;Description automatically generated">
            <a:extLst>
              <a:ext uri="{FF2B5EF4-FFF2-40B4-BE49-F238E27FC236}">
                <a16:creationId xmlns:a16="http://schemas.microsoft.com/office/drawing/2014/main" id="{E76E3281-79C0-D326-CBA9-F501E44D5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956" y="5749521"/>
            <a:ext cx="1295399" cy="971954"/>
          </a:xfrm>
          <a:prstGeom prst="rect">
            <a:avLst/>
          </a:prstGeom>
        </p:spPr>
      </p:pic>
    </p:spTree>
    <p:extLst>
      <p:ext uri="{BB962C8B-B14F-4D97-AF65-F5344CB8AC3E}">
        <p14:creationId xmlns:p14="http://schemas.microsoft.com/office/powerpoint/2010/main" val="3692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BA53-13C6-636A-FA47-E72FCDB52F44}"/>
              </a:ext>
            </a:extLst>
          </p:cNvPr>
          <p:cNvSpPr>
            <a:spLocks noGrp="1"/>
          </p:cNvSpPr>
          <p:nvPr>
            <p:ph type="title"/>
          </p:nvPr>
        </p:nvSpPr>
        <p:spPr>
          <a:xfrm>
            <a:off x="838200" y="136525"/>
            <a:ext cx="10515600" cy="1325563"/>
          </a:xfrm>
        </p:spPr>
        <p:txBody>
          <a:bodyPr>
            <a:normAutofit/>
          </a:bodyPr>
          <a:lstStyle/>
          <a:p>
            <a:r>
              <a:rPr lang="en-US" sz="4000" b="1" dirty="0"/>
              <a:t>The National Dental PBRN Regions</a:t>
            </a:r>
          </a:p>
        </p:txBody>
      </p:sp>
      <p:sp>
        <p:nvSpPr>
          <p:cNvPr id="3" name="Slide Number Placeholder 2">
            <a:extLst>
              <a:ext uri="{FF2B5EF4-FFF2-40B4-BE49-F238E27FC236}">
                <a16:creationId xmlns:a16="http://schemas.microsoft.com/office/drawing/2014/main" id="{C777557D-61C3-BE24-6DFC-5AEE7E71ADF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900" b="1" i="0" u="none" strike="noStrike" kern="1200" cap="none" spc="0" normalizeH="0" baseline="0" noProof="0">
              <a:ln>
                <a:noFill/>
              </a:ln>
              <a:solidFill>
                <a:srgbClr val="9DBFBB">
                  <a:tint val="75000"/>
                </a:srgbClr>
              </a:solidFill>
              <a:effectLst/>
              <a:uLnTx/>
              <a:uFillTx/>
              <a:latin typeface="Arial" charset="0"/>
              <a:ea typeface="+mn-ea"/>
              <a:cs typeface="+mn-cs"/>
            </a:endParaRPr>
          </a:p>
        </p:txBody>
      </p:sp>
      <p:pic>
        <p:nvPicPr>
          <p:cNvPr id="6" name="Content Placeholder 5">
            <a:extLst>
              <a:ext uri="{FF2B5EF4-FFF2-40B4-BE49-F238E27FC236}">
                <a16:creationId xmlns:a16="http://schemas.microsoft.com/office/drawing/2014/main" id="{CF9026CF-B872-8965-DC85-FBB0C92CD5A4}"/>
              </a:ext>
            </a:extLst>
          </p:cNvPr>
          <p:cNvPicPr>
            <a:picLocks noGrp="1" noChangeAspect="1"/>
          </p:cNvPicPr>
          <p:nvPr>
            <p:ph sz="quarter" idx="16"/>
          </p:nvPr>
        </p:nvPicPr>
        <p:blipFill rotWithShape="1">
          <a:blip r:embed="rId2">
            <a:extLst>
              <a:ext uri="{28A0092B-C50C-407E-A947-70E740481C1C}">
                <a14:useLocalDpi xmlns:a14="http://schemas.microsoft.com/office/drawing/2010/main" val="0"/>
              </a:ext>
            </a:extLst>
          </a:blip>
          <a:srcRect t="14076" b="831"/>
          <a:stretch/>
        </p:blipFill>
        <p:spPr>
          <a:xfrm>
            <a:off x="1205773" y="973395"/>
            <a:ext cx="9780454" cy="5884606"/>
          </a:xfrm>
        </p:spPr>
      </p:pic>
    </p:spTree>
    <p:extLst>
      <p:ext uri="{BB962C8B-B14F-4D97-AF65-F5344CB8AC3E}">
        <p14:creationId xmlns:p14="http://schemas.microsoft.com/office/powerpoint/2010/main" val="990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2DB0303-A0DD-D1D7-B485-FCC9EB0BC22A}"/>
              </a:ext>
            </a:extLst>
          </p:cNvPr>
          <p:cNvSpPr>
            <a:spLocks noGrp="1"/>
          </p:cNvSpPr>
          <p:nvPr>
            <p:ph sz="half" idx="2"/>
          </p:nvPr>
        </p:nvSpPr>
        <p:spPr>
          <a:xfrm>
            <a:off x="1129698" y="4824188"/>
            <a:ext cx="3124093" cy="1729012"/>
          </a:xfrm>
        </p:spPr>
        <p:txBody>
          <a:bodyPr/>
          <a:lstStyle/>
          <a:p>
            <a:r>
              <a:rPr lang="en-US" cap="none" dirty="0"/>
              <a:t>more than 8,500 dental practitioner members across the USA</a:t>
            </a:r>
          </a:p>
          <a:p>
            <a:endParaRPr lang="en-US" dirty="0"/>
          </a:p>
        </p:txBody>
      </p:sp>
      <p:sp>
        <p:nvSpPr>
          <p:cNvPr id="8" name="Content Placeholder 7">
            <a:extLst>
              <a:ext uri="{FF2B5EF4-FFF2-40B4-BE49-F238E27FC236}">
                <a16:creationId xmlns:a16="http://schemas.microsoft.com/office/drawing/2014/main" id="{B296DA94-3AB6-9628-C2B5-F4BDD0B538BC}"/>
              </a:ext>
            </a:extLst>
          </p:cNvPr>
          <p:cNvSpPr>
            <a:spLocks noGrp="1"/>
          </p:cNvSpPr>
          <p:nvPr>
            <p:ph sz="quarter" idx="4"/>
          </p:nvPr>
        </p:nvSpPr>
        <p:spPr>
          <a:xfrm>
            <a:off x="4526261" y="4824188"/>
            <a:ext cx="3139479" cy="1729012"/>
          </a:xfrm>
        </p:spPr>
        <p:txBody>
          <a:bodyPr>
            <a:normAutofit/>
          </a:bodyPr>
          <a:lstStyle/>
          <a:p>
            <a:r>
              <a:rPr lang="en-US" cap="none" dirty="0"/>
              <a:t>connected through six universities or research institutes, one in each region plus a specialty node</a:t>
            </a:r>
          </a:p>
          <a:p>
            <a:endParaRPr lang="en-US" dirty="0"/>
          </a:p>
        </p:txBody>
      </p:sp>
      <p:sp>
        <p:nvSpPr>
          <p:cNvPr id="10" name="Content Placeholder 9">
            <a:extLst>
              <a:ext uri="{FF2B5EF4-FFF2-40B4-BE49-F238E27FC236}">
                <a16:creationId xmlns:a16="http://schemas.microsoft.com/office/drawing/2014/main" id="{A9097BDE-0E9C-8E4B-B55F-8147576BEBCF}"/>
              </a:ext>
            </a:extLst>
          </p:cNvPr>
          <p:cNvSpPr>
            <a:spLocks noGrp="1"/>
          </p:cNvSpPr>
          <p:nvPr>
            <p:ph sz="half" idx="14"/>
          </p:nvPr>
        </p:nvSpPr>
        <p:spPr/>
        <p:txBody>
          <a:bodyPr/>
          <a:lstStyle/>
          <a:p>
            <a:r>
              <a:rPr lang="en-US" cap="none"/>
              <a:t>59 </a:t>
            </a:r>
            <a:r>
              <a:rPr lang="en-US" cap="none" dirty="0"/>
              <a:t>studies led by network investigators since 2005</a:t>
            </a:r>
          </a:p>
        </p:txBody>
      </p:sp>
      <p:sp>
        <p:nvSpPr>
          <p:cNvPr id="12" name="Slide Number Placeholder 11">
            <a:extLst>
              <a:ext uri="{FF2B5EF4-FFF2-40B4-BE49-F238E27FC236}">
                <a16:creationId xmlns:a16="http://schemas.microsoft.com/office/drawing/2014/main" id="{CC49035E-2D41-B9B2-F4E1-D30D5C52E50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900" b="1"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17" name="Graphic 16" descr="Dental Tools with solid fill">
            <a:extLst>
              <a:ext uri="{FF2B5EF4-FFF2-40B4-BE49-F238E27FC236}">
                <a16:creationId xmlns:a16="http://schemas.microsoft.com/office/drawing/2014/main" id="{C5656471-E5AC-AE39-50EC-9BA10CB5D7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4544" y="3063764"/>
            <a:ext cx="914400" cy="914400"/>
          </a:xfrm>
          <a:prstGeom prst="rect">
            <a:avLst/>
          </a:prstGeom>
        </p:spPr>
      </p:pic>
      <p:pic>
        <p:nvPicPr>
          <p:cNvPr id="19" name="Graphic 18" descr="Graduation cap with solid fill">
            <a:extLst>
              <a:ext uri="{FF2B5EF4-FFF2-40B4-BE49-F238E27FC236}">
                <a16:creationId xmlns:a16="http://schemas.microsoft.com/office/drawing/2014/main" id="{76BDC6C6-2C77-6414-D609-A82E1AE950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618" y="2895600"/>
            <a:ext cx="1158764" cy="1158764"/>
          </a:xfrm>
          <a:prstGeom prst="rect">
            <a:avLst/>
          </a:prstGeom>
        </p:spPr>
      </p:pic>
      <p:pic>
        <p:nvPicPr>
          <p:cNvPr id="21" name="Graphic 20" descr="Books on shelf with solid fill">
            <a:extLst>
              <a:ext uri="{FF2B5EF4-FFF2-40B4-BE49-F238E27FC236}">
                <a16:creationId xmlns:a16="http://schemas.microsoft.com/office/drawing/2014/main" id="{C7D0570B-22DE-C540-3620-4B789355E7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79227" y="2999935"/>
            <a:ext cx="1042058" cy="1042058"/>
          </a:xfrm>
          <a:prstGeom prst="rect">
            <a:avLst/>
          </a:prstGeom>
        </p:spPr>
      </p:pic>
      <p:pic>
        <p:nvPicPr>
          <p:cNvPr id="22" name="Picture 21" descr="A logo with a map and a red circle&#10;&#10;Description automatically generated">
            <a:extLst>
              <a:ext uri="{FF2B5EF4-FFF2-40B4-BE49-F238E27FC236}">
                <a16:creationId xmlns:a16="http://schemas.microsoft.com/office/drawing/2014/main" id="{6EEB8D98-6A3B-244A-D2EA-7A3DD214ED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6260" y="76201"/>
            <a:ext cx="3017539" cy="2264096"/>
          </a:xfrm>
          <a:prstGeom prst="rect">
            <a:avLst/>
          </a:prstGeom>
        </p:spPr>
      </p:pic>
    </p:spTree>
    <p:extLst>
      <p:ext uri="{BB962C8B-B14F-4D97-AF65-F5344CB8AC3E}">
        <p14:creationId xmlns:p14="http://schemas.microsoft.com/office/powerpoint/2010/main" val="358592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1885156" y="544593"/>
            <a:ext cx="8421688" cy="1325563"/>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2800" b="1" i="0" u="none" strike="noStrike" kern="1200" cap="all" spc="150" normalizeH="0" baseline="0" noProof="0" dirty="0">
                <a:ln>
                  <a:noFill/>
                </a:ln>
                <a:solidFill>
                  <a:srgbClr val="4C7A7C"/>
                </a:solidFill>
                <a:effectLst/>
                <a:uLnTx/>
                <a:uFillTx/>
                <a:latin typeface="Tenorite"/>
                <a:ea typeface="+mn-ea"/>
                <a:cs typeface="+mn-cs"/>
              </a:rPr>
              <a:t>Distribution of 15,462 patients enrolled in 8 second-cycle Network studies</a:t>
            </a:r>
          </a:p>
        </p:txBody>
      </p:sp>
      <p:pic>
        <p:nvPicPr>
          <p:cNvPr id="4" name="782793BE-BE72-48E3-8FE7-DE6DFEC2D548" descr="AC1240C2-4761-486E-BEC7-8A5DD46F8C4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1214" y="2006682"/>
            <a:ext cx="9458978" cy="44842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8">
            <a:extLst>
              <a:ext uri="{FF2B5EF4-FFF2-40B4-BE49-F238E27FC236}">
                <a16:creationId xmlns:a16="http://schemas.microsoft.com/office/drawing/2014/main" id="{15793FC8-70A9-ADFC-F2E8-0FE1D43895F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5</a:t>
            </a:fld>
            <a:endParaRPr kumimoji="0" lang="en-US" sz="900" b="1" i="0" u="none" strike="noStrike" kern="1200" cap="none" spc="0" normalizeH="0" baseline="0" noProof="0">
              <a:ln>
                <a:noFill/>
              </a:ln>
              <a:solidFill>
                <a:srgbClr val="9DBFBB">
                  <a:tint val="75000"/>
                </a:srgbClr>
              </a:solidFill>
              <a:effectLst/>
              <a:uLnTx/>
              <a:uFillTx/>
              <a:latin typeface="Arial" charset="0"/>
              <a:ea typeface="+mn-ea"/>
              <a:cs typeface="+mn-cs"/>
            </a:endParaRPr>
          </a:p>
        </p:txBody>
      </p:sp>
      <p:sp>
        <p:nvSpPr>
          <p:cNvPr id="6" name="TextBox 5"/>
          <p:cNvSpPr txBox="1"/>
          <p:nvPr/>
        </p:nvSpPr>
        <p:spPr>
          <a:xfrm>
            <a:off x="1631808" y="5944394"/>
            <a:ext cx="3581400" cy="823912"/>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90000"/>
              </a:lnSpc>
              <a:spcBef>
                <a:spcPts val="1000"/>
              </a:spcBef>
              <a:spcAft>
                <a:spcPct val="0"/>
              </a:spcAft>
              <a:buClrTx/>
              <a:buSzTx/>
              <a:buFontTx/>
              <a:buNone/>
              <a:tabLst/>
              <a:defRPr/>
            </a:pPr>
            <a:r>
              <a:rPr kumimoji="0" lang="en-US" sz="1400" b="1" i="0" u="none" strike="noStrike" kern="1200" cap="all" spc="150" normalizeH="0" baseline="0" noProof="0" dirty="0">
                <a:ln>
                  <a:noFill/>
                </a:ln>
                <a:solidFill>
                  <a:srgbClr val="9DBFBB"/>
                </a:solidFill>
                <a:effectLst/>
                <a:uLnTx/>
                <a:uFillTx/>
                <a:latin typeface="Tenorite"/>
                <a:ea typeface="+mn-ea"/>
                <a:cs typeface="+mn-cs"/>
              </a:rPr>
              <a:t>*Plus 15 in Puerto Rico (AOB)</a:t>
            </a:r>
          </a:p>
        </p:txBody>
      </p:sp>
      <p:sp>
        <p:nvSpPr>
          <p:cNvPr id="5" name="TextBox 4"/>
          <p:cNvSpPr txBox="1"/>
          <p:nvPr/>
        </p:nvSpPr>
        <p:spPr>
          <a:xfrm>
            <a:off x="1631808" y="5666979"/>
            <a:ext cx="2882475" cy="823912"/>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90000"/>
              </a:lnSpc>
              <a:spcBef>
                <a:spcPts val="1000"/>
              </a:spcBef>
              <a:spcAft>
                <a:spcPct val="0"/>
              </a:spcAft>
              <a:buClrTx/>
              <a:buSzTx/>
              <a:buFontTx/>
              <a:buNone/>
              <a:tabLst/>
              <a:defRPr/>
            </a:pPr>
            <a:r>
              <a:rPr kumimoji="0" lang="en-US" sz="1400" b="1" i="0" u="none" strike="noStrike" kern="1200" cap="all" spc="150" normalizeH="0" baseline="0" noProof="0" dirty="0">
                <a:ln>
                  <a:noFill/>
                </a:ln>
                <a:solidFill>
                  <a:srgbClr val="9DBFBB"/>
                </a:solidFill>
                <a:effectLst/>
                <a:uLnTx/>
                <a:uFillTx/>
                <a:latin typeface="Tenorite"/>
                <a:ea typeface="+mn-ea"/>
                <a:cs typeface="+mn-cs"/>
              </a:rPr>
              <a:t>*Plus 10 in Alaska (CTR)</a:t>
            </a:r>
          </a:p>
        </p:txBody>
      </p:sp>
      <p:pic>
        <p:nvPicPr>
          <p:cNvPr id="8" name="Picture 7" descr="A logo with a map and a red circle&#10;&#10;Description automatically generated">
            <a:extLst>
              <a:ext uri="{FF2B5EF4-FFF2-40B4-BE49-F238E27FC236}">
                <a16:creationId xmlns:a16="http://schemas.microsoft.com/office/drawing/2014/main" id="{C732D959-D72D-1704-7E6D-5B27C00A7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0191" y="5301955"/>
            <a:ext cx="1295399" cy="971954"/>
          </a:xfrm>
          <a:prstGeom prst="rect">
            <a:avLst/>
          </a:prstGeom>
        </p:spPr>
      </p:pic>
    </p:spTree>
    <p:extLst>
      <p:ext uri="{BB962C8B-B14F-4D97-AF65-F5344CB8AC3E}">
        <p14:creationId xmlns:p14="http://schemas.microsoft.com/office/powerpoint/2010/main" val="170065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BAF3-57D1-464C-DEA5-BAA958F50741}"/>
              </a:ext>
            </a:extLst>
          </p:cNvPr>
          <p:cNvSpPr>
            <a:spLocks noGrp="1"/>
          </p:cNvSpPr>
          <p:nvPr>
            <p:ph type="title"/>
          </p:nvPr>
        </p:nvSpPr>
        <p:spPr>
          <a:xfrm>
            <a:off x="619565" y="750351"/>
            <a:ext cx="10959466" cy="1467389"/>
          </a:xfrm>
        </p:spPr>
        <p:txBody>
          <a:bodyPr>
            <a:normAutofit/>
          </a:bodyPr>
          <a:lstStyle/>
          <a:p>
            <a:r>
              <a:rPr lang="en-US" sz="4000" b="1" dirty="0"/>
              <a:t>Benefits as reported by network dentists</a:t>
            </a:r>
          </a:p>
        </p:txBody>
      </p:sp>
      <p:sp>
        <p:nvSpPr>
          <p:cNvPr id="4" name="Text Placeholder 3">
            <a:extLst>
              <a:ext uri="{FF2B5EF4-FFF2-40B4-BE49-F238E27FC236}">
                <a16:creationId xmlns:a16="http://schemas.microsoft.com/office/drawing/2014/main" id="{501D6666-F792-8434-001D-9A1CAA5C235E}"/>
              </a:ext>
            </a:extLst>
          </p:cNvPr>
          <p:cNvSpPr>
            <a:spLocks noGrp="1"/>
          </p:cNvSpPr>
          <p:nvPr>
            <p:ph type="body" idx="1"/>
          </p:nvPr>
        </p:nvSpPr>
        <p:spPr>
          <a:xfrm>
            <a:off x="98292" y="4381453"/>
            <a:ext cx="1828800" cy="1726196"/>
          </a:xfrm>
        </p:spPr>
        <p:txBody>
          <a:bodyPr/>
          <a:lstStyle/>
          <a:p>
            <a:r>
              <a:rPr lang="en-US" sz="2000" dirty="0"/>
              <a:t> Increases stature of my practice</a:t>
            </a:r>
          </a:p>
          <a:p>
            <a:endParaRPr lang="en-US" sz="2000" dirty="0"/>
          </a:p>
        </p:txBody>
      </p:sp>
      <p:sp>
        <p:nvSpPr>
          <p:cNvPr id="7" name="Text Placeholder 6">
            <a:extLst>
              <a:ext uri="{FF2B5EF4-FFF2-40B4-BE49-F238E27FC236}">
                <a16:creationId xmlns:a16="http://schemas.microsoft.com/office/drawing/2014/main" id="{90BE6299-4F4A-99A7-00C6-057D7F85653A}"/>
              </a:ext>
            </a:extLst>
          </p:cNvPr>
          <p:cNvSpPr>
            <a:spLocks noGrp="1"/>
          </p:cNvSpPr>
          <p:nvPr>
            <p:ph type="body" idx="18"/>
          </p:nvPr>
        </p:nvSpPr>
        <p:spPr>
          <a:xfrm>
            <a:off x="2460492" y="4381453"/>
            <a:ext cx="1922202" cy="1726196"/>
          </a:xfrm>
        </p:spPr>
        <p:txBody>
          <a:bodyPr/>
          <a:lstStyle/>
          <a:p>
            <a:r>
              <a:rPr lang="en-US" sz="2000" dirty="0"/>
              <a:t>Conveys to patients that I “stay current”</a:t>
            </a:r>
          </a:p>
          <a:p>
            <a:endParaRPr lang="en-US" sz="2000" dirty="0"/>
          </a:p>
        </p:txBody>
      </p:sp>
      <p:sp>
        <p:nvSpPr>
          <p:cNvPr id="10" name="Text Placeholder 9">
            <a:extLst>
              <a:ext uri="{FF2B5EF4-FFF2-40B4-BE49-F238E27FC236}">
                <a16:creationId xmlns:a16="http://schemas.microsoft.com/office/drawing/2014/main" id="{53C7D444-29D2-8AB1-A262-00ACE3ED1EB2}"/>
              </a:ext>
            </a:extLst>
          </p:cNvPr>
          <p:cNvSpPr>
            <a:spLocks noGrp="1"/>
          </p:cNvSpPr>
          <p:nvPr>
            <p:ph type="body" idx="19"/>
          </p:nvPr>
        </p:nvSpPr>
        <p:spPr>
          <a:xfrm>
            <a:off x="4916095" y="4394679"/>
            <a:ext cx="1828800" cy="1731615"/>
          </a:xfrm>
        </p:spPr>
        <p:txBody>
          <a:bodyPr/>
          <a:lstStyle/>
          <a:p>
            <a:r>
              <a:rPr lang="en-US" sz="2000" dirty="0"/>
              <a:t>New rewarding collegial interactions </a:t>
            </a:r>
          </a:p>
          <a:p>
            <a:endParaRPr lang="en-US" sz="2000" dirty="0"/>
          </a:p>
        </p:txBody>
      </p:sp>
      <p:sp>
        <p:nvSpPr>
          <p:cNvPr id="13" name="Text Placeholder 12">
            <a:extLst>
              <a:ext uri="{FF2B5EF4-FFF2-40B4-BE49-F238E27FC236}">
                <a16:creationId xmlns:a16="http://schemas.microsoft.com/office/drawing/2014/main" id="{D0FE3F43-ECF3-6448-6EDE-4843761A7F38}"/>
              </a:ext>
            </a:extLst>
          </p:cNvPr>
          <p:cNvSpPr>
            <a:spLocks noGrp="1"/>
          </p:cNvSpPr>
          <p:nvPr>
            <p:ph type="body" idx="20"/>
          </p:nvPr>
        </p:nvSpPr>
        <p:spPr>
          <a:xfrm>
            <a:off x="7278295" y="4394679"/>
            <a:ext cx="2209800" cy="1974897"/>
          </a:xfrm>
        </p:spPr>
        <p:txBody>
          <a:bodyPr/>
          <a:lstStyle/>
          <a:p>
            <a:r>
              <a:rPr lang="en-US" sz="2000" dirty="0"/>
              <a:t>Compensated for time spent doing research</a:t>
            </a:r>
          </a:p>
          <a:p>
            <a:endParaRPr lang="en-US" sz="2000" dirty="0"/>
          </a:p>
        </p:txBody>
      </p:sp>
      <p:sp>
        <p:nvSpPr>
          <p:cNvPr id="16" name="Text Placeholder 15">
            <a:extLst>
              <a:ext uri="{FF2B5EF4-FFF2-40B4-BE49-F238E27FC236}">
                <a16:creationId xmlns:a16="http://schemas.microsoft.com/office/drawing/2014/main" id="{6CB4A1DB-5BEB-07CF-8DC4-C8C6E695C073}"/>
              </a:ext>
            </a:extLst>
          </p:cNvPr>
          <p:cNvSpPr>
            <a:spLocks noGrp="1"/>
          </p:cNvSpPr>
          <p:nvPr>
            <p:ph type="body" idx="25"/>
          </p:nvPr>
        </p:nvSpPr>
        <p:spPr>
          <a:xfrm>
            <a:off x="9792323" y="4392959"/>
            <a:ext cx="1828800" cy="1901134"/>
          </a:xfrm>
        </p:spPr>
        <p:txBody>
          <a:bodyPr/>
          <a:lstStyle/>
          <a:p>
            <a:r>
              <a:rPr lang="en-US" sz="2000" dirty="0"/>
              <a:t>Participate as much or as little as I like</a:t>
            </a:r>
          </a:p>
        </p:txBody>
      </p:sp>
      <p:sp>
        <p:nvSpPr>
          <p:cNvPr id="27" name="Slide Number Placeholder 26">
            <a:extLst>
              <a:ext uri="{FF2B5EF4-FFF2-40B4-BE49-F238E27FC236}">
                <a16:creationId xmlns:a16="http://schemas.microsoft.com/office/drawing/2014/main" id="{B537BAA6-659A-79C4-051B-F53A7D60F29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9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32" name="Parallelogram 31">
            <a:extLst>
              <a:ext uri="{FF2B5EF4-FFF2-40B4-BE49-F238E27FC236}">
                <a16:creationId xmlns:a16="http://schemas.microsoft.com/office/drawing/2014/main" id="{CBC1C194-A4A8-1F49-0DC4-CCD0B988EA66}"/>
              </a:ext>
            </a:extLst>
          </p:cNvPr>
          <p:cNvSpPr/>
          <p:nvPr/>
        </p:nvSpPr>
        <p:spPr>
          <a:xfrm>
            <a:off x="98292" y="2217740"/>
            <a:ext cx="2362200" cy="1897060"/>
          </a:xfrm>
          <a:prstGeom prst="parallelogram">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33" name="Parallelogram 32">
            <a:extLst>
              <a:ext uri="{FF2B5EF4-FFF2-40B4-BE49-F238E27FC236}">
                <a16:creationId xmlns:a16="http://schemas.microsoft.com/office/drawing/2014/main" id="{75C77284-AC34-9D18-6544-632785D7CA1B}"/>
              </a:ext>
            </a:extLst>
          </p:cNvPr>
          <p:cNvSpPr/>
          <p:nvPr/>
        </p:nvSpPr>
        <p:spPr>
          <a:xfrm>
            <a:off x="2521800" y="2217740"/>
            <a:ext cx="2362200" cy="1897060"/>
          </a:xfrm>
          <a:prstGeom prst="parallelogram">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34" name="Parallelogram 33">
            <a:extLst>
              <a:ext uri="{FF2B5EF4-FFF2-40B4-BE49-F238E27FC236}">
                <a16:creationId xmlns:a16="http://schemas.microsoft.com/office/drawing/2014/main" id="{148BC999-2DA0-6C98-558C-1D3F9275E412}"/>
              </a:ext>
            </a:extLst>
          </p:cNvPr>
          <p:cNvSpPr/>
          <p:nvPr/>
        </p:nvSpPr>
        <p:spPr>
          <a:xfrm>
            <a:off x="4945308" y="2217741"/>
            <a:ext cx="2362200" cy="1897060"/>
          </a:xfrm>
          <a:prstGeom prst="parallelogram">
            <a:avLst/>
          </a:prstGeom>
          <a:gradFill>
            <a:gsLst>
              <a:gs pos="0">
                <a:schemeClr val="accent1"/>
              </a:gs>
              <a:gs pos="100000">
                <a:srgbClr val="F1EFEB"/>
              </a:gs>
            </a:gsLst>
            <a:lin ang="162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35" name="Parallelogram 34">
            <a:extLst>
              <a:ext uri="{FF2B5EF4-FFF2-40B4-BE49-F238E27FC236}">
                <a16:creationId xmlns:a16="http://schemas.microsoft.com/office/drawing/2014/main" id="{29253856-EA5D-B150-D8D6-BFD802CBFDF6}"/>
              </a:ext>
            </a:extLst>
          </p:cNvPr>
          <p:cNvSpPr/>
          <p:nvPr/>
        </p:nvSpPr>
        <p:spPr>
          <a:xfrm>
            <a:off x="7368816" y="2217740"/>
            <a:ext cx="2362200" cy="1897060"/>
          </a:xfrm>
          <a:prstGeom prst="parallelogram">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36" name="Parallelogram 35">
            <a:extLst>
              <a:ext uri="{FF2B5EF4-FFF2-40B4-BE49-F238E27FC236}">
                <a16:creationId xmlns:a16="http://schemas.microsoft.com/office/drawing/2014/main" id="{2C0CB884-64D0-0588-6DCC-FC2EE182ACD0}"/>
              </a:ext>
            </a:extLst>
          </p:cNvPr>
          <p:cNvSpPr/>
          <p:nvPr/>
        </p:nvSpPr>
        <p:spPr>
          <a:xfrm>
            <a:off x="9792323" y="2217740"/>
            <a:ext cx="2362200" cy="1897060"/>
          </a:xfrm>
          <a:prstGeom prst="parallelogram">
            <a:avLst/>
          </a:prstGeom>
          <a:gradFill flip="none" rotWithShape="1">
            <a:gsLst>
              <a:gs pos="0">
                <a:schemeClr val="accent1"/>
              </a:gs>
              <a:gs pos="100000">
                <a:srgbClr val="F1EFE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pic>
        <p:nvPicPr>
          <p:cNvPr id="40" name="Graphic 39" descr="Desk with solid fill">
            <a:extLst>
              <a:ext uri="{FF2B5EF4-FFF2-40B4-BE49-F238E27FC236}">
                <a16:creationId xmlns:a16="http://schemas.microsoft.com/office/drawing/2014/main" id="{E9CB5219-60E8-FA66-85E9-B67DB3FFAE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70951" y="2404270"/>
            <a:ext cx="1631101" cy="1631101"/>
          </a:xfrm>
          <a:prstGeom prst="rect">
            <a:avLst/>
          </a:prstGeom>
        </p:spPr>
      </p:pic>
      <p:pic>
        <p:nvPicPr>
          <p:cNvPr id="42" name="Graphic 41" descr="Cycle with people with solid fill">
            <a:extLst>
              <a:ext uri="{FF2B5EF4-FFF2-40B4-BE49-F238E27FC236}">
                <a16:creationId xmlns:a16="http://schemas.microsoft.com/office/drawing/2014/main" id="{5C65DAD7-2898-E35C-5FB8-3641F7DD71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8077" y="2399568"/>
            <a:ext cx="1635803" cy="1635803"/>
          </a:xfrm>
          <a:prstGeom prst="rect">
            <a:avLst/>
          </a:prstGeom>
        </p:spPr>
      </p:pic>
      <p:pic>
        <p:nvPicPr>
          <p:cNvPr id="44" name="Graphic 43" descr="Credit card with solid fill">
            <a:extLst>
              <a:ext uri="{FF2B5EF4-FFF2-40B4-BE49-F238E27FC236}">
                <a16:creationId xmlns:a16="http://schemas.microsoft.com/office/drawing/2014/main" id="{B8EEFF41-4A85-BCD2-5854-DA589E4043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73679" y="2527063"/>
            <a:ext cx="1352473" cy="1352473"/>
          </a:xfrm>
          <a:prstGeom prst="rect">
            <a:avLst/>
          </a:prstGeom>
        </p:spPr>
      </p:pic>
      <p:pic>
        <p:nvPicPr>
          <p:cNvPr id="46" name="Graphic 45" descr="Snooze with solid fill">
            <a:extLst>
              <a:ext uri="{FF2B5EF4-FFF2-40B4-BE49-F238E27FC236}">
                <a16:creationId xmlns:a16="http://schemas.microsoft.com/office/drawing/2014/main" id="{0F3DF438-5047-72A9-F935-0A4EF6ADE5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93788" y="2463053"/>
            <a:ext cx="1327335" cy="1327335"/>
          </a:xfrm>
          <a:prstGeom prst="rect">
            <a:avLst/>
          </a:prstGeom>
        </p:spPr>
      </p:pic>
      <p:pic>
        <p:nvPicPr>
          <p:cNvPr id="50" name="Graphic 49" descr="Business Growth with solid fill">
            <a:extLst>
              <a:ext uri="{FF2B5EF4-FFF2-40B4-BE49-F238E27FC236}">
                <a16:creationId xmlns:a16="http://schemas.microsoft.com/office/drawing/2014/main" id="{9444C054-C309-77E7-88D6-8A03A6824C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3436" y="2516472"/>
            <a:ext cx="1373656" cy="1373656"/>
          </a:xfrm>
          <a:prstGeom prst="rect">
            <a:avLst/>
          </a:prstGeom>
        </p:spPr>
      </p:pic>
      <p:pic>
        <p:nvPicPr>
          <p:cNvPr id="51" name="Picture 50" descr="A logo with a map and a red circle&#10;&#10;Description automatically generated">
            <a:extLst>
              <a:ext uri="{FF2B5EF4-FFF2-40B4-BE49-F238E27FC236}">
                <a16:creationId xmlns:a16="http://schemas.microsoft.com/office/drawing/2014/main" id="{02EE116E-F906-AB8B-4BF2-4DC12CBC0FB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6108" y="5698632"/>
            <a:ext cx="1295399" cy="971954"/>
          </a:xfrm>
          <a:prstGeom prst="rect">
            <a:avLst/>
          </a:prstGeom>
        </p:spPr>
      </p:pic>
    </p:spTree>
    <p:extLst>
      <p:ext uri="{BB962C8B-B14F-4D97-AF65-F5344CB8AC3E}">
        <p14:creationId xmlns:p14="http://schemas.microsoft.com/office/powerpoint/2010/main" val="209273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13"/>
          <p:cNvSpPr>
            <a:spLocks noChangeArrowheads="1"/>
          </p:cNvSpPr>
          <p:nvPr/>
        </p:nvSpPr>
        <p:spPr bwMode="auto">
          <a:xfrm>
            <a:off x="1885156" y="457200"/>
            <a:ext cx="8421688" cy="1325563"/>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000" b="1" i="0" u="none" strike="noStrike" kern="1200" cap="all" spc="150" normalizeH="0" baseline="0" noProof="0" dirty="0">
                <a:ln>
                  <a:noFill/>
                </a:ln>
                <a:solidFill>
                  <a:srgbClr val="9DBFBB"/>
                </a:solidFill>
                <a:effectLst/>
                <a:uLnTx/>
                <a:uFillTx/>
                <a:latin typeface="Tenorite"/>
                <a:ea typeface="+mn-ea"/>
                <a:cs typeface="+mn-cs"/>
              </a:rPr>
              <a:t>As reported by network dentists in survey</a:t>
            </a:r>
          </a:p>
        </p:txBody>
      </p:sp>
      <p:pic>
        <p:nvPicPr>
          <p:cNvPr id="8" name="Picture 7">
            <a:extLst>
              <a:ext uri="{FF2B5EF4-FFF2-40B4-BE49-F238E27FC236}">
                <a16:creationId xmlns:a16="http://schemas.microsoft.com/office/drawing/2014/main" id="{3EA6C83E-7AC1-3E8A-0819-2CA1A96B1C5A}"/>
              </a:ext>
            </a:extLst>
          </p:cNvPr>
          <p:cNvPicPr>
            <a:picLocks noChangeAspect="1"/>
          </p:cNvPicPr>
          <p:nvPr/>
        </p:nvPicPr>
        <p:blipFill>
          <a:blip r:embed="rId3"/>
          <a:stretch>
            <a:fillRect/>
          </a:stretch>
        </p:blipFill>
        <p:spPr>
          <a:xfrm>
            <a:off x="304800" y="4267200"/>
            <a:ext cx="11277600" cy="1651396"/>
          </a:xfrm>
          <a:prstGeom prst="rect">
            <a:avLst/>
          </a:prstGeom>
          <a:noFill/>
          <a:ln w="12700">
            <a:noFill/>
          </a:ln>
        </p:spPr>
      </p:pic>
      <p:pic>
        <p:nvPicPr>
          <p:cNvPr id="9" name="Picture 8">
            <a:extLst>
              <a:ext uri="{FF2B5EF4-FFF2-40B4-BE49-F238E27FC236}">
                <a16:creationId xmlns:a16="http://schemas.microsoft.com/office/drawing/2014/main" id="{F4C1A51A-8491-BBBA-77FA-E149DCCB63C5}"/>
              </a:ext>
            </a:extLst>
          </p:cNvPr>
          <p:cNvPicPr>
            <a:picLocks noChangeAspect="1"/>
          </p:cNvPicPr>
          <p:nvPr/>
        </p:nvPicPr>
        <p:blipFill>
          <a:blip r:embed="rId4"/>
          <a:stretch>
            <a:fillRect/>
          </a:stretch>
        </p:blipFill>
        <p:spPr>
          <a:xfrm>
            <a:off x="304800" y="2297938"/>
            <a:ext cx="11277605" cy="1651397"/>
          </a:xfrm>
          <a:prstGeom prst="rect">
            <a:avLst/>
          </a:prstGeom>
          <a:noFill/>
          <a:ln w="12700">
            <a:noFill/>
          </a:ln>
        </p:spPr>
      </p:pic>
      <p:pic>
        <p:nvPicPr>
          <p:cNvPr id="2" name="Picture 1" descr="A logo with a map and a red circle&#10;&#10;Description automatically generated">
            <a:extLst>
              <a:ext uri="{FF2B5EF4-FFF2-40B4-BE49-F238E27FC236}">
                <a16:creationId xmlns:a16="http://schemas.microsoft.com/office/drawing/2014/main" id="{9F1D4B4B-BB2E-32FE-F708-B3277E9CE4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74" y="6033062"/>
            <a:ext cx="972925" cy="729998"/>
          </a:xfrm>
          <a:prstGeom prst="rect">
            <a:avLst/>
          </a:prstGeom>
        </p:spPr>
      </p:pic>
    </p:spTree>
    <p:extLst>
      <p:ext uri="{BB962C8B-B14F-4D97-AF65-F5344CB8AC3E}">
        <p14:creationId xmlns:p14="http://schemas.microsoft.com/office/powerpoint/2010/main" val="194014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B36BFADD-299F-953B-DC96-E940F7D38D95}"/>
              </a:ext>
            </a:extLst>
          </p:cNvPr>
          <p:cNvSpPr>
            <a:spLocks noChangeArrowheads="1"/>
          </p:cNvSpPr>
          <p:nvPr/>
        </p:nvSpPr>
        <p:spPr bwMode="auto">
          <a:xfrm>
            <a:off x="1885156" y="512326"/>
            <a:ext cx="8421688" cy="1325563"/>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000" b="1" i="0" u="none" strike="noStrike" kern="1200" cap="all" spc="150" normalizeH="0" baseline="0" noProof="0" dirty="0">
                <a:ln>
                  <a:noFill/>
                </a:ln>
                <a:solidFill>
                  <a:srgbClr val="9DBFBB"/>
                </a:solidFill>
                <a:effectLst/>
                <a:uLnTx/>
                <a:uFillTx/>
                <a:latin typeface="Tenorite"/>
                <a:ea typeface="+mn-ea"/>
                <a:cs typeface="+mn-cs"/>
              </a:rPr>
              <a:t>As reported by network dentists in survey</a:t>
            </a:r>
          </a:p>
        </p:txBody>
      </p:sp>
      <p:pic>
        <p:nvPicPr>
          <p:cNvPr id="12" name="Picture 11">
            <a:extLst>
              <a:ext uri="{FF2B5EF4-FFF2-40B4-BE49-F238E27FC236}">
                <a16:creationId xmlns:a16="http://schemas.microsoft.com/office/drawing/2014/main" id="{88C277AD-A5A7-9B74-3FAB-D837CF1BCF11}"/>
              </a:ext>
            </a:extLst>
          </p:cNvPr>
          <p:cNvPicPr>
            <a:picLocks noChangeAspect="1"/>
          </p:cNvPicPr>
          <p:nvPr/>
        </p:nvPicPr>
        <p:blipFill>
          <a:blip r:embed="rId3"/>
          <a:stretch>
            <a:fillRect/>
          </a:stretch>
        </p:blipFill>
        <p:spPr>
          <a:xfrm>
            <a:off x="457199" y="4267538"/>
            <a:ext cx="11074943" cy="1828462"/>
          </a:xfrm>
          <a:prstGeom prst="rect">
            <a:avLst/>
          </a:prstGeom>
          <a:noFill/>
          <a:ln w="12700">
            <a:noFill/>
          </a:ln>
        </p:spPr>
      </p:pic>
      <p:pic>
        <p:nvPicPr>
          <p:cNvPr id="11" name="Picture 10">
            <a:extLst>
              <a:ext uri="{FF2B5EF4-FFF2-40B4-BE49-F238E27FC236}">
                <a16:creationId xmlns:a16="http://schemas.microsoft.com/office/drawing/2014/main" id="{1488C1B7-3845-8ACB-C5AF-59AEC4381CDC}"/>
              </a:ext>
            </a:extLst>
          </p:cNvPr>
          <p:cNvPicPr>
            <a:picLocks noChangeAspect="1"/>
          </p:cNvPicPr>
          <p:nvPr/>
        </p:nvPicPr>
        <p:blipFill>
          <a:blip r:embed="rId4"/>
          <a:stretch>
            <a:fillRect/>
          </a:stretch>
        </p:blipFill>
        <p:spPr>
          <a:xfrm>
            <a:off x="457199" y="2286000"/>
            <a:ext cx="12457549" cy="1524000"/>
          </a:xfrm>
          <a:prstGeom prst="rect">
            <a:avLst/>
          </a:prstGeom>
          <a:noFill/>
          <a:ln w="12700">
            <a:noFill/>
          </a:ln>
        </p:spPr>
      </p:pic>
      <p:pic>
        <p:nvPicPr>
          <p:cNvPr id="3" name="Picture 2" descr="A logo with a map and a red circle&#10;&#10;Description automatically generated">
            <a:extLst>
              <a:ext uri="{FF2B5EF4-FFF2-40B4-BE49-F238E27FC236}">
                <a16:creationId xmlns:a16="http://schemas.microsoft.com/office/drawing/2014/main" id="{9747D6A2-64BB-FD83-72FC-FE73B4D53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6080115"/>
            <a:ext cx="914400" cy="686086"/>
          </a:xfrm>
          <a:prstGeom prst="rect">
            <a:avLst/>
          </a:prstGeom>
        </p:spPr>
      </p:pic>
    </p:spTree>
    <p:extLst>
      <p:ext uri="{BB962C8B-B14F-4D97-AF65-F5344CB8AC3E}">
        <p14:creationId xmlns:p14="http://schemas.microsoft.com/office/powerpoint/2010/main" val="263496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100000">
              <a:srgbClr val="F1EFEB"/>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7D15-8705-F615-856D-F47B7C9DC201}"/>
              </a:ext>
            </a:extLst>
          </p:cNvPr>
          <p:cNvSpPr>
            <a:spLocks noGrp="1"/>
          </p:cNvSpPr>
          <p:nvPr>
            <p:ph type="ctrTitle"/>
          </p:nvPr>
        </p:nvSpPr>
        <p:spPr>
          <a:xfrm>
            <a:off x="1486142" y="2091609"/>
            <a:ext cx="3626231" cy="3418650"/>
          </a:xfrm>
        </p:spPr>
        <p:txBody>
          <a:bodyPr vert="horz" lIns="91440" tIns="45720" rIns="91440" bIns="45720" rtlCol="0" anchor="b">
            <a:noAutofit/>
          </a:bodyPr>
          <a:lstStyle/>
          <a:p>
            <a:pPr algn="ctr"/>
            <a:r>
              <a:rPr lang="en-US" sz="2000" b="0" cap="none" dirty="0">
                <a:solidFill>
                  <a:srgbClr val="4C7A7C"/>
                </a:solidFill>
                <a:latin typeface="Tenorite" panose="00000500000000000000" pitchFamily="2" charset="0"/>
              </a:rPr>
              <a:t>“My participation with the PBRN over the years has been one of the highlights of my career.  The opportunity to take part in well designed clinical studies has improved the quality of care I was able to provide and elevated my office in many ways.  From enhancing the way both patients and team members felt about the office to improving our procedures on a daily basis, being a valued member of the PBRN has been a privilege.”</a:t>
            </a:r>
            <a:endParaRPr lang="en-US" sz="2000" cap="none" dirty="0">
              <a:solidFill>
                <a:srgbClr val="4C7A7C"/>
              </a:solidFill>
              <a:latin typeface="Tenorite" panose="00000500000000000000" pitchFamily="2" charset="0"/>
            </a:endParaRPr>
          </a:p>
        </p:txBody>
      </p:sp>
      <p:sp>
        <p:nvSpPr>
          <p:cNvPr id="4" name="TextBox 3">
            <a:extLst>
              <a:ext uri="{FF2B5EF4-FFF2-40B4-BE49-F238E27FC236}">
                <a16:creationId xmlns:a16="http://schemas.microsoft.com/office/drawing/2014/main" id="{DEB808C0-1549-E629-0E55-D11C2C48D30B}"/>
              </a:ext>
            </a:extLst>
          </p:cNvPr>
          <p:cNvSpPr txBox="1"/>
          <p:nvPr/>
        </p:nvSpPr>
        <p:spPr>
          <a:xfrm>
            <a:off x="4724400" y="5510259"/>
            <a:ext cx="3247655" cy="1118256"/>
          </a:xfrm>
          <a:prstGeom prst="rect">
            <a:avLst/>
          </a:prstGeom>
          <a:noFill/>
          <a:ln>
            <a:noFill/>
          </a:ln>
        </p:spPr>
        <p:txBody>
          <a:bodyPr wrap="square">
            <a:noAutofit/>
          </a:body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Laurence H. Stone, DDS., MAGD</a:t>
            </a:r>
            <a:br>
              <a:rPr kumimoji="0" lang="en-US" sz="1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br>
            <a:r>
              <a:rPr kumimoji="0" lang="en-US" sz="1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Doylestown Dental Solutions PC</a:t>
            </a:r>
            <a:br>
              <a:rPr kumimoji="0" lang="en-US" sz="1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br>
            <a:r>
              <a:rPr kumimoji="0" lang="en-US" sz="1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Doylestown, PA</a:t>
            </a:r>
          </a:p>
        </p:txBody>
      </p:sp>
      <p:sp>
        <p:nvSpPr>
          <p:cNvPr id="3" name="Oval 2">
            <a:extLst>
              <a:ext uri="{FF2B5EF4-FFF2-40B4-BE49-F238E27FC236}">
                <a16:creationId xmlns:a16="http://schemas.microsoft.com/office/drawing/2014/main" id="{BFDE59A9-34B1-D573-97CF-56156ED6162F}"/>
              </a:ext>
            </a:extLst>
          </p:cNvPr>
          <p:cNvSpPr>
            <a:spLocks noChangeAspect="1"/>
          </p:cNvSpPr>
          <p:nvPr/>
        </p:nvSpPr>
        <p:spPr>
          <a:xfrm>
            <a:off x="5791200" y="229485"/>
            <a:ext cx="3019772" cy="3019772"/>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5" name="Oval 4">
            <a:extLst>
              <a:ext uri="{FF2B5EF4-FFF2-40B4-BE49-F238E27FC236}">
                <a16:creationId xmlns:a16="http://schemas.microsoft.com/office/drawing/2014/main" id="{2DD2EBAB-22B6-7CAC-D11E-C185003557E9}"/>
              </a:ext>
            </a:extLst>
          </p:cNvPr>
          <p:cNvSpPr>
            <a:spLocks noChangeAspect="1"/>
          </p:cNvSpPr>
          <p:nvPr/>
        </p:nvSpPr>
        <p:spPr>
          <a:xfrm>
            <a:off x="7669161" y="2330245"/>
            <a:ext cx="4312227" cy="4312227"/>
          </a:xfrm>
          <a:prstGeom prst="ellipse">
            <a:avLst/>
          </a:prstGeom>
          <a:blipFill>
            <a:blip r:embed="rId3"/>
            <a:stretch>
              <a:fillRect l="-2653" t="-2653" r="-2653" b="-2653"/>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pic>
        <p:nvPicPr>
          <p:cNvPr id="6" name="Picture 5" descr="A logo with a map and a red circle&#10;&#10;Description automatically generated">
            <a:extLst>
              <a:ext uri="{FF2B5EF4-FFF2-40B4-BE49-F238E27FC236}">
                <a16:creationId xmlns:a16="http://schemas.microsoft.com/office/drawing/2014/main" id="{CFFDF408-E0F3-521C-A6A2-C87B569F2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81" y="5651848"/>
            <a:ext cx="1295399" cy="971954"/>
          </a:xfrm>
          <a:prstGeom prst="rect">
            <a:avLst/>
          </a:prstGeom>
        </p:spPr>
      </p:pic>
    </p:spTree>
    <p:extLst>
      <p:ext uri="{BB962C8B-B14F-4D97-AF65-F5344CB8AC3E}">
        <p14:creationId xmlns:p14="http://schemas.microsoft.com/office/powerpoint/2010/main" val="341778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noline">
  <a:themeElements>
    <a:clrScheme name="Custom 8">
      <a:dk1>
        <a:srgbClr val="9DBFBB"/>
      </a:dk1>
      <a:lt1>
        <a:sysClr val="window" lastClr="FFFFFF"/>
      </a:lt1>
      <a:dk2>
        <a:srgbClr val="44546A"/>
      </a:dk2>
      <a:lt2>
        <a:srgbClr val="E7E6E6"/>
      </a:lt2>
      <a:accent1>
        <a:srgbClr val="E9E6DF"/>
      </a:accent1>
      <a:accent2>
        <a:srgbClr val="002060"/>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dark sales pitch_tm22318419_Win32_LW__SL_v3" id="{25F84EBA-C1D2-4AFA-BE29-F69FFF8F2DC6}" vid="{6C5BA4FE-EBF3-4DA8-82DB-24F1AF7B6C41}"/>
    </a:ext>
  </a:extLst>
</a:theme>
</file>

<file path=ppt/theme/theme2.xml><?xml version="1.0" encoding="utf-8"?>
<a:theme xmlns:a="http://schemas.openxmlformats.org/drawingml/2006/main" name="3_Monoline">
  <a:themeElements>
    <a:clrScheme name="Custom 9">
      <a:dk1>
        <a:srgbClr val="9DBFBB"/>
      </a:dk1>
      <a:lt1>
        <a:sysClr val="window" lastClr="FFFFFF"/>
      </a:lt1>
      <a:dk2>
        <a:srgbClr val="44546A"/>
      </a:dk2>
      <a:lt2>
        <a:srgbClr val="E7E6E6"/>
      </a:lt2>
      <a:accent1>
        <a:srgbClr val="E9E6DF"/>
      </a:accent1>
      <a:accent2>
        <a:srgbClr val="002060"/>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dark sales pitch_tm22318419_Win32_LW__SL_v3" id="{25F84EBA-C1D2-4AFA-BE29-F69FFF8F2DC6}" vid="{6C5BA4FE-EBF3-4DA8-82DB-24F1AF7B6C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38f977-bcbc-4a80-a409-53b2114c09fb">
      <Terms xmlns="http://schemas.microsoft.com/office/infopath/2007/PartnerControls"/>
    </lcf76f155ced4ddcb4097134ff3c332f>
    <TaxCatchAll xmlns="346b0dea-ad14-48a0-86af-92055dbc95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0986E8AA946542AEE3AA5729A4AFF7" ma:contentTypeVersion="17" ma:contentTypeDescription="Create a new document." ma:contentTypeScope="" ma:versionID="218249454fcb6c8803ce219b0c14982b">
  <xsd:schema xmlns:xsd="http://www.w3.org/2001/XMLSchema" xmlns:xs="http://www.w3.org/2001/XMLSchema" xmlns:p="http://schemas.microsoft.com/office/2006/metadata/properties" xmlns:ns2="5138f977-bcbc-4a80-a409-53b2114c09fb" xmlns:ns3="346b0dea-ad14-48a0-86af-92055dbc95cc" targetNamespace="http://schemas.microsoft.com/office/2006/metadata/properties" ma:root="true" ma:fieldsID="a81715d66a8442f543200ec8f387e16e" ns2:_="" ns3:_="">
    <xsd:import namespace="5138f977-bcbc-4a80-a409-53b2114c09fb"/>
    <xsd:import namespace="346b0dea-ad14-48a0-86af-92055dbc95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8f977-bcbc-4a80-a409-53b2114c0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cb661bd-580e-4f87-9e86-f3e9db1d3ba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6b0dea-ad14-48a0-86af-92055dbc95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57c86c-47ca-44d3-8f3a-c831fb4e32b4}" ma:internalName="TaxCatchAll" ma:showField="CatchAllData" ma:web="346b0dea-ad14-48a0-86af-92055dbc95c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B40F0-42F7-48DD-9D86-CFC841D6F096}">
  <ds:schemaRefs>
    <ds:schemaRef ds:uri="http://schemas.microsoft.com/sharepoint/v3/contenttype/forms"/>
  </ds:schemaRefs>
</ds:datastoreItem>
</file>

<file path=customXml/itemProps2.xml><?xml version="1.0" encoding="utf-8"?>
<ds:datastoreItem xmlns:ds="http://schemas.openxmlformats.org/officeDocument/2006/customXml" ds:itemID="{0CDCAB43-B9E8-4EB8-B640-72FF2EDD6F25}">
  <ds:schemaRefs>
    <ds:schemaRef ds:uri="http://schemas.microsoft.com/office/2006/metadata/properties"/>
    <ds:schemaRef ds:uri="http://schemas.microsoft.com/office/infopath/2007/PartnerControls"/>
    <ds:schemaRef ds:uri="5138f977-bcbc-4a80-a409-53b2114c09fb"/>
    <ds:schemaRef ds:uri="346b0dea-ad14-48a0-86af-92055dbc95cc"/>
  </ds:schemaRefs>
</ds:datastoreItem>
</file>

<file path=customXml/itemProps3.xml><?xml version="1.0" encoding="utf-8"?>
<ds:datastoreItem xmlns:ds="http://schemas.openxmlformats.org/officeDocument/2006/customXml" ds:itemID="{1B67A11B-832C-49F0-9C4B-9E4F0273CF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8f977-bcbc-4a80-a409-53b2114c09fb"/>
    <ds:schemaRef ds:uri="346b0dea-ad14-48a0-86af-92055dbc9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687</Words>
  <Application>Microsoft Office PowerPoint</Application>
  <PresentationFormat>Widescreen</PresentationFormat>
  <Paragraphs>91</Paragraphs>
  <Slides>16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Adobe Handwriting Ernie</vt:lpstr>
      <vt:lpstr>Arial</vt:lpstr>
      <vt:lpstr>Calibri</vt:lpstr>
      <vt:lpstr>Ebrima</vt:lpstr>
      <vt:lpstr>Proxima Nova Extrabold</vt:lpstr>
      <vt:lpstr>Tenorite</vt:lpstr>
      <vt:lpstr>Times New Roman</vt:lpstr>
      <vt:lpstr>Wingdings</vt:lpstr>
      <vt:lpstr>Monoline</vt:lpstr>
      <vt:lpstr>3_Monoline</vt:lpstr>
      <vt:lpstr>Introduction to the National Dental Practice-Based Research Network</vt:lpstr>
      <vt:lpstr>Moving things forward with PBRNs </vt:lpstr>
      <vt:lpstr>The National Dental PBRN Regions</vt:lpstr>
      <vt:lpstr>PowerPoint Presentation</vt:lpstr>
      <vt:lpstr>PowerPoint Presentation</vt:lpstr>
      <vt:lpstr>Benefits as reported by network dentists</vt:lpstr>
      <vt:lpstr>PowerPoint Presentation</vt:lpstr>
      <vt:lpstr>PowerPoint Presentation</vt:lpstr>
      <vt:lpstr>“My participation with the PBRN over the years has been one of the highlights of my career.  The opportunity to take part in well designed clinical studies has improved the quality of care I was able to provide and elevated my office in many ways.  From enhancing the way both patients and team members felt about the office to improving our procedures on a daily basis, being a valued member of the PBRN has been a privilege.”</vt:lpstr>
      <vt:lpstr>We are with you every step  of the way!</vt:lpstr>
      <vt:lpstr>PowerPoint Presentation</vt:lpstr>
      <vt:lpstr>PowerPoint Presentation</vt:lpstr>
      <vt:lpstr>PowerPoint Presentation</vt:lpstr>
      <vt:lpstr>Participation in the periodontal adjunctive antibiotics study (PAAS)</vt:lpstr>
      <vt:lpstr>PowerPoint Presentation</vt:lpstr>
      <vt:lpstr>Please contact us if you have any further questions, we are happy to assist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National Dental Practice-Based Research Network</dc:title>
  <dc:creator>Ball, Brittni M</dc:creator>
  <cp:lastModifiedBy>Ball, Brittni M</cp:lastModifiedBy>
  <cp:revision>3</cp:revision>
  <dcterms:created xsi:type="dcterms:W3CDTF">2023-09-21T17:00:32Z</dcterms:created>
  <dcterms:modified xsi:type="dcterms:W3CDTF">2024-10-31T18:04:51Z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0x010100710986E8AA946542AEE3AA5729A4AFF7</vt:lpwstr>
  </property>
  <property fmtid="{D5CDD505-2E9C-101B-9397-08002B2CF9AE}" pid="3" name="MediaServiceImageTags">
    <vt:lpwstr/>
  </property>
</Properties>
</file>