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heme/themeOverride1.xml" ContentType="application/vnd.openxmlformats-officedocument.themeOverr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4.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3"/>
  </p:sldMasterIdLst>
  <p:notesMasterIdLst>
    <p:notesMasterId r:id="rId39"/>
  </p:notesMasterIdLst>
  <p:sldIdLst>
    <p:sldId id="675" r:id="rId4"/>
    <p:sldId id="427" r:id="rId5"/>
    <p:sldId id="626" r:id="rId6"/>
    <p:sldId id="662" r:id="rId7"/>
    <p:sldId id="631" r:id="rId8"/>
    <p:sldId id="628" r:id="rId9"/>
    <p:sldId id="627" r:id="rId10"/>
    <p:sldId id="648" r:id="rId11"/>
    <p:sldId id="629" r:id="rId12"/>
    <p:sldId id="651" r:id="rId13"/>
    <p:sldId id="266" r:id="rId14"/>
    <p:sldId id="630" r:id="rId15"/>
    <p:sldId id="635" r:id="rId16"/>
    <p:sldId id="653" r:id="rId17"/>
    <p:sldId id="664" r:id="rId18"/>
    <p:sldId id="638" r:id="rId19"/>
    <p:sldId id="654" r:id="rId20"/>
    <p:sldId id="442" r:id="rId21"/>
    <p:sldId id="325" r:id="rId22"/>
    <p:sldId id="659" r:id="rId23"/>
    <p:sldId id="667" r:id="rId24"/>
    <p:sldId id="668" r:id="rId25"/>
    <p:sldId id="669" r:id="rId26"/>
    <p:sldId id="676" r:id="rId27"/>
    <p:sldId id="276" r:id="rId28"/>
    <p:sldId id="678" r:id="rId29"/>
    <p:sldId id="677" r:id="rId30"/>
    <p:sldId id="680" r:id="rId31"/>
    <p:sldId id="1098" r:id="rId32"/>
    <p:sldId id="1102" r:id="rId33"/>
    <p:sldId id="594" r:id="rId34"/>
    <p:sldId id="447" r:id="rId35"/>
    <p:sldId id="674" r:id="rId36"/>
    <p:sldId id="462" r:id="rId37"/>
    <p:sldId id="67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9EA7"/>
    <a:srgbClr val="232B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62"/>
    <p:restoredTop sz="77823"/>
  </p:normalViewPr>
  <p:slideViewPr>
    <p:cSldViewPr snapToGrid="0">
      <p:cViewPr varScale="1">
        <p:scale>
          <a:sx n="94" d="100"/>
          <a:sy n="94" d="100"/>
        </p:scale>
        <p:origin x="23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nha-Cruz, Joana" userId="39e993c9-9f61-4524-81b3-b175a1d02755" providerId="ADAL" clId="{DCB8E648-6EDE-084A-99CE-E6EED2DD2172}"/>
    <pc:docChg chg="modSld">
      <pc:chgData name="Cunha-Cruz, Joana" userId="39e993c9-9f61-4524-81b3-b175a1d02755" providerId="ADAL" clId="{DCB8E648-6EDE-084A-99CE-E6EED2DD2172}" dt="2023-08-23T17:08:33.020" v="0" actId="170"/>
      <pc:docMkLst>
        <pc:docMk/>
      </pc:docMkLst>
      <pc:sldChg chg="modSp">
        <pc:chgData name="Cunha-Cruz, Joana" userId="39e993c9-9f61-4524-81b3-b175a1d02755" providerId="ADAL" clId="{DCB8E648-6EDE-084A-99CE-E6EED2DD2172}" dt="2023-08-23T17:08:33.020" v="0" actId="170"/>
        <pc:sldMkLst>
          <pc:docMk/>
          <pc:sldMk cId="1611615254" sldId="635"/>
        </pc:sldMkLst>
        <pc:spChg chg="mod">
          <ac:chgData name="Cunha-Cruz, Joana" userId="39e993c9-9f61-4524-81b3-b175a1d02755" providerId="ADAL" clId="{DCB8E648-6EDE-084A-99CE-E6EED2DD2172}" dt="2023-08-23T17:08:33.020" v="0" actId="170"/>
          <ac:spMkLst>
            <pc:docMk/>
            <pc:sldMk cId="1611615254" sldId="635"/>
            <ac:spMk id="5" creationId="{7161B092-53A1-B56B-CC29-671938E6FD1D}"/>
          </ac:spMkLst>
        </pc:spChg>
      </pc:sldChg>
    </pc:docChg>
  </pc:docChgLst>
  <pc:docChgLst>
    <pc:chgData name="Cunha-Cruz, Joana" userId="39e993c9-9f61-4524-81b3-b175a1d02755" providerId="ADAL" clId="{47A0F2D5-AA84-BB45-9BA4-36C050E6DFE3}"/>
    <pc:docChg chg="custSel modSld">
      <pc:chgData name="Cunha-Cruz, Joana" userId="39e993c9-9f61-4524-81b3-b175a1d02755" providerId="ADAL" clId="{47A0F2D5-AA84-BB45-9BA4-36C050E6DFE3}" dt="2023-09-12T21:04:52.226" v="43" actId="478"/>
      <pc:docMkLst>
        <pc:docMk/>
      </pc:docMkLst>
      <pc:sldChg chg="delSp modSp mod">
        <pc:chgData name="Cunha-Cruz, Joana" userId="39e993c9-9f61-4524-81b3-b175a1d02755" providerId="ADAL" clId="{47A0F2D5-AA84-BB45-9BA4-36C050E6DFE3}" dt="2023-09-12T21:04:52.226" v="43" actId="478"/>
        <pc:sldMkLst>
          <pc:docMk/>
          <pc:sldMk cId="2986579053" sldId="427"/>
        </pc:sldMkLst>
        <pc:spChg chg="mod">
          <ac:chgData name="Cunha-Cruz, Joana" userId="39e993c9-9f61-4524-81b3-b175a1d02755" providerId="ADAL" clId="{47A0F2D5-AA84-BB45-9BA4-36C050E6DFE3}" dt="2023-09-12T21:04:50.073" v="42" actId="20577"/>
          <ac:spMkLst>
            <pc:docMk/>
            <pc:sldMk cId="2986579053" sldId="427"/>
            <ac:spMk id="3" creationId="{634C4EBA-061B-0CB8-6465-316AF5D8C7EF}"/>
          </ac:spMkLst>
        </pc:spChg>
        <pc:picChg chg="del">
          <ac:chgData name="Cunha-Cruz, Joana" userId="39e993c9-9f61-4524-81b3-b175a1d02755" providerId="ADAL" clId="{47A0F2D5-AA84-BB45-9BA4-36C050E6DFE3}" dt="2023-09-12T21:04:52.226" v="43" actId="478"/>
          <ac:picMkLst>
            <pc:docMk/>
            <pc:sldMk cId="2986579053" sldId="427"/>
            <ac:picMk id="2" creationId="{F673003A-46A7-62C2-F5A1-C05B2EEA13E7}"/>
          </ac:picMkLst>
        </pc:picChg>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ata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4" Type="http://schemas.openxmlformats.org/officeDocument/2006/relationships/image" Target="../media/image30.svg"/></Relationships>
</file>

<file path=ppt/diagrams/_rels/data6.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diagrams/_rels/drawing2.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4" Type="http://schemas.openxmlformats.org/officeDocument/2006/relationships/image" Target="../media/image30.svg"/></Relationships>
</file>

<file path=ppt/diagrams/_rels/drawing6.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coloredtext_accent3_2">
  <dgm:title val=""/>
  <dgm:desc val=""/>
  <dgm:catLst>
    <dgm:cat type="accent3" pri="13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dgm:fillClrLst>
    <dgm:linClrLst meth="repeat">
      <a:schemeClr val="lt1">
        <a:alpha val="0"/>
      </a:schemeClr>
    </dgm:linClrLst>
    <dgm:effectClrLst/>
    <dgm:txLinClrLst/>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accent3">
        <a:alpha val="0"/>
      </a:schemeClr>
    </dgm:fillClrLst>
    <dgm:linClrLst meth="repeat">
      <a:schemeClr val="accent3">
        <a:alpha val="0"/>
      </a:schemeClr>
    </dgm:linClrLst>
    <dgm:effectClrLst/>
    <dgm:txLinClrLst/>
    <dgm:txFillClrLst meth="repeat">
      <a:schemeClr val="accent3"/>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E65D7A-8DD8-9542-9C13-FCE14E7BE77C}" type="doc">
      <dgm:prSet loTypeId="urn:microsoft.com/office/officeart/2005/8/layout/lProcess2" loCatId="" qsTypeId="urn:microsoft.com/office/officeart/2005/8/quickstyle/3d1" qsCatId="3D" csTypeId="urn:microsoft.com/office/officeart/2005/8/colors/accent2_2" csCatId="accent2" phldr="1"/>
      <dgm:spPr/>
      <dgm:t>
        <a:bodyPr/>
        <a:lstStyle/>
        <a:p>
          <a:endParaRPr lang="en-US"/>
        </a:p>
      </dgm:t>
    </dgm:pt>
    <dgm:pt modelId="{3AC6A71D-7DFA-1643-A670-0BA8487AC234}">
      <dgm:prSet phldrT="[Text]"/>
      <dgm:spPr>
        <a:solidFill>
          <a:srgbClr val="242B6C"/>
        </a:solidFill>
      </dgm:spPr>
      <dgm:t>
        <a:bodyPr/>
        <a:lstStyle/>
        <a:p>
          <a:r>
            <a:rPr lang="en-US" b="1" dirty="0">
              <a:solidFill>
                <a:schemeClr val="bg1"/>
              </a:solidFill>
              <a:latin typeface="Proxima Nova Rg" panose="02000506030000020004" pitchFamily="2" charset="0"/>
            </a:rPr>
            <a:t>Knowledge</a:t>
          </a:r>
        </a:p>
      </dgm:t>
    </dgm:pt>
    <dgm:pt modelId="{31AEEB24-EC9D-0044-84CD-9A6F36A56B7E}" type="parTrans" cxnId="{6B646CCA-8557-F045-A06F-33BEEE83C23E}">
      <dgm:prSet/>
      <dgm:spPr/>
      <dgm:t>
        <a:bodyPr/>
        <a:lstStyle/>
        <a:p>
          <a:endParaRPr lang="en-US">
            <a:solidFill>
              <a:schemeClr val="bg1"/>
            </a:solidFill>
          </a:endParaRPr>
        </a:p>
      </dgm:t>
    </dgm:pt>
    <dgm:pt modelId="{D7E9CE11-1F5C-5C46-92BB-21591A3B4FB3}" type="sibTrans" cxnId="{6B646CCA-8557-F045-A06F-33BEEE83C23E}">
      <dgm:prSet/>
      <dgm:spPr/>
      <dgm:t>
        <a:bodyPr/>
        <a:lstStyle/>
        <a:p>
          <a:endParaRPr lang="en-US">
            <a:solidFill>
              <a:schemeClr val="bg1"/>
            </a:solidFill>
          </a:endParaRPr>
        </a:p>
      </dgm:t>
    </dgm:pt>
    <dgm:pt modelId="{EC0A07E7-0FF4-2343-B03A-6F6AB11BD3F7}">
      <dgm:prSet phldrT="[Text]"/>
      <dgm:spPr/>
      <dgm:t>
        <a:bodyPr anchor="t" anchorCtr="0"/>
        <a:lstStyle/>
        <a:p>
          <a:r>
            <a:rPr lang="en-US" dirty="0">
              <a:cs typeface="Calibri" pitchFamily="34" charset="0"/>
            </a:rPr>
            <a:t>The evidence does not exist</a:t>
          </a:r>
          <a:endParaRPr lang="en-US" dirty="0"/>
        </a:p>
      </dgm:t>
    </dgm:pt>
    <dgm:pt modelId="{EAE20494-9071-7B4E-B57C-382DB86947E2}" type="parTrans" cxnId="{E12D1EE9-D42D-A042-9852-FC017879DEE1}">
      <dgm:prSet/>
      <dgm:spPr/>
      <dgm:t>
        <a:bodyPr/>
        <a:lstStyle/>
        <a:p>
          <a:endParaRPr lang="en-US">
            <a:solidFill>
              <a:schemeClr val="bg1"/>
            </a:solidFill>
          </a:endParaRPr>
        </a:p>
      </dgm:t>
    </dgm:pt>
    <dgm:pt modelId="{3C60EA4B-0EB6-A44E-9EFF-DFAFF4A85865}" type="sibTrans" cxnId="{E12D1EE9-D42D-A042-9852-FC017879DEE1}">
      <dgm:prSet/>
      <dgm:spPr/>
      <dgm:t>
        <a:bodyPr/>
        <a:lstStyle/>
        <a:p>
          <a:endParaRPr lang="en-US">
            <a:solidFill>
              <a:schemeClr val="bg1"/>
            </a:solidFill>
          </a:endParaRPr>
        </a:p>
      </dgm:t>
    </dgm:pt>
    <dgm:pt modelId="{403CA7F3-CA5B-2F42-939B-AC514BCDDB85}">
      <dgm:prSet phldrT="[Text]"/>
      <dgm:spPr>
        <a:solidFill>
          <a:srgbClr val="4C58EE"/>
        </a:solidFill>
      </dgm:spPr>
      <dgm:t>
        <a:bodyPr/>
        <a:lstStyle/>
        <a:p>
          <a:r>
            <a:rPr lang="en-US" dirty="0">
              <a:cs typeface="Calibri" pitchFamily="34" charset="0"/>
            </a:rPr>
            <a:t>Efficacy and effectiveness studies, to generate the clinical evidence</a:t>
          </a:r>
          <a:endParaRPr lang="en-US" dirty="0"/>
        </a:p>
      </dgm:t>
    </dgm:pt>
    <dgm:pt modelId="{FE5FFF5A-598E-FD40-8369-738404C28868}" type="parTrans" cxnId="{B7DAB094-B857-D14C-AABD-B85806029FA9}">
      <dgm:prSet/>
      <dgm:spPr/>
      <dgm:t>
        <a:bodyPr/>
        <a:lstStyle/>
        <a:p>
          <a:endParaRPr lang="en-US">
            <a:solidFill>
              <a:schemeClr val="bg1"/>
            </a:solidFill>
          </a:endParaRPr>
        </a:p>
      </dgm:t>
    </dgm:pt>
    <dgm:pt modelId="{74B67FFE-580D-5D49-97D9-87D73048A721}" type="sibTrans" cxnId="{B7DAB094-B857-D14C-AABD-B85806029FA9}">
      <dgm:prSet/>
      <dgm:spPr/>
      <dgm:t>
        <a:bodyPr/>
        <a:lstStyle/>
        <a:p>
          <a:endParaRPr lang="en-US">
            <a:solidFill>
              <a:schemeClr val="bg1"/>
            </a:solidFill>
          </a:endParaRPr>
        </a:p>
      </dgm:t>
    </dgm:pt>
    <dgm:pt modelId="{9B889AE8-1F19-7B47-B60A-1C597C680C49}">
      <dgm:prSet phldrT="[Text]"/>
      <dgm:spPr>
        <a:solidFill>
          <a:srgbClr val="242B6C"/>
        </a:solidFill>
      </dgm:spPr>
      <dgm:t>
        <a:bodyPr/>
        <a:lstStyle/>
        <a:p>
          <a:r>
            <a:rPr lang="en-US" b="1" dirty="0">
              <a:solidFill>
                <a:schemeClr val="bg1"/>
              </a:solidFill>
              <a:latin typeface="Proxima Nova Rg" panose="02000506030000020004" pitchFamily="2" charset="0"/>
            </a:rPr>
            <a:t>Knowing</a:t>
          </a:r>
        </a:p>
      </dgm:t>
    </dgm:pt>
    <dgm:pt modelId="{9992967F-ADAA-9145-B4B6-F902992DE48B}" type="parTrans" cxnId="{CB052EAF-0958-F34E-8292-F675069F9A9F}">
      <dgm:prSet/>
      <dgm:spPr/>
      <dgm:t>
        <a:bodyPr/>
        <a:lstStyle/>
        <a:p>
          <a:endParaRPr lang="en-US">
            <a:solidFill>
              <a:schemeClr val="bg1"/>
            </a:solidFill>
          </a:endParaRPr>
        </a:p>
      </dgm:t>
    </dgm:pt>
    <dgm:pt modelId="{2E3DB9BF-B30D-FF4C-BD63-5437645DBE7D}" type="sibTrans" cxnId="{CB052EAF-0958-F34E-8292-F675069F9A9F}">
      <dgm:prSet/>
      <dgm:spPr/>
      <dgm:t>
        <a:bodyPr/>
        <a:lstStyle/>
        <a:p>
          <a:endParaRPr lang="en-US">
            <a:solidFill>
              <a:schemeClr val="bg1"/>
            </a:solidFill>
          </a:endParaRPr>
        </a:p>
      </dgm:t>
    </dgm:pt>
    <dgm:pt modelId="{2EA3A038-05E3-5945-831A-547428F1B67A}">
      <dgm:prSet phldrT="[Text]"/>
      <dgm:spPr/>
      <dgm:t>
        <a:bodyPr anchor="t" anchorCtr="0"/>
        <a:lstStyle/>
        <a:p>
          <a:r>
            <a:rPr lang="en-US" dirty="0">
              <a:cs typeface="Calibri" pitchFamily="34" charset="0"/>
            </a:rPr>
            <a:t>The evidence exists, but clinicians do not know about it widely</a:t>
          </a:r>
          <a:endParaRPr lang="en-US" dirty="0"/>
        </a:p>
      </dgm:t>
    </dgm:pt>
    <dgm:pt modelId="{A763767A-40F3-F349-BE20-807B4674C2D0}" type="parTrans" cxnId="{D219FC0B-936B-DF46-AFE6-CD77C117B1D3}">
      <dgm:prSet/>
      <dgm:spPr/>
      <dgm:t>
        <a:bodyPr/>
        <a:lstStyle/>
        <a:p>
          <a:endParaRPr lang="en-US">
            <a:solidFill>
              <a:schemeClr val="bg1"/>
            </a:solidFill>
          </a:endParaRPr>
        </a:p>
      </dgm:t>
    </dgm:pt>
    <dgm:pt modelId="{6CA8C08C-94E4-504D-93B8-5F9B707CC7E1}" type="sibTrans" cxnId="{D219FC0B-936B-DF46-AFE6-CD77C117B1D3}">
      <dgm:prSet/>
      <dgm:spPr/>
      <dgm:t>
        <a:bodyPr/>
        <a:lstStyle/>
        <a:p>
          <a:endParaRPr lang="en-US">
            <a:solidFill>
              <a:schemeClr val="bg1"/>
            </a:solidFill>
          </a:endParaRPr>
        </a:p>
      </dgm:t>
    </dgm:pt>
    <dgm:pt modelId="{35B71E1C-6552-964A-A77C-9EC4F6EC051A}">
      <dgm:prSet phldrT="[Text]"/>
      <dgm:spPr>
        <a:solidFill>
          <a:srgbClr val="4C58EE"/>
        </a:solidFill>
      </dgm:spPr>
      <dgm:t>
        <a:bodyPr/>
        <a:lstStyle/>
        <a:p>
          <a:r>
            <a:rPr lang="en-US" dirty="0">
              <a:cs typeface="Calibri" pitchFamily="34" charset="0"/>
            </a:rPr>
            <a:t>Dissemination science research, to learn how best to get the evidence into the hands of the end-user (the clinician)</a:t>
          </a:r>
          <a:endParaRPr lang="en-US" dirty="0"/>
        </a:p>
      </dgm:t>
    </dgm:pt>
    <dgm:pt modelId="{AA39347C-7C01-2749-A6C5-E15F403BDB01}" type="parTrans" cxnId="{7DD5314B-4831-C441-AB82-361B054DCA7C}">
      <dgm:prSet/>
      <dgm:spPr/>
      <dgm:t>
        <a:bodyPr/>
        <a:lstStyle/>
        <a:p>
          <a:endParaRPr lang="en-US">
            <a:solidFill>
              <a:schemeClr val="bg1"/>
            </a:solidFill>
          </a:endParaRPr>
        </a:p>
      </dgm:t>
    </dgm:pt>
    <dgm:pt modelId="{3F7BCC2D-8A5D-5143-8FE9-6ACE6D156F51}" type="sibTrans" cxnId="{7DD5314B-4831-C441-AB82-361B054DCA7C}">
      <dgm:prSet/>
      <dgm:spPr/>
      <dgm:t>
        <a:bodyPr/>
        <a:lstStyle/>
        <a:p>
          <a:endParaRPr lang="en-US">
            <a:solidFill>
              <a:schemeClr val="bg1"/>
            </a:solidFill>
          </a:endParaRPr>
        </a:p>
      </dgm:t>
    </dgm:pt>
    <dgm:pt modelId="{783151B4-651F-A746-83E5-871B25FBAD21}">
      <dgm:prSet phldrT="[Text]"/>
      <dgm:spPr>
        <a:solidFill>
          <a:srgbClr val="242B6C"/>
        </a:solidFill>
      </dgm:spPr>
      <dgm:t>
        <a:bodyPr/>
        <a:lstStyle/>
        <a:p>
          <a:r>
            <a:rPr lang="en-US" b="1" dirty="0">
              <a:solidFill>
                <a:schemeClr val="bg1"/>
              </a:solidFill>
              <a:latin typeface="Proxima Nova Rg" panose="02000506030000020004" pitchFamily="2" charset="0"/>
            </a:rPr>
            <a:t>Doing</a:t>
          </a:r>
        </a:p>
      </dgm:t>
    </dgm:pt>
    <dgm:pt modelId="{19906A50-49B7-CA41-948E-AC9D8093D9A7}" type="parTrans" cxnId="{98DECE8A-9D82-A44B-AB3E-F3C230A68FE5}">
      <dgm:prSet/>
      <dgm:spPr/>
      <dgm:t>
        <a:bodyPr/>
        <a:lstStyle/>
        <a:p>
          <a:endParaRPr lang="en-US">
            <a:solidFill>
              <a:schemeClr val="bg1"/>
            </a:solidFill>
          </a:endParaRPr>
        </a:p>
      </dgm:t>
    </dgm:pt>
    <dgm:pt modelId="{B445566F-C405-C34E-A87F-8E446ACF3C4F}" type="sibTrans" cxnId="{98DECE8A-9D82-A44B-AB3E-F3C230A68FE5}">
      <dgm:prSet/>
      <dgm:spPr/>
      <dgm:t>
        <a:bodyPr/>
        <a:lstStyle/>
        <a:p>
          <a:endParaRPr lang="en-US">
            <a:solidFill>
              <a:schemeClr val="bg1"/>
            </a:solidFill>
          </a:endParaRPr>
        </a:p>
      </dgm:t>
    </dgm:pt>
    <dgm:pt modelId="{8075FDFE-760F-FF4B-A0C1-DE07AF065F3C}">
      <dgm:prSet phldrT="[Text]"/>
      <dgm:spPr/>
      <dgm:t>
        <a:bodyPr anchor="t" anchorCtr="0"/>
        <a:lstStyle/>
        <a:p>
          <a:r>
            <a:rPr lang="en-US" dirty="0">
              <a:ea typeface="MS PGothic" pitchFamily="34" charset="-128"/>
            </a:rPr>
            <a:t>The evidence exists and clinicians know about it, </a:t>
          </a:r>
          <a:br>
            <a:rPr lang="en-US" dirty="0">
              <a:ea typeface="MS PGothic" pitchFamily="34" charset="-128"/>
            </a:rPr>
          </a:br>
          <a:r>
            <a:rPr lang="en-US" dirty="0">
              <a:ea typeface="MS PGothic" pitchFamily="34" charset="-128"/>
            </a:rPr>
            <a:t>but they do not make use of this evidence</a:t>
          </a:r>
          <a:endParaRPr lang="en-US" dirty="0"/>
        </a:p>
      </dgm:t>
    </dgm:pt>
    <dgm:pt modelId="{CD2E5267-F53E-6540-8AF5-6649818D85B9}" type="parTrans" cxnId="{66221EA0-0757-F74E-8FD3-8933BA1B781F}">
      <dgm:prSet/>
      <dgm:spPr/>
      <dgm:t>
        <a:bodyPr/>
        <a:lstStyle/>
        <a:p>
          <a:endParaRPr lang="en-US">
            <a:solidFill>
              <a:schemeClr val="bg1"/>
            </a:solidFill>
          </a:endParaRPr>
        </a:p>
      </dgm:t>
    </dgm:pt>
    <dgm:pt modelId="{EE9DD7EA-F67C-9745-8A9F-B87B4261C8A4}" type="sibTrans" cxnId="{66221EA0-0757-F74E-8FD3-8933BA1B781F}">
      <dgm:prSet/>
      <dgm:spPr/>
      <dgm:t>
        <a:bodyPr/>
        <a:lstStyle/>
        <a:p>
          <a:endParaRPr lang="en-US">
            <a:solidFill>
              <a:schemeClr val="bg1"/>
            </a:solidFill>
          </a:endParaRPr>
        </a:p>
      </dgm:t>
    </dgm:pt>
    <dgm:pt modelId="{D68DB123-2306-AF4F-BEF8-3BA8F2BEAF53}">
      <dgm:prSet phldrT="[Text]"/>
      <dgm:spPr>
        <a:solidFill>
          <a:srgbClr val="4C58EE"/>
        </a:solidFill>
      </dgm:spPr>
      <dgm:t>
        <a:bodyPr/>
        <a:lstStyle/>
        <a:p>
          <a:r>
            <a:rPr lang="en-US" dirty="0">
              <a:cs typeface="Calibri" pitchFamily="34" charset="0"/>
            </a:rPr>
            <a:t>Implementation science research, to learn how best to get end-users (clinicians) to use the evidence in routine practice</a:t>
          </a:r>
          <a:endParaRPr lang="en-US" dirty="0"/>
        </a:p>
      </dgm:t>
    </dgm:pt>
    <dgm:pt modelId="{71B2DE56-DA1E-CB4E-AFD2-7F87CB64E409}" type="parTrans" cxnId="{4A1E3B30-F42C-284C-8FB0-85BE15FCF914}">
      <dgm:prSet/>
      <dgm:spPr/>
      <dgm:t>
        <a:bodyPr/>
        <a:lstStyle/>
        <a:p>
          <a:endParaRPr lang="en-US">
            <a:solidFill>
              <a:schemeClr val="bg1"/>
            </a:solidFill>
          </a:endParaRPr>
        </a:p>
      </dgm:t>
    </dgm:pt>
    <dgm:pt modelId="{AC2EAEF5-161D-7646-9564-4F23A9939B3C}" type="sibTrans" cxnId="{4A1E3B30-F42C-284C-8FB0-85BE15FCF914}">
      <dgm:prSet/>
      <dgm:spPr/>
      <dgm:t>
        <a:bodyPr/>
        <a:lstStyle/>
        <a:p>
          <a:endParaRPr lang="en-US">
            <a:solidFill>
              <a:schemeClr val="bg1"/>
            </a:solidFill>
          </a:endParaRPr>
        </a:p>
      </dgm:t>
    </dgm:pt>
    <dgm:pt modelId="{C0EB6F0B-87D7-AD49-B7EB-F9819B81F0FC}" type="pres">
      <dgm:prSet presAssocID="{D0E65D7A-8DD8-9542-9C13-FCE14E7BE77C}" presName="theList" presStyleCnt="0">
        <dgm:presLayoutVars>
          <dgm:dir/>
          <dgm:animLvl val="lvl"/>
          <dgm:resizeHandles val="exact"/>
        </dgm:presLayoutVars>
      </dgm:prSet>
      <dgm:spPr/>
    </dgm:pt>
    <dgm:pt modelId="{785F6F5B-A141-064B-85DC-1ADA1ED847D3}" type="pres">
      <dgm:prSet presAssocID="{3AC6A71D-7DFA-1643-A670-0BA8487AC234}" presName="compNode" presStyleCnt="0"/>
      <dgm:spPr/>
    </dgm:pt>
    <dgm:pt modelId="{A9B2E4AA-3E27-334D-A169-7E196532E2B6}" type="pres">
      <dgm:prSet presAssocID="{3AC6A71D-7DFA-1643-A670-0BA8487AC234}" presName="aNode" presStyleLbl="bgShp" presStyleIdx="0" presStyleCnt="3"/>
      <dgm:spPr/>
    </dgm:pt>
    <dgm:pt modelId="{63BB68BA-1FDC-954E-A7AA-105F855C8F53}" type="pres">
      <dgm:prSet presAssocID="{3AC6A71D-7DFA-1643-A670-0BA8487AC234}" presName="textNode" presStyleLbl="bgShp" presStyleIdx="0" presStyleCnt="3"/>
      <dgm:spPr/>
    </dgm:pt>
    <dgm:pt modelId="{EBA98B8C-9396-0548-9FA9-C23EB084141B}" type="pres">
      <dgm:prSet presAssocID="{3AC6A71D-7DFA-1643-A670-0BA8487AC234}" presName="compChildNode" presStyleCnt="0"/>
      <dgm:spPr/>
    </dgm:pt>
    <dgm:pt modelId="{F713CE5E-8BE3-3546-ABEC-260A606A99A6}" type="pres">
      <dgm:prSet presAssocID="{3AC6A71D-7DFA-1643-A670-0BA8487AC234}" presName="theInnerList" presStyleCnt="0"/>
      <dgm:spPr/>
    </dgm:pt>
    <dgm:pt modelId="{450B6A72-16FE-174D-AA23-74695D583D60}" type="pres">
      <dgm:prSet presAssocID="{EC0A07E7-0FF4-2343-B03A-6F6AB11BD3F7}" presName="childNode" presStyleLbl="node1" presStyleIdx="0" presStyleCnt="6">
        <dgm:presLayoutVars>
          <dgm:bulletEnabled val="1"/>
        </dgm:presLayoutVars>
      </dgm:prSet>
      <dgm:spPr/>
    </dgm:pt>
    <dgm:pt modelId="{233BE055-9BF3-714F-BE04-911E07100277}" type="pres">
      <dgm:prSet presAssocID="{EC0A07E7-0FF4-2343-B03A-6F6AB11BD3F7}" presName="aSpace2" presStyleCnt="0"/>
      <dgm:spPr/>
    </dgm:pt>
    <dgm:pt modelId="{C8BFED99-E2D0-3942-AC9C-BE58F4DC713E}" type="pres">
      <dgm:prSet presAssocID="{403CA7F3-CA5B-2F42-939B-AC514BCDDB85}" presName="childNode" presStyleLbl="node1" presStyleIdx="1" presStyleCnt="6" custLinFactNeighborX="4580" custLinFactNeighborY="21611">
        <dgm:presLayoutVars>
          <dgm:bulletEnabled val="1"/>
        </dgm:presLayoutVars>
      </dgm:prSet>
      <dgm:spPr/>
    </dgm:pt>
    <dgm:pt modelId="{9880A6F1-34E1-3E4B-B319-3BDFBC8E987D}" type="pres">
      <dgm:prSet presAssocID="{3AC6A71D-7DFA-1643-A670-0BA8487AC234}" presName="aSpace" presStyleCnt="0"/>
      <dgm:spPr/>
    </dgm:pt>
    <dgm:pt modelId="{94CFA4D1-B27C-774C-B76D-0EEA277DEF20}" type="pres">
      <dgm:prSet presAssocID="{9B889AE8-1F19-7B47-B60A-1C597C680C49}" presName="compNode" presStyleCnt="0"/>
      <dgm:spPr/>
    </dgm:pt>
    <dgm:pt modelId="{833A57D7-E0F1-B04D-A429-E471F359692A}" type="pres">
      <dgm:prSet presAssocID="{9B889AE8-1F19-7B47-B60A-1C597C680C49}" presName="aNode" presStyleLbl="bgShp" presStyleIdx="1" presStyleCnt="3"/>
      <dgm:spPr/>
    </dgm:pt>
    <dgm:pt modelId="{AFDA60FF-E42F-A54C-9E67-EB561096073D}" type="pres">
      <dgm:prSet presAssocID="{9B889AE8-1F19-7B47-B60A-1C597C680C49}" presName="textNode" presStyleLbl="bgShp" presStyleIdx="1" presStyleCnt="3"/>
      <dgm:spPr/>
    </dgm:pt>
    <dgm:pt modelId="{C0526B3B-BADD-AB4C-8949-4B1F91A57DD2}" type="pres">
      <dgm:prSet presAssocID="{9B889AE8-1F19-7B47-B60A-1C597C680C49}" presName="compChildNode" presStyleCnt="0"/>
      <dgm:spPr/>
    </dgm:pt>
    <dgm:pt modelId="{FB880D29-1F79-3E44-B853-5D231152F63D}" type="pres">
      <dgm:prSet presAssocID="{9B889AE8-1F19-7B47-B60A-1C597C680C49}" presName="theInnerList" presStyleCnt="0"/>
      <dgm:spPr/>
    </dgm:pt>
    <dgm:pt modelId="{7666F890-6264-E14E-AAEE-DA6AB6E7F290}" type="pres">
      <dgm:prSet presAssocID="{2EA3A038-05E3-5945-831A-547428F1B67A}" presName="childNode" presStyleLbl="node1" presStyleIdx="2" presStyleCnt="6">
        <dgm:presLayoutVars>
          <dgm:bulletEnabled val="1"/>
        </dgm:presLayoutVars>
      </dgm:prSet>
      <dgm:spPr/>
    </dgm:pt>
    <dgm:pt modelId="{2B0903CB-004F-A94A-8463-A9C1F224D842}" type="pres">
      <dgm:prSet presAssocID="{2EA3A038-05E3-5945-831A-547428F1B67A}" presName="aSpace2" presStyleCnt="0"/>
      <dgm:spPr/>
    </dgm:pt>
    <dgm:pt modelId="{30CF1BA1-B3CE-724A-A5F8-B2C539F90E2E}" type="pres">
      <dgm:prSet presAssocID="{35B71E1C-6552-964A-A77C-9EC4F6EC051A}" presName="childNode" presStyleLbl="node1" presStyleIdx="3" presStyleCnt="6">
        <dgm:presLayoutVars>
          <dgm:bulletEnabled val="1"/>
        </dgm:presLayoutVars>
      </dgm:prSet>
      <dgm:spPr/>
    </dgm:pt>
    <dgm:pt modelId="{0D7B8DB2-3D30-D847-B9AC-844EE0EE8D22}" type="pres">
      <dgm:prSet presAssocID="{9B889AE8-1F19-7B47-B60A-1C597C680C49}" presName="aSpace" presStyleCnt="0"/>
      <dgm:spPr/>
    </dgm:pt>
    <dgm:pt modelId="{CBF519E1-9CB9-634B-9C27-4AE3B6CD94D4}" type="pres">
      <dgm:prSet presAssocID="{783151B4-651F-A746-83E5-871B25FBAD21}" presName="compNode" presStyleCnt="0"/>
      <dgm:spPr/>
    </dgm:pt>
    <dgm:pt modelId="{3E003B30-AA51-794E-AC41-526EAA073AF1}" type="pres">
      <dgm:prSet presAssocID="{783151B4-651F-A746-83E5-871B25FBAD21}" presName="aNode" presStyleLbl="bgShp" presStyleIdx="2" presStyleCnt="3" custLinFactNeighborX="5811"/>
      <dgm:spPr/>
    </dgm:pt>
    <dgm:pt modelId="{116DFE54-C421-E748-A189-7BD5AD15D261}" type="pres">
      <dgm:prSet presAssocID="{783151B4-651F-A746-83E5-871B25FBAD21}" presName="textNode" presStyleLbl="bgShp" presStyleIdx="2" presStyleCnt="3"/>
      <dgm:spPr/>
    </dgm:pt>
    <dgm:pt modelId="{5AA475A0-8C8E-954F-A593-F14A6EE4FAF8}" type="pres">
      <dgm:prSet presAssocID="{783151B4-651F-A746-83E5-871B25FBAD21}" presName="compChildNode" presStyleCnt="0"/>
      <dgm:spPr/>
    </dgm:pt>
    <dgm:pt modelId="{DAD4C91F-EE81-1D46-95DB-8E24D91262A0}" type="pres">
      <dgm:prSet presAssocID="{783151B4-651F-A746-83E5-871B25FBAD21}" presName="theInnerList" presStyleCnt="0"/>
      <dgm:spPr/>
    </dgm:pt>
    <dgm:pt modelId="{CC23EC8E-7CEE-1B48-97CA-4C679AAAA03A}" type="pres">
      <dgm:prSet presAssocID="{8075FDFE-760F-FF4B-A0C1-DE07AF065F3C}" presName="childNode" presStyleLbl="node1" presStyleIdx="4" presStyleCnt="6">
        <dgm:presLayoutVars>
          <dgm:bulletEnabled val="1"/>
        </dgm:presLayoutVars>
      </dgm:prSet>
      <dgm:spPr/>
    </dgm:pt>
    <dgm:pt modelId="{C8CC4A91-6942-744D-BD9A-B90D0A357635}" type="pres">
      <dgm:prSet presAssocID="{8075FDFE-760F-FF4B-A0C1-DE07AF065F3C}" presName="aSpace2" presStyleCnt="0"/>
      <dgm:spPr/>
    </dgm:pt>
    <dgm:pt modelId="{9B784F42-571F-5642-875B-1DC77756BBB7}" type="pres">
      <dgm:prSet presAssocID="{D68DB123-2306-AF4F-BEF8-3BA8F2BEAF53}" presName="childNode" presStyleLbl="node1" presStyleIdx="5" presStyleCnt="6">
        <dgm:presLayoutVars>
          <dgm:bulletEnabled val="1"/>
        </dgm:presLayoutVars>
      </dgm:prSet>
      <dgm:spPr/>
    </dgm:pt>
  </dgm:ptLst>
  <dgm:cxnLst>
    <dgm:cxn modelId="{21BCAC03-7524-4E44-97B5-8346A3739F4E}" type="presOf" srcId="{D68DB123-2306-AF4F-BEF8-3BA8F2BEAF53}" destId="{9B784F42-571F-5642-875B-1DC77756BBB7}" srcOrd="0" destOrd="0" presId="urn:microsoft.com/office/officeart/2005/8/layout/lProcess2"/>
    <dgm:cxn modelId="{D219FC0B-936B-DF46-AFE6-CD77C117B1D3}" srcId="{9B889AE8-1F19-7B47-B60A-1C597C680C49}" destId="{2EA3A038-05E3-5945-831A-547428F1B67A}" srcOrd="0" destOrd="0" parTransId="{A763767A-40F3-F349-BE20-807B4674C2D0}" sibTransId="{6CA8C08C-94E4-504D-93B8-5F9B707CC7E1}"/>
    <dgm:cxn modelId="{63B8981E-EF5E-A243-A992-BAC084DBA226}" type="presOf" srcId="{403CA7F3-CA5B-2F42-939B-AC514BCDDB85}" destId="{C8BFED99-E2D0-3942-AC9C-BE58F4DC713E}" srcOrd="0" destOrd="0" presId="urn:microsoft.com/office/officeart/2005/8/layout/lProcess2"/>
    <dgm:cxn modelId="{4A1E3B30-F42C-284C-8FB0-85BE15FCF914}" srcId="{783151B4-651F-A746-83E5-871B25FBAD21}" destId="{D68DB123-2306-AF4F-BEF8-3BA8F2BEAF53}" srcOrd="1" destOrd="0" parTransId="{71B2DE56-DA1E-CB4E-AFD2-7F87CB64E409}" sibTransId="{AC2EAEF5-161D-7646-9564-4F23A9939B3C}"/>
    <dgm:cxn modelId="{EB7E593B-890C-BA47-A9D0-8EB369194590}" type="presOf" srcId="{2EA3A038-05E3-5945-831A-547428F1B67A}" destId="{7666F890-6264-E14E-AAEE-DA6AB6E7F290}" srcOrd="0" destOrd="0" presId="urn:microsoft.com/office/officeart/2005/8/layout/lProcess2"/>
    <dgm:cxn modelId="{7DD5314B-4831-C441-AB82-361B054DCA7C}" srcId="{9B889AE8-1F19-7B47-B60A-1C597C680C49}" destId="{35B71E1C-6552-964A-A77C-9EC4F6EC051A}" srcOrd="1" destOrd="0" parTransId="{AA39347C-7C01-2749-A6C5-E15F403BDB01}" sibTransId="{3F7BCC2D-8A5D-5143-8FE9-6ACE6D156F51}"/>
    <dgm:cxn modelId="{3280AF50-3B3B-684E-84B3-0FCEB0CB7D95}" type="presOf" srcId="{35B71E1C-6552-964A-A77C-9EC4F6EC051A}" destId="{30CF1BA1-B3CE-724A-A5F8-B2C539F90E2E}" srcOrd="0" destOrd="0" presId="urn:microsoft.com/office/officeart/2005/8/layout/lProcess2"/>
    <dgm:cxn modelId="{4CF47860-6984-964E-B826-439FBF3E1127}" type="presOf" srcId="{8075FDFE-760F-FF4B-A0C1-DE07AF065F3C}" destId="{CC23EC8E-7CEE-1B48-97CA-4C679AAAA03A}" srcOrd="0" destOrd="0" presId="urn:microsoft.com/office/officeart/2005/8/layout/lProcess2"/>
    <dgm:cxn modelId="{3CC8486B-C4FA-A341-98C3-DA0524DF1201}" type="presOf" srcId="{3AC6A71D-7DFA-1643-A670-0BA8487AC234}" destId="{63BB68BA-1FDC-954E-A7AA-105F855C8F53}" srcOrd="1" destOrd="0" presId="urn:microsoft.com/office/officeart/2005/8/layout/lProcess2"/>
    <dgm:cxn modelId="{EB03767E-2277-B745-80FB-87FA7B03BC5A}" type="presOf" srcId="{9B889AE8-1F19-7B47-B60A-1C597C680C49}" destId="{833A57D7-E0F1-B04D-A429-E471F359692A}" srcOrd="0" destOrd="0" presId="urn:microsoft.com/office/officeart/2005/8/layout/lProcess2"/>
    <dgm:cxn modelId="{EF8C9F85-2608-BB42-A42A-ABB8C05DC4AD}" type="presOf" srcId="{D0E65D7A-8DD8-9542-9C13-FCE14E7BE77C}" destId="{C0EB6F0B-87D7-AD49-B7EB-F9819B81F0FC}" srcOrd="0" destOrd="0" presId="urn:microsoft.com/office/officeart/2005/8/layout/lProcess2"/>
    <dgm:cxn modelId="{98DECE8A-9D82-A44B-AB3E-F3C230A68FE5}" srcId="{D0E65D7A-8DD8-9542-9C13-FCE14E7BE77C}" destId="{783151B4-651F-A746-83E5-871B25FBAD21}" srcOrd="2" destOrd="0" parTransId="{19906A50-49B7-CA41-948E-AC9D8093D9A7}" sibTransId="{B445566F-C405-C34E-A87F-8E446ACF3C4F}"/>
    <dgm:cxn modelId="{C518618F-4B26-AD46-8C43-2A37B1799098}" type="presOf" srcId="{783151B4-651F-A746-83E5-871B25FBAD21}" destId="{116DFE54-C421-E748-A189-7BD5AD15D261}" srcOrd="1" destOrd="0" presId="urn:microsoft.com/office/officeart/2005/8/layout/lProcess2"/>
    <dgm:cxn modelId="{B7DAB094-B857-D14C-AABD-B85806029FA9}" srcId="{3AC6A71D-7DFA-1643-A670-0BA8487AC234}" destId="{403CA7F3-CA5B-2F42-939B-AC514BCDDB85}" srcOrd="1" destOrd="0" parTransId="{FE5FFF5A-598E-FD40-8369-738404C28868}" sibTransId="{74B67FFE-580D-5D49-97D9-87D73048A721}"/>
    <dgm:cxn modelId="{F7E19497-9584-C547-B53E-4C12BB275270}" type="presOf" srcId="{783151B4-651F-A746-83E5-871B25FBAD21}" destId="{3E003B30-AA51-794E-AC41-526EAA073AF1}" srcOrd="0" destOrd="0" presId="urn:microsoft.com/office/officeart/2005/8/layout/lProcess2"/>
    <dgm:cxn modelId="{66221EA0-0757-F74E-8FD3-8933BA1B781F}" srcId="{783151B4-651F-A746-83E5-871B25FBAD21}" destId="{8075FDFE-760F-FF4B-A0C1-DE07AF065F3C}" srcOrd="0" destOrd="0" parTransId="{CD2E5267-F53E-6540-8AF5-6649818D85B9}" sibTransId="{EE9DD7EA-F67C-9745-8A9F-B87B4261C8A4}"/>
    <dgm:cxn modelId="{861EB9A0-52A2-784F-97B6-AFDE80F91733}" type="presOf" srcId="{EC0A07E7-0FF4-2343-B03A-6F6AB11BD3F7}" destId="{450B6A72-16FE-174D-AA23-74695D583D60}" srcOrd="0" destOrd="0" presId="urn:microsoft.com/office/officeart/2005/8/layout/lProcess2"/>
    <dgm:cxn modelId="{CB052EAF-0958-F34E-8292-F675069F9A9F}" srcId="{D0E65D7A-8DD8-9542-9C13-FCE14E7BE77C}" destId="{9B889AE8-1F19-7B47-B60A-1C597C680C49}" srcOrd="1" destOrd="0" parTransId="{9992967F-ADAA-9145-B4B6-F902992DE48B}" sibTransId="{2E3DB9BF-B30D-FF4C-BD63-5437645DBE7D}"/>
    <dgm:cxn modelId="{6B646CCA-8557-F045-A06F-33BEEE83C23E}" srcId="{D0E65D7A-8DD8-9542-9C13-FCE14E7BE77C}" destId="{3AC6A71D-7DFA-1643-A670-0BA8487AC234}" srcOrd="0" destOrd="0" parTransId="{31AEEB24-EC9D-0044-84CD-9A6F36A56B7E}" sibTransId="{D7E9CE11-1F5C-5C46-92BB-21591A3B4FB3}"/>
    <dgm:cxn modelId="{4ADD5BCF-2D8A-7942-9092-2AD7BA5399EE}" type="presOf" srcId="{3AC6A71D-7DFA-1643-A670-0BA8487AC234}" destId="{A9B2E4AA-3E27-334D-A169-7E196532E2B6}" srcOrd="0" destOrd="0" presId="urn:microsoft.com/office/officeart/2005/8/layout/lProcess2"/>
    <dgm:cxn modelId="{2D8CC3DA-D77F-AF48-80A2-C5C6FB6541B2}" type="presOf" srcId="{9B889AE8-1F19-7B47-B60A-1C597C680C49}" destId="{AFDA60FF-E42F-A54C-9E67-EB561096073D}" srcOrd="1" destOrd="0" presId="urn:microsoft.com/office/officeart/2005/8/layout/lProcess2"/>
    <dgm:cxn modelId="{E12D1EE9-D42D-A042-9852-FC017879DEE1}" srcId="{3AC6A71D-7DFA-1643-A670-0BA8487AC234}" destId="{EC0A07E7-0FF4-2343-B03A-6F6AB11BD3F7}" srcOrd="0" destOrd="0" parTransId="{EAE20494-9071-7B4E-B57C-382DB86947E2}" sibTransId="{3C60EA4B-0EB6-A44E-9EFF-DFAFF4A85865}"/>
    <dgm:cxn modelId="{357B5CFF-B590-FD4C-B850-A84F3963D904}" type="presParOf" srcId="{C0EB6F0B-87D7-AD49-B7EB-F9819B81F0FC}" destId="{785F6F5B-A141-064B-85DC-1ADA1ED847D3}" srcOrd="0" destOrd="0" presId="urn:microsoft.com/office/officeart/2005/8/layout/lProcess2"/>
    <dgm:cxn modelId="{1B11F323-E6AE-274C-A8EC-68837EC59362}" type="presParOf" srcId="{785F6F5B-A141-064B-85DC-1ADA1ED847D3}" destId="{A9B2E4AA-3E27-334D-A169-7E196532E2B6}" srcOrd="0" destOrd="0" presId="urn:microsoft.com/office/officeart/2005/8/layout/lProcess2"/>
    <dgm:cxn modelId="{5B59296E-34B7-4C43-9DE0-064BAC7A33C8}" type="presParOf" srcId="{785F6F5B-A141-064B-85DC-1ADA1ED847D3}" destId="{63BB68BA-1FDC-954E-A7AA-105F855C8F53}" srcOrd="1" destOrd="0" presId="urn:microsoft.com/office/officeart/2005/8/layout/lProcess2"/>
    <dgm:cxn modelId="{F9F9075F-98EE-8748-8BF8-721564FF094A}" type="presParOf" srcId="{785F6F5B-A141-064B-85DC-1ADA1ED847D3}" destId="{EBA98B8C-9396-0548-9FA9-C23EB084141B}" srcOrd="2" destOrd="0" presId="urn:microsoft.com/office/officeart/2005/8/layout/lProcess2"/>
    <dgm:cxn modelId="{2A6D27A9-F1BA-6845-A5C1-34C2A0711371}" type="presParOf" srcId="{EBA98B8C-9396-0548-9FA9-C23EB084141B}" destId="{F713CE5E-8BE3-3546-ABEC-260A606A99A6}" srcOrd="0" destOrd="0" presId="urn:microsoft.com/office/officeart/2005/8/layout/lProcess2"/>
    <dgm:cxn modelId="{21ABFA51-0CBC-884C-86DD-4FAF7AD07093}" type="presParOf" srcId="{F713CE5E-8BE3-3546-ABEC-260A606A99A6}" destId="{450B6A72-16FE-174D-AA23-74695D583D60}" srcOrd="0" destOrd="0" presId="urn:microsoft.com/office/officeart/2005/8/layout/lProcess2"/>
    <dgm:cxn modelId="{5DEE98D1-69AB-3D4E-A14B-CC46C4E005CD}" type="presParOf" srcId="{F713CE5E-8BE3-3546-ABEC-260A606A99A6}" destId="{233BE055-9BF3-714F-BE04-911E07100277}" srcOrd="1" destOrd="0" presId="urn:microsoft.com/office/officeart/2005/8/layout/lProcess2"/>
    <dgm:cxn modelId="{EB6F3FDA-2A1A-1B4E-B2D9-A80BEF6EF872}" type="presParOf" srcId="{F713CE5E-8BE3-3546-ABEC-260A606A99A6}" destId="{C8BFED99-E2D0-3942-AC9C-BE58F4DC713E}" srcOrd="2" destOrd="0" presId="urn:microsoft.com/office/officeart/2005/8/layout/lProcess2"/>
    <dgm:cxn modelId="{84499A2F-D82D-B743-BD59-DED4FD917E18}" type="presParOf" srcId="{C0EB6F0B-87D7-AD49-B7EB-F9819B81F0FC}" destId="{9880A6F1-34E1-3E4B-B319-3BDFBC8E987D}" srcOrd="1" destOrd="0" presId="urn:microsoft.com/office/officeart/2005/8/layout/lProcess2"/>
    <dgm:cxn modelId="{968CC025-BDE6-E44A-A2A4-81FE6DE64AC3}" type="presParOf" srcId="{C0EB6F0B-87D7-AD49-B7EB-F9819B81F0FC}" destId="{94CFA4D1-B27C-774C-B76D-0EEA277DEF20}" srcOrd="2" destOrd="0" presId="urn:microsoft.com/office/officeart/2005/8/layout/lProcess2"/>
    <dgm:cxn modelId="{3BF691C0-E784-F34A-95E5-44C081E15042}" type="presParOf" srcId="{94CFA4D1-B27C-774C-B76D-0EEA277DEF20}" destId="{833A57D7-E0F1-B04D-A429-E471F359692A}" srcOrd="0" destOrd="0" presId="urn:microsoft.com/office/officeart/2005/8/layout/lProcess2"/>
    <dgm:cxn modelId="{F3EC0FE6-A876-1E42-9AEB-99B5237764BC}" type="presParOf" srcId="{94CFA4D1-B27C-774C-B76D-0EEA277DEF20}" destId="{AFDA60FF-E42F-A54C-9E67-EB561096073D}" srcOrd="1" destOrd="0" presId="urn:microsoft.com/office/officeart/2005/8/layout/lProcess2"/>
    <dgm:cxn modelId="{1FFC2ECF-9AE0-1845-9DF4-37E5E3E94BF3}" type="presParOf" srcId="{94CFA4D1-B27C-774C-B76D-0EEA277DEF20}" destId="{C0526B3B-BADD-AB4C-8949-4B1F91A57DD2}" srcOrd="2" destOrd="0" presId="urn:microsoft.com/office/officeart/2005/8/layout/lProcess2"/>
    <dgm:cxn modelId="{B82DD25C-F77D-2B4A-B0DC-E5CD15E3CA82}" type="presParOf" srcId="{C0526B3B-BADD-AB4C-8949-4B1F91A57DD2}" destId="{FB880D29-1F79-3E44-B853-5D231152F63D}" srcOrd="0" destOrd="0" presId="urn:microsoft.com/office/officeart/2005/8/layout/lProcess2"/>
    <dgm:cxn modelId="{3D82358E-0311-3342-B868-14E31D8D8A19}" type="presParOf" srcId="{FB880D29-1F79-3E44-B853-5D231152F63D}" destId="{7666F890-6264-E14E-AAEE-DA6AB6E7F290}" srcOrd="0" destOrd="0" presId="urn:microsoft.com/office/officeart/2005/8/layout/lProcess2"/>
    <dgm:cxn modelId="{41CCB22E-C8AF-CB4B-AE73-D0FECC2DF4C2}" type="presParOf" srcId="{FB880D29-1F79-3E44-B853-5D231152F63D}" destId="{2B0903CB-004F-A94A-8463-A9C1F224D842}" srcOrd="1" destOrd="0" presId="urn:microsoft.com/office/officeart/2005/8/layout/lProcess2"/>
    <dgm:cxn modelId="{4B0C4E26-FA96-5343-B540-EF0AAFA31442}" type="presParOf" srcId="{FB880D29-1F79-3E44-B853-5D231152F63D}" destId="{30CF1BA1-B3CE-724A-A5F8-B2C539F90E2E}" srcOrd="2" destOrd="0" presId="urn:microsoft.com/office/officeart/2005/8/layout/lProcess2"/>
    <dgm:cxn modelId="{759EFA8F-C599-F44B-804F-9FA27294EDD1}" type="presParOf" srcId="{C0EB6F0B-87D7-AD49-B7EB-F9819B81F0FC}" destId="{0D7B8DB2-3D30-D847-B9AC-844EE0EE8D22}" srcOrd="3" destOrd="0" presId="urn:microsoft.com/office/officeart/2005/8/layout/lProcess2"/>
    <dgm:cxn modelId="{37840D89-FBBD-CE46-884E-2C368177510B}" type="presParOf" srcId="{C0EB6F0B-87D7-AD49-B7EB-F9819B81F0FC}" destId="{CBF519E1-9CB9-634B-9C27-4AE3B6CD94D4}" srcOrd="4" destOrd="0" presId="urn:microsoft.com/office/officeart/2005/8/layout/lProcess2"/>
    <dgm:cxn modelId="{CA63797E-4FD7-684C-BEFB-B5239FEB699D}" type="presParOf" srcId="{CBF519E1-9CB9-634B-9C27-4AE3B6CD94D4}" destId="{3E003B30-AA51-794E-AC41-526EAA073AF1}" srcOrd="0" destOrd="0" presId="urn:microsoft.com/office/officeart/2005/8/layout/lProcess2"/>
    <dgm:cxn modelId="{D98121CA-FA24-D249-8520-BF3694B7810F}" type="presParOf" srcId="{CBF519E1-9CB9-634B-9C27-4AE3B6CD94D4}" destId="{116DFE54-C421-E748-A189-7BD5AD15D261}" srcOrd="1" destOrd="0" presId="urn:microsoft.com/office/officeart/2005/8/layout/lProcess2"/>
    <dgm:cxn modelId="{1B89926B-4C96-804D-AEA0-C1AFD8ED81DD}" type="presParOf" srcId="{CBF519E1-9CB9-634B-9C27-4AE3B6CD94D4}" destId="{5AA475A0-8C8E-954F-A593-F14A6EE4FAF8}" srcOrd="2" destOrd="0" presId="urn:microsoft.com/office/officeart/2005/8/layout/lProcess2"/>
    <dgm:cxn modelId="{6253F029-58F6-674F-BCB5-0159B06DF624}" type="presParOf" srcId="{5AA475A0-8C8E-954F-A593-F14A6EE4FAF8}" destId="{DAD4C91F-EE81-1D46-95DB-8E24D91262A0}" srcOrd="0" destOrd="0" presId="urn:microsoft.com/office/officeart/2005/8/layout/lProcess2"/>
    <dgm:cxn modelId="{D50B864E-DF49-5040-97DF-C28549220CFC}" type="presParOf" srcId="{DAD4C91F-EE81-1D46-95DB-8E24D91262A0}" destId="{CC23EC8E-7CEE-1B48-97CA-4C679AAAA03A}" srcOrd="0" destOrd="0" presId="urn:microsoft.com/office/officeart/2005/8/layout/lProcess2"/>
    <dgm:cxn modelId="{04D53B61-4AE4-674E-91F1-85690EA56DE9}" type="presParOf" srcId="{DAD4C91F-EE81-1D46-95DB-8E24D91262A0}" destId="{C8CC4A91-6942-744D-BD9A-B90D0A357635}" srcOrd="1" destOrd="0" presId="urn:microsoft.com/office/officeart/2005/8/layout/lProcess2"/>
    <dgm:cxn modelId="{0ACD1A56-C0ED-3741-B0B2-2F487CC2D642}" type="presParOf" srcId="{DAD4C91F-EE81-1D46-95DB-8E24D91262A0}" destId="{9B784F42-571F-5642-875B-1DC77756BBB7}"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E6DE91C-87DD-43F5-9148-DC0BCBB30D49}" type="doc">
      <dgm:prSet loTypeId="urn:microsoft.com/office/officeart/2005/8/layout/default" loCatId="list" qsTypeId="urn:microsoft.com/office/officeart/2005/8/quickstyle/simple4" qsCatId="simple" csTypeId="urn:microsoft.com/office/officeart/2005/8/colors/accent1_2" csCatId="accent1" phldr="1"/>
      <dgm:spPr/>
      <dgm:t>
        <a:bodyPr/>
        <a:lstStyle/>
        <a:p>
          <a:endParaRPr lang="en-US"/>
        </a:p>
      </dgm:t>
    </dgm:pt>
    <dgm:pt modelId="{5BF7B4E9-A15E-410D-A4AB-9C34EF841E01}">
      <dgm:prSet custT="1"/>
      <dgm:spPr>
        <a:solidFill>
          <a:srgbClr val="4C58EE"/>
        </a:solidFill>
      </dgm:spPr>
      <dgm:t>
        <a:bodyPr/>
        <a:lstStyle/>
        <a:p>
          <a:r>
            <a:rPr lang="en-US" sz="2000" b="1" dirty="0"/>
            <a:t>Which untreated cracked teeth will get worse?</a:t>
          </a:r>
          <a:endParaRPr lang="en-US" sz="2000" dirty="0"/>
        </a:p>
      </dgm:t>
    </dgm:pt>
    <dgm:pt modelId="{16DC520A-2DCE-4864-AC97-5011EB8DB73F}" type="parTrans" cxnId="{C7B869D3-0F02-44D9-A599-E304DEA7F688}">
      <dgm:prSet/>
      <dgm:spPr/>
      <dgm:t>
        <a:bodyPr/>
        <a:lstStyle/>
        <a:p>
          <a:endParaRPr lang="en-US" sz="2000"/>
        </a:p>
      </dgm:t>
    </dgm:pt>
    <dgm:pt modelId="{2B600FAC-1977-415D-B1C9-41CF0C0CEFA9}" type="sibTrans" cxnId="{C7B869D3-0F02-44D9-A599-E304DEA7F688}">
      <dgm:prSet/>
      <dgm:spPr/>
      <dgm:t>
        <a:bodyPr/>
        <a:lstStyle/>
        <a:p>
          <a:endParaRPr lang="en-US" sz="2000"/>
        </a:p>
      </dgm:t>
    </dgm:pt>
    <dgm:pt modelId="{2F139686-D578-284A-A30E-FBFC5266331F}">
      <dgm:prSet custT="1"/>
      <dgm:spPr/>
      <dgm:t>
        <a:bodyPr/>
        <a:lstStyle/>
        <a:p>
          <a:r>
            <a:rPr lang="en-US" sz="1400" dirty="0"/>
            <a:t>Few will fracture in 3 years (3%): most likely with enamel wear facet, horizontal crack, maxillary tooth, facial surface, detectable with explorer</a:t>
          </a:r>
        </a:p>
      </dgm:t>
    </dgm:pt>
    <dgm:pt modelId="{6B5A4841-45F7-E743-82F2-07B2444AF605}" type="parTrans" cxnId="{2315D2A7-9CBD-B545-A125-152375DE7EA6}">
      <dgm:prSet/>
      <dgm:spPr/>
      <dgm:t>
        <a:bodyPr/>
        <a:lstStyle/>
        <a:p>
          <a:endParaRPr lang="en-US" sz="2000"/>
        </a:p>
      </dgm:t>
    </dgm:pt>
    <dgm:pt modelId="{870E241A-8241-FD4F-8886-B6BCD1F5936A}" type="sibTrans" cxnId="{2315D2A7-9CBD-B545-A125-152375DE7EA6}">
      <dgm:prSet/>
      <dgm:spPr/>
      <dgm:t>
        <a:bodyPr/>
        <a:lstStyle/>
        <a:p>
          <a:endParaRPr lang="en-US" sz="2000"/>
        </a:p>
      </dgm:t>
    </dgm:pt>
    <dgm:pt modelId="{3767C009-D8BC-064B-81B7-0F44958CA42C}">
      <dgm:prSet custT="1"/>
      <dgm:spPr/>
      <dgm:t>
        <a:bodyPr/>
        <a:lstStyle/>
        <a:p>
          <a:r>
            <a:rPr lang="en-US" sz="1400" dirty="0"/>
            <a:t>Only 12% of teeth will show crack progression: most likely male and cracks in multiple surfaces</a:t>
          </a:r>
        </a:p>
      </dgm:t>
    </dgm:pt>
    <dgm:pt modelId="{5BE1604B-700B-7549-8934-EF26076D1E74}" type="parTrans" cxnId="{40B1BC8A-25E4-9C40-AE81-2EF345834A77}">
      <dgm:prSet/>
      <dgm:spPr/>
      <dgm:t>
        <a:bodyPr/>
        <a:lstStyle/>
        <a:p>
          <a:endParaRPr lang="en-US" sz="2000"/>
        </a:p>
      </dgm:t>
    </dgm:pt>
    <dgm:pt modelId="{D3D6BE79-7CCB-A045-B0ED-27E114992407}" type="sibTrans" cxnId="{40B1BC8A-25E4-9C40-AE81-2EF345834A77}">
      <dgm:prSet/>
      <dgm:spPr/>
      <dgm:t>
        <a:bodyPr/>
        <a:lstStyle/>
        <a:p>
          <a:endParaRPr lang="en-US" sz="2000"/>
        </a:p>
      </dgm:t>
    </dgm:pt>
    <dgm:pt modelId="{5B83E510-77FD-8044-A9A9-223BCC2E63C9}">
      <dgm:prSet custT="1"/>
      <dgm:spPr>
        <a:solidFill>
          <a:srgbClr val="4C58EE"/>
        </a:solidFill>
      </dgm:spPr>
      <dgm:t>
        <a:bodyPr/>
        <a:lstStyle/>
        <a:p>
          <a:r>
            <a:rPr lang="en-US" sz="2000" b="1" dirty="0"/>
            <a:t>When should we intervene?</a:t>
          </a:r>
        </a:p>
      </dgm:t>
    </dgm:pt>
    <dgm:pt modelId="{AB01F8F4-854C-1841-B303-4AB8365DC7E8}" type="parTrans" cxnId="{9DCB0F2D-5C2D-E646-815D-0D4797951D5C}">
      <dgm:prSet/>
      <dgm:spPr/>
      <dgm:t>
        <a:bodyPr/>
        <a:lstStyle/>
        <a:p>
          <a:endParaRPr lang="en-US" sz="2000"/>
        </a:p>
      </dgm:t>
    </dgm:pt>
    <dgm:pt modelId="{6D4DE0DE-668D-3040-88B2-743BBEFD831B}" type="sibTrans" cxnId="{9DCB0F2D-5C2D-E646-815D-0D4797951D5C}">
      <dgm:prSet/>
      <dgm:spPr/>
      <dgm:t>
        <a:bodyPr/>
        <a:lstStyle/>
        <a:p>
          <a:endParaRPr lang="en-US" sz="2000"/>
        </a:p>
      </dgm:t>
    </dgm:pt>
    <dgm:pt modelId="{6A195773-0B1F-754C-8F29-AE18435AEF85}">
      <dgm:prSet custT="1"/>
      <dgm:spPr>
        <a:solidFill>
          <a:srgbClr val="4C58EE"/>
        </a:solidFill>
      </dgm:spPr>
      <dgm:t>
        <a:bodyPr/>
        <a:lstStyle/>
        <a:p>
          <a:r>
            <a:rPr lang="en-US" sz="2000" b="1" dirty="0"/>
            <a:t>What is the best treatment?</a:t>
          </a:r>
        </a:p>
      </dgm:t>
    </dgm:pt>
    <dgm:pt modelId="{DFB90F4E-96F4-9646-8799-2D2A05C519F4}" type="parTrans" cxnId="{A3396F06-0F71-834F-AC53-545827792E05}">
      <dgm:prSet/>
      <dgm:spPr/>
      <dgm:t>
        <a:bodyPr/>
        <a:lstStyle/>
        <a:p>
          <a:endParaRPr lang="en-US" sz="2000"/>
        </a:p>
      </dgm:t>
    </dgm:pt>
    <dgm:pt modelId="{4B02DD5E-052B-F245-A869-D72D6A818090}" type="sibTrans" cxnId="{A3396F06-0F71-834F-AC53-545827792E05}">
      <dgm:prSet/>
      <dgm:spPr/>
      <dgm:t>
        <a:bodyPr/>
        <a:lstStyle/>
        <a:p>
          <a:endParaRPr lang="en-US" sz="2000"/>
        </a:p>
      </dgm:t>
    </dgm:pt>
    <dgm:pt modelId="{CE7FB369-954D-D54C-A97F-570A130E16C4}">
      <dgm:prSet custT="1"/>
      <dgm:spPr/>
      <dgm:t>
        <a:bodyPr/>
        <a:lstStyle/>
        <a:p>
          <a:r>
            <a:rPr lang="en-US" sz="1400" dirty="0"/>
            <a:t>Monitor: 92% of teeth you recommend to monitor will remain so for at least 3 years.</a:t>
          </a:r>
        </a:p>
      </dgm:t>
    </dgm:pt>
    <dgm:pt modelId="{B76BA5B0-4730-2942-AD1E-A715A76251A3}" type="parTrans" cxnId="{9E533B05-1419-C648-B8C0-04CCA00814F7}">
      <dgm:prSet/>
      <dgm:spPr/>
      <dgm:t>
        <a:bodyPr/>
        <a:lstStyle/>
        <a:p>
          <a:endParaRPr lang="en-US" sz="2000"/>
        </a:p>
      </dgm:t>
    </dgm:pt>
    <dgm:pt modelId="{4F8209C8-1106-7C4A-975F-1EED22C0D7AE}" type="sibTrans" cxnId="{9E533B05-1419-C648-B8C0-04CCA00814F7}">
      <dgm:prSet/>
      <dgm:spPr/>
      <dgm:t>
        <a:bodyPr/>
        <a:lstStyle/>
        <a:p>
          <a:endParaRPr lang="en-US" sz="2000"/>
        </a:p>
      </dgm:t>
    </dgm:pt>
    <dgm:pt modelId="{3AA54955-4329-4F4C-AE0F-DA086B7184B3}">
      <dgm:prSet custT="1"/>
      <dgm:spPr/>
      <dgm:t>
        <a:bodyPr/>
        <a:lstStyle/>
        <a:p>
          <a:r>
            <a:rPr lang="en-US" sz="1400" dirty="0"/>
            <a:t>Full crown</a:t>
          </a:r>
          <a:r>
            <a:rPr lang="en-US" sz="1400"/>
            <a:t>: Of treated teeth (mainly crowns), only 14% will need to be retreated, but will survive</a:t>
          </a:r>
          <a:endParaRPr lang="en-US" sz="1400" dirty="0"/>
        </a:p>
      </dgm:t>
    </dgm:pt>
    <dgm:pt modelId="{91EE1DF7-3B2C-AA45-B5C5-689ED1C1D684}" type="parTrans" cxnId="{897A6321-D9E2-DB49-A7D9-16296803C8B3}">
      <dgm:prSet/>
      <dgm:spPr/>
      <dgm:t>
        <a:bodyPr/>
        <a:lstStyle/>
        <a:p>
          <a:endParaRPr lang="en-US" sz="2000"/>
        </a:p>
      </dgm:t>
    </dgm:pt>
    <dgm:pt modelId="{B360AD2B-D6C1-064A-BCF7-301827A8D10E}" type="sibTrans" cxnId="{897A6321-D9E2-DB49-A7D9-16296803C8B3}">
      <dgm:prSet/>
      <dgm:spPr/>
      <dgm:t>
        <a:bodyPr/>
        <a:lstStyle/>
        <a:p>
          <a:endParaRPr lang="en-US" sz="2000"/>
        </a:p>
      </dgm:t>
    </dgm:pt>
    <dgm:pt modelId="{00EEE842-AC08-414D-A2B2-AF9097740907}">
      <dgm:prSet custT="1"/>
      <dgm:spPr/>
      <dgm:t>
        <a:bodyPr/>
        <a:lstStyle/>
        <a:p>
          <a:r>
            <a:rPr lang="en-US" sz="1400" dirty="0"/>
            <a:t>Active caries, biting pain, multiple crack characteristics of staining, detectable by explorer, connects with restoration, and blocks transilluminated light.</a:t>
          </a:r>
        </a:p>
      </dgm:t>
    </dgm:pt>
    <dgm:pt modelId="{252285E9-67CC-A74A-B1D8-D690A5576927}" type="sibTrans" cxnId="{7C031EE8-5499-A047-9542-6049AD350875}">
      <dgm:prSet/>
      <dgm:spPr/>
      <dgm:t>
        <a:bodyPr/>
        <a:lstStyle/>
        <a:p>
          <a:endParaRPr lang="en-US" sz="2000"/>
        </a:p>
      </dgm:t>
    </dgm:pt>
    <dgm:pt modelId="{CC699862-8CE1-8C43-9864-0B1BD63D415B}" type="parTrans" cxnId="{7C031EE8-5499-A047-9542-6049AD350875}">
      <dgm:prSet/>
      <dgm:spPr/>
      <dgm:t>
        <a:bodyPr/>
        <a:lstStyle/>
        <a:p>
          <a:endParaRPr lang="en-US" sz="2000"/>
        </a:p>
      </dgm:t>
    </dgm:pt>
    <dgm:pt modelId="{9DE16609-FE54-7746-8DBD-C76E1760F9B7}">
      <dgm:prSet custT="1"/>
      <dgm:spPr>
        <a:noFill/>
        <a:ln>
          <a:noFill/>
        </a:ln>
      </dgm:spPr>
      <dgm:t>
        <a:bodyPr/>
        <a:lstStyle/>
        <a:p>
          <a:endParaRPr lang="en-US" sz="6600"/>
        </a:p>
      </dgm:t>
    </dgm:pt>
    <dgm:pt modelId="{BDF79472-A8D8-004F-B99F-BBD4D538629E}" type="parTrans" cxnId="{7D0CA524-F3AD-5D47-9D43-EC5FF989BFCE}">
      <dgm:prSet/>
      <dgm:spPr/>
      <dgm:t>
        <a:bodyPr/>
        <a:lstStyle/>
        <a:p>
          <a:endParaRPr lang="en-US" sz="2000"/>
        </a:p>
      </dgm:t>
    </dgm:pt>
    <dgm:pt modelId="{CB3CAB52-0354-EE48-B692-C5612A2F6E78}" type="sibTrans" cxnId="{7D0CA524-F3AD-5D47-9D43-EC5FF989BFCE}">
      <dgm:prSet/>
      <dgm:spPr/>
      <dgm:t>
        <a:bodyPr/>
        <a:lstStyle/>
        <a:p>
          <a:endParaRPr lang="en-US" sz="2000"/>
        </a:p>
      </dgm:t>
    </dgm:pt>
    <dgm:pt modelId="{4F8440DA-9D17-9040-A938-2F403B048C11}" type="pres">
      <dgm:prSet presAssocID="{7E6DE91C-87DD-43F5-9148-DC0BCBB30D49}" presName="diagram" presStyleCnt="0">
        <dgm:presLayoutVars>
          <dgm:dir/>
          <dgm:resizeHandles val="exact"/>
        </dgm:presLayoutVars>
      </dgm:prSet>
      <dgm:spPr/>
    </dgm:pt>
    <dgm:pt modelId="{22AFD4C3-D388-4643-A968-72841082F878}" type="pres">
      <dgm:prSet presAssocID="{5BF7B4E9-A15E-410D-A4AB-9C34EF841E01}" presName="node" presStyleLbl="node1" presStyleIdx="0" presStyleCnt="9">
        <dgm:presLayoutVars>
          <dgm:bulletEnabled val="1"/>
        </dgm:presLayoutVars>
      </dgm:prSet>
      <dgm:spPr/>
    </dgm:pt>
    <dgm:pt modelId="{E9D4229D-438A-5F44-AD16-6D3F41784E5F}" type="pres">
      <dgm:prSet presAssocID="{2B600FAC-1977-415D-B1C9-41CF0C0CEFA9}" presName="sibTrans" presStyleCnt="0"/>
      <dgm:spPr/>
    </dgm:pt>
    <dgm:pt modelId="{0EA35F46-EC8E-1E41-910E-1A15A72E8E4E}" type="pres">
      <dgm:prSet presAssocID="{2F139686-D578-284A-A30E-FBFC5266331F}" presName="node" presStyleLbl="node1" presStyleIdx="1" presStyleCnt="9">
        <dgm:presLayoutVars>
          <dgm:bulletEnabled val="1"/>
        </dgm:presLayoutVars>
      </dgm:prSet>
      <dgm:spPr/>
    </dgm:pt>
    <dgm:pt modelId="{D96B1908-C9CB-984F-A499-F676BA852D7B}" type="pres">
      <dgm:prSet presAssocID="{870E241A-8241-FD4F-8886-B6BCD1F5936A}" presName="sibTrans" presStyleCnt="0"/>
      <dgm:spPr/>
    </dgm:pt>
    <dgm:pt modelId="{B7EFB29C-30BA-7343-A747-D6DF2FD3EBEC}" type="pres">
      <dgm:prSet presAssocID="{3767C009-D8BC-064B-81B7-0F44958CA42C}" presName="node" presStyleLbl="node1" presStyleIdx="2" presStyleCnt="9">
        <dgm:presLayoutVars>
          <dgm:bulletEnabled val="1"/>
        </dgm:presLayoutVars>
      </dgm:prSet>
      <dgm:spPr/>
    </dgm:pt>
    <dgm:pt modelId="{94346521-29EA-7747-BB7B-7048C4DD5BEC}" type="pres">
      <dgm:prSet presAssocID="{D3D6BE79-7CCB-A045-B0ED-27E114992407}" presName="sibTrans" presStyleCnt="0"/>
      <dgm:spPr/>
    </dgm:pt>
    <dgm:pt modelId="{EDDAFFB9-3EEC-1240-B41F-CA7301334CC5}" type="pres">
      <dgm:prSet presAssocID="{5B83E510-77FD-8044-A9A9-223BCC2E63C9}" presName="node" presStyleLbl="node1" presStyleIdx="3" presStyleCnt="9">
        <dgm:presLayoutVars>
          <dgm:bulletEnabled val="1"/>
        </dgm:presLayoutVars>
      </dgm:prSet>
      <dgm:spPr/>
    </dgm:pt>
    <dgm:pt modelId="{F691DE13-8DE0-D042-84D9-C89FCFE01F3E}" type="pres">
      <dgm:prSet presAssocID="{6D4DE0DE-668D-3040-88B2-743BBEFD831B}" presName="sibTrans" presStyleCnt="0"/>
      <dgm:spPr/>
    </dgm:pt>
    <dgm:pt modelId="{6D350C7D-D35B-5F42-8E4B-3F92561B508F}" type="pres">
      <dgm:prSet presAssocID="{00EEE842-AC08-414D-A2B2-AF9097740907}" presName="node" presStyleLbl="node1" presStyleIdx="4" presStyleCnt="9">
        <dgm:presLayoutVars>
          <dgm:bulletEnabled val="1"/>
        </dgm:presLayoutVars>
      </dgm:prSet>
      <dgm:spPr/>
    </dgm:pt>
    <dgm:pt modelId="{48B98D45-BC96-FA4A-B54B-A4FE74C39F9A}" type="pres">
      <dgm:prSet presAssocID="{252285E9-67CC-A74A-B1D8-D690A5576927}" presName="sibTrans" presStyleCnt="0"/>
      <dgm:spPr/>
    </dgm:pt>
    <dgm:pt modelId="{FB79B513-9B81-5545-A51D-1709CAFE8CEA}" type="pres">
      <dgm:prSet presAssocID="{9DE16609-FE54-7746-8DBD-C76E1760F9B7}" presName="node" presStyleLbl="node1" presStyleIdx="5" presStyleCnt="9">
        <dgm:presLayoutVars>
          <dgm:bulletEnabled val="1"/>
        </dgm:presLayoutVars>
      </dgm:prSet>
      <dgm:spPr/>
    </dgm:pt>
    <dgm:pt modelId="{92DD5E9C-FA2E-1040-8B6C-974516B03ED0}" type="pres">
      <dgm:prSet presAssocID="{CB3CAB52-0354-EE48-B692-C5612A2F6E78}" presName="sibTrans" presStyleCnt="0"/>
      <dgm:spPr/>
    </dgm:pt>
    <dgm:pt modelId="{DD97F4C0-D66F-804A-BEF7-5824C402644A}" type="pres">
      <dgm:prSet presAssocID="{6A195773-0B1F-754C-8F29-AE18435AEF85}" presName="node" presStyleLbl="node1" presStyleIdx="6" presStyleCnt="9">
        <dgm:presLayoutVars>
          <dgm:bulletEnabled val="1"/>
        </dgm:presLayoutVars>
      </dgm:prSet>
      <dgm:spPr/>
    </dgm:pt>
    <dgm:pt modelId="{AD9B2505-77E4-5745-9066-22BB8BE8B068}" type="pres">
      <dgm:prSet presAssocID="{4B02DD5E-052B-F245-A869-D72D6A818090}" presName="sibTrans" presStyleCnt="0"/>
      <dgm:spPr/>
    </dgm:pt>
    <dgm:pt modelId="{888F2BAD-F361-A14B-934E-A45F9A90391D}" type="pres">
      <dgm:prSet presAssocID="{CE7FB369-954D-D54C-A97F-570A130E16C4}" presName="node" presStyleLbl="node1" presStyleIdx="7" presStyleCnt="9">
        <dgm:presLayoutVars>
          <dgm:bulletEnabled val="1"/>
        </dgm:presLayoutVars>
      </dgm:prSet>
      <dgm:spPr/>
    </dgm:pt>
    <dgm:pt modelId="{6AF27909-41EA-2A4D-87F4-343BBF01477E}" type="pres">
      <dgm:prSet presAssocID="{4F8209C8-1106-7C4A-975F-1EED22C0D7AE}" presName="sibTrans" presStyleCnt="0"/>
      <dgm:spPr/>
    </dgm:pt>
    <dgm:pt modelId="{909F661C-72C8-CE44-B07B-15831E0BB607}" type="pres">
      <dgm:prSet presAssocID="{3AA54955-4329-4F4C-AE0F-DA086B7184B3}" presName="node" presStyleLbl="node1" presStyleIdx="8" presStyleCnt="9">
        <dgm:presLayoutVars>
          <dgm:bulletEnabled val="1"/>
        </dgm:presLayoutVars>
      </dgm:prSet>
      <dgm:spPr/>
    </dgm:pt>
  </dgm:ptLst>
  <dgm:cxnLst>
    <dgm:cxn modelId="{9E533B05-1419-C648-B8C0-04CCA00814F7}" srcId="{7E6DE91C-87DD-43F5-9148-DC0BCBB30D49}" destId="{CE7FB369-954D-D54C-A97F-570A130E16C4}" srcOrd="7" destOrd="0" parTransId="{B76BA5B0-4730-2942-AD1E-A715A76251A3}" sibTransId="{4F8209C8-1106-7C4A-975F-1EED22C0D7AE}"/>
    <dgm:cxn modelId="{A3396F06-0F71-834F-AC53-545827792E05}" srcId="{7E6DE91C-87DD-43F5-9148-DC0BCBB30D49}" destId="{6A195773-0B1F-754C-8F29-AE18435AEF85}" srcOrd="6" destOrd="0" parTransId="{DFB90F4E-96F4-9646-8799-2D2A05C519F4}" sibTransId="{4B02DD5E-052B-F245-A869-D72D6A818090}"/>
    <dgm:cxn modelId="{CCACF919-18B9-1245-89F0-7BE172A8A505}" type="presOf" srcId="{2F139686-D578-284A-A30E-FBFC5266331F}" destId="{0EA35F46-EC8E-1E41-910E-1A15A72E8E4E}" srcOrd="0" destOrd="0" presId="urn:microsoft.com/office/officeart/2005/8/layout/default"/>
    <dgm:cxn modelId="{897A6321-D9E2-DB49-A7D9-16296803C8B3}" srcId="{7E6DE91C-87DD-43F5-9148-DC0BCBB30D49}" destId="{3AA54955-4329-4F4C-AE0F-DA086B7184B3}" srcOrd="8" destOrd="0" parTransId="{91EE1DF7-3B2C-AA45-B5C5-689ED1C1D684}" sibTransId="{B360AD2B-D6C1-064A-BCF7-301827A8D10E}"/>
    <dgm:cxn modelId="{7D0CA524-F3AD-5D47-9D43-EC5FF989BFCE}" srcId="{7E6DE91C-87DD-43F5-9148-DC0BCBB30D49}" destId="{9DE16609-FE54-7746-8DBD-C76E1760F9B7}" srcOrd="5" destOrd="0" parTransId="{BDF79472-A8D8-004F-B99F-BBD4D538629E}" sibTransId="{CB3CAB52-0354-EE48-B692-C5612A2F6E78}"/>
    <dgm:cxn modelId="{1503CE27-E8ED-6443-AB25-876FF6EA2C91}" type="presOf" srcId="{3767C009-D8BC-064B-81B7-0F44958CA42C}" destId="{B7EFB29C-30BA-7343-A747-D6DF2FD3EBEC}" srcOrd="0" destOrd="0" presId="urn:microsoft.com/office/officeart/2005/8/layout/default"/>
    <dgm:cxn modelId="{9DCB0F2D-5C2D-E646-815D-0D4797951D5C}" srcId="{7E6DE91C-87DD-43F5-9148-DC0BCBB30D49}" destId="{5B83E510-77FD-8044-A9A9-223BCC2E63C9}" srcOrd="3" destOrd="0" parTransId="{AB01F8F4-854C-1841-B303-4AB8365DC7E8}" sibTransId="{6D4DE0DE-668D-3040-88B2-743BBEFD831B}"/>
    <dgm:cxn modelId="{9948052F-2A07-8C40-9A0C-70D4E69D3054}" type="presOf" srcId="{9DE16609-FE54-7746-8DBD-C76E1760F9B7}" destId="{FB79B513-9B81-5545-A51D-1709CAFE8CEA}" srcOrd="0" destOrd="0" presId="urn:microsoft.com/office/officeart/2005/8/layout/default"/>
    <dgm:cxn modelId="{A1E8014E-7288-934F-BE35-277273F5FD3F}" type="presOf" srcId="{7E6DE91C-87DD-43F5-9148-DC0BCBB30D49}" destId="{4F8440DA-9D17-9040-A938-2F403B048C11}" srcOrd="0" destOrd="0" presId="urn:microsoft.com/office/officeart/2005/8/layout/default"/>
    <dgm:cxn modelId="{FC831960-6D10-B845-92BE-14BE54A6902F}" type="presOf" srcId="{6A195773-0B1F-754C-8F29-AE18435AEF85}" destId="{DD97F4C0-D66F-804A-BEF7-5824C402644A}" srcOrd="0" destOrd="0" presId="urn:microsoft.com/office/officeart/2005/8/layout/default"/>
    <dgm:cxn modelId="{9EC73C61-A35F-AA4A-8500-2A2DD3E85DE5}" type="presOf" srcId="{00EEE842-AC08-414D-A2B2-AF9097740907}" destId="{6D350C7D-D35B-5F42-8E4B-3F92561B508F}" srcOrd="0" destOrd="0" presId="urn:microsoft.com/office/officeart/2005/8/layout/default"/>
    <dgm:cxn modelId="{39F61971-7029-FD4A-94EB-6246AD48AB40}" type="presOf" srcId="{5BF7B4E9-A15E-410D-A4AB-9C34EF841E01}" destId="{22AFD4C3-D388-4643-A968-72841082F878}" srcOrd="0" destOrd="0" presId="urn:microsoft.com/office/officeart/2005/8/layout/default"/>
    <dgm:cxn modelId="{40B1BC8A-25E4-9C40-AE81-2EF345834A77}" srcId="{7E6DE91C-87DD-43F5-9148-DC0BCBB30D49}" destId="{3767C009-D8BC-064B-81B7-0F44958CA42C}" srcOrd="2" destOrd="0" parTransId="{5BE1604B-700B-7549-8934-EF26076D1E74}" sibTransId="{D3D6BE79-7CCB-A045-B0ED-27E114992407}"/>
    <dgm:cxn modelId="{051AF68F-BED2-A548-906A-EC5171577068}" type="presOf" srcId="{CE7FB369-954D-D54C-A97F-570A130E16C4}" destId="{888F2BAD-F361-A14B-934E-A45F9A90391D}" srcOrd="0" destOrd="0" presId="urn:microsoft.com/office/officeart/2005/8/layout/default"/>
    <dgm:cxn modelId="{F7BFC590-EC98-AA49-BBC6-23AA07421397}" type="presOf" srcId="{5B83E510-77FD-8044-A9A9-223BCC2E63C9}" destId="{EDDAFFB9-3EEC-1240-B41F-CA7301334CC5}" srcOrd="0" destOrd="0" presId="urn:microsoft.com/office/officeart/2005/8/layout/default"/>
    <dgm:cxn modelId="{57DE379E-A0B8-F147-884B-701A313AF036}" type="presOf" srcId="{3AA54955-4329-4F4C-AE0F-DA086B7184B3}" destId="{909F661C-72C8-CE44-B07B-15831E0BB607}" srcOrd="0" destOrd="0" presId="urn:microsoft.com/office/officeart/2005/8/layout/default"/>
    <dgm:cxn modelId="{2315D2A7-9CBD-B545-A125-152375DE7EA6}" srcId="{7E6DE91C-87DD-43F5-9148-DC0BCBB30D49}" destId="{2F139686-D578-284A-A30E-FBFC5266331F}" srcOrd="1" destOrd="0" parTransId="{6B5A4841-45F7-E743-82F2-07B2444AF605}" sibTransId="{870E241A-8241-FD4F-8886-B6BCD1F5936A}"/>
    <dgm:cxn modelId="{C7B869D3-0F02-44D9-A599-E304DEA7F688}" srcId="{7E6DE91C-87DD-43F5-9148-DC0BCBB30D49}" destId="{5BF7B4E9-A15E-410D-A4AB-9C34EF841E01}" srcOrd="0" destOrd="0" parTransId="{16DC520A-2DCE-4864-AC97-5011EB8DB73F}" sibTransId="{2B600FAC-1977-415D-B1C9-41CF0C0CEFA9}"/>
    <dgm:cxn modelId="{7C031EE8-5499-A047-9542-6049AD350875}" srcId="{7E6DE91C-87DD-43F5-9148-DC0BCBB30D49}" destId="{00EEE842-AC08-414D-A2B2-AF9097740907}" srcOrd="4" destOrd="0" parTransId="{CC699862-8CE1-8C43-9864-0B1BD63D415B}" sibTransId="{252285E9-67CC-A74A-B1D8-D690A5576927}"/>
    <dgm:cxn modelId="{2183B5BE-1374-4643-A850-DD33B4DB2D0E}" type="presParOf" srcId="{4F8440DA-9D17-9040-A938-2F403B048C11}" destId="{22AFD4C3-D388-4643-A968-72841082F878}" srcOrd="0" destOrd="0" presId="urn:microsoft.com/office/officeart/2005/8/layout/default"/>
    <dgm:cxn modelId="{A157ED41-A03F-9448-9073-ACC973A30A10}" type="presParOf" srcId="{4F8440DA-9D17-9040-A938-2F403B048C11}" destId="{E9D4229D-438A-5F44-AD16-6D3F41784E5F}" srcOrd="1" destOrd="0" presId="urn:microsoft.com/office/officeart/2005/8/layout/default"/>
    <dgm:cxn modelId="{969B9FA4-2E9C-D845-8723-8B7AC439BFF0}" type="presParOf" srcId="{4F8440DA-9D17-9040-A938-2F403B048C11}" destId="{0EA35F46-EC8E-1E41-910E-1A15A72E8E4E}" srcOrd="2" destOrd="0" presId="urn:microsoft.com/office/officeart/2005/8/layout/default"/>
    <dgm:cxn modelId="{4BCBE43A-07B8-6840-A4F0-66AB2EB03F77}" type="presParOf" srcId="{4F8440DA-9D17-9040-A938-2F403B048C11}" destId="{D96B1908-C9CB-984F-A499-F676BA852D7B}" srcOrd="3" destOrd="0" presId="urn:microsoft.com/office/officeart/2005/8/layout/default"/>
    <dgm:cxn modelId="{21D3C843-3F0C-2F41-AFA9-D61638564FEC}" type="presParOf" srcId="{4F8440DA-9D17-9040-A938-2F403B048C11}" destId="{B7EFB29C-30BA-7343-A747-D6DF2FD3EBEC}" srcOrd="4" destOrd="0" presId="urn:microsoft.com/office/officeart/2005/8/layout/default"/>
    <dgm:cxn modelId="{4714CF6C-6B3C-4D4C-B0A8-796CF826D806}" type="presParOf" srcId="{4F8440DA-9D17-9040-A938-2F403B048C11}" destId="{94346521-29EA-7747-BB7B-7048C4DD5BEC}" srcOrd="5" destOrd="0" presId="urn:microsoft.com/office/officeart/2005/8/layout/default"/>
    <dgm:cxn modelId="{94F3BA74-2A73-B34F-8E36-54E19C8B04ED}" type="presParOf" srcId="{4F8440DA-9D17-9040-A938-2F403B048C11}" destId="{EDDAFFB9-3EEC-1240-B41F-CA7301334CC5}" srcOrd="6" destOrd="0" presId="urn:microsoft.com/office/officeart/2005/8/layout/default"/>
    <dgm:cxn modelId="{8AE713DB-8BF4-3740-9390-5228B06D9F9E}" type="presParOf" srcId="{4F8440DA-9D17-9040-A938-2F403B048C11}" destId="{F691DE13-8DE0-D042-84D9-C89FCFE01F3E}" srcOrd="7" destOrd="0" presId="urn:microsoft.com/office/officeart/2005/8/layout/default"/>
    <dgm:cxn modelId="{EB7808AF-3D2F-084A-A1E1-DC40F9184FAC}" type="presParOf" srcId="{4F8440DA-9D17-9040-A938-2F403B048C11}" destId="{6D350C7D-D35B-5F42-8E4B-3F92561B508F}" srcOrd="8" destOrd="0" presId="urn:microsoft.com/office/officeart/2005/8/layout/default"/>
    <dgm:cxn modelId="{5070DEFC-4F31-DE41-BE50-DA662E3B3DDE}" type="presParOf" srcId="{4F8440DA-9D17-9040-A938-2F403B048C11}" destId="{48B98D45-BC96-FA4A-B54B-A4FE74C39F9A}" srcOrd="9" destOrd="0" presId="urn:microsoft.com/office/officeart/2005/8/layout/default"/>
    <dgm:cxn modelId="{E5026353-F0A8-5D48-A0C0-6DE5C8D53D47}" type="presParOf" srcId="{4F8440DA-9D17-9040-A938-2F403B048C11}" destId="{FB79B513-9B81-5545-A51D-1709CAFE8CEA}" srcOrd="10" destOrd="0" presId="urn:microsoft.com/office/officeart/2005/8/layout/default"/>
    <dgm:cxn modelId="{83123CF7-C023-A245-946C-DAF60A63FCAC}" type="presParOf" srcId="{4F8440DA-9D17-9040-A938-2F403B048C11}" destId="{92DD5E9C-FA2E-1040-8B6C-974516B03ED0}" srcOrd="11" destOrd="0" presId="urn:microsoft.com/office/officeart/2005/8/layout/default"/>
    <dgm:cxn modelId="{DD129B5D-6B72-9546-8B34-530F67F3BFCB}" type="presParOf" srcId="{4F8440DA-9D17-9040-A938-2F403B048C11}" destId="{DD97F4C0-D66F-804A-BEF7-5824C402644A}" srcOrd="12" destOrd="0" presId="urn:microsoft.com/office/officeart/2005/8/layout/default"/>
    <dgm:cxn modelId="{BD1EF48B-DF68-DF4F-908D-4D56B121E922}" type="presParOf" srcId="{4F8440DA-9D17-9040-A938-2F403B048C11}" destId="{AD9B2505-77E4-5745-9066-22BB8BE8B068}" srcOrd="13" destOrd="0" presId="urn:microsoft.com/office/officeart/2005/8/layout/default"/>
    <dgm:cxn modelId="{2DBEF82F-E73A-544E-AC9E-E34243962AEE}" type="presParOf" srcId="{4F8440DA-9D17-9040-A938-2F403B048C11}" destId="{888F2BAD-F361-A14B-934E-A45F9A90391D}" srcOrd="14" destOrd="0" presId="urn:microsoft.com/office/officeart/2005/8/layout/default"/>
    <dgm:cxn modelId="{2D04D22C-01D0-284F-8AC8-D1F4D874578E}" type="presParOf" srcId="{4F8440DA-9D17-9040-A938-2F403B048C11}" destId="{6AF27909-41EA-2A4D-87F4-343BBF01477E}" srcOrd="15" destOrd="0" presId="urn:microsoft.com/office/officeart/2005/8/layout/default"/>
    <dgm:cxn modelId="{17802ECB-B3AF-854F-8B5D-A5CA807E9513}" type="presParOf" srcId="{4F8440DA-9D17-9040-A938-2F403B048C11}" destId="{909F661C-72C8-CE44-B07B-15831E0BB607}" srcOrd="1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7619A44-8974-4FB3-B65A-633BFC1DE658}" type="doc">
      <dgm:prSet loTypeId="urn:microsoft.com/office/officeart/2005/8/layout/default" loCatId="list" qsTypeId="urn:microsoft.com/office/officeart/2005/8/quickstyle/3d2" qsCatId="3D" csTypeId="urn:microsoft.com/office/officeart/2005/8/colors/accent1_2" csCatId="accent1" phldr="1"/>
      <dgm:spPr/>
      <dgm:t>
        <a:bodyPr/>
        <a:lstStyle/>
        <a:p>
          <a:endParaRPr lang="en-US"/>
        </a:p>
      </dgm:t>
    </dgm:pt>
    <dgm:pt modelId="{5BE83F6E-13A2-49D7-9FF0-003EA74D0DA0}">
      <dgm:prSet/>
      <dgm:spPr/>
      <dgm:t>
        <a:bodyPr/>
        <a:lstStyle/>
        <a:p>
          <a:r>
            <a:rPr lang="en-US" dirty="0"/>
            <a:t>77% performed root canal therapy as the most common strategy </a:t>
          </a:r>
        </a:p>
      </dgm:t>
    </dgm:pt>
    <dgm:pt modelId="{78B6718E-4ADC-492C-B2D0-BC6E6BF64A6B}" type="parTrans" cxnId="{C4F8E6BE-197A-4128-BF94-DD8D8DC5A862}">
      <dgm:prSet/>
      <dgm:spPr/>
      <dgm:t>
        <a:bodyPr/>
        <a:lstStyle/>
        <a:p>
          <a:endParaRPr lang="en-US"/>
        </a:p>
      </dgm:t>
    </dgm:pt>
    <dgm:pt modelId="{A3422215-5F7E-449C-8817-D3150F15AB18}" type="sibTrans" cxnId="{C4F8E6BE-197A-4128-BF94-DD8D8DC5A862}">
      <dgm:prSet/>
      <dgm:spPr/>
      <dgm:t>
        <a:bodyPr/>
        <a:lstStyle/>
        <a:p>
          <a:endParaRPr lang="en-US"/>
        </a:p>
      </dgm:t>
    </dgm:pt>
    <dgm:pt modelId="{C926C178-9CF0-4360-A06F-06020A996EFC}">
      <dgm:prSet/>
      <dgm:spPr/>
      <dgm:t>
        <a:bodyPr/>
        <a:lstStyle/>
        <a:p>
          <a:r>
            <a:rPr lang="en-US" dirty="0"/>
            <a:t>55% performed pulpotomy as part of their practice</a:t>
          </a:r>
        </a:p>
      </dgm:t>
    </dgm:pt>
    <dgm:pt modelId="{20CA8458-D180-479E-A97D-80B663C49C9A}" type="parTrans" cxnId="{F7E4D71D-9527-43A6-B1B3-23AF58103BEE}">
      <dgm:prSet/>
      <dgm:spPr/>
      <dgm:t>
        <a:bodyPr/>
        <a:lstStyle/>
        <a:p>
          <a:endParaRPr lang="en-US"/>
        </a:p>
      </dgm:t>
    </dgm:pt>
    <dgm:pt modelId="{7E84E0E3-0F83-468F-9DAE-53B916307D72}" type="sibTrans" cxnId="{F7E4D71D-9527-43A6-B1B3-23AF58103BEE}">
      <dgm:prSet/>
      <dgm:spPr/>
      <dgm:t>
        <a:bodyPr/>
        <a:lstStyle/>
        <a:p>
          <a:endParaRPr lang="en-US"/>
        </a:p>
      </dgm:t>
    </dgm:pt>
    <dgm:pt modelId="{A4ABDEB3-BE1B-4EA6-B44E-FD757F294E9E}">
      <dgm:prSet/>
      <dgm:spPr/>
      <dgm:t>
        <a:bodyPr/>
        <a:lstStyle/>
        <a:p>
          <a:r>
            <a:rPr lang="en-US" dirty="0"/>
            <a:t>19.5% used pulpotomy with tricalcium silicate-based cements such as MTA, </a:t>
          </a:r>
          <a:r>
            <a:rPr lang="en-US" dirty="0" err="1"/>
            <a:t>Biodentine</a:t>
          </a:r>
          <a:r>
            <a:rPr lang="en-US" baseline="30000" dirty="0" err="1"/>
            <a:t>TM</a:t>
          </a:r>
          <a:r>
            <a:rPr lang="en-US" dirty="0"/>
            <a:t> and </a:t>
          </a:r>
          <a:r>
            <a:rPr lang="en-US" dirty="0" err="1"/>
            <a:t>EndoSequence</a:t>
          </a:r>
          <a:r>
            <a:rPr lang="en-US"/>
            <a:t>® Root Repair Material</a:t>
          </a:r>
          <a:r>
            <a:rPr lang="en-US" baseline="30000"/>
            <a:t>TM</a:t>
          </a:r>
          <a:r>
            <a:rPr lang="en-US" dirty="0"/>
            <a:t> </a:t>
          </a:r>
        </a:p>
      </dgm:t>
    </dgm:pt>
    <dgm:pt modelId="{B6ABF6B9-6B91-4CA6-AD77-BC5E93045096}" type="parTrans" cxnId="{0E113576-70B9-4AE6-B704-DA3B0F464ABE}">
      <dgm:prSet/>
      <dgm:spPr/>
      <dgm:t>
        <a:bodyPr/>
        <a:lstStyle/>
        <a:p>
          <a:endParaRPr lang="en-US"/>
        </a:p>
      </dgm:t>
    </dgm:pt>
    <dgm:pt modelId="{AE41123B-D179-4FCD-9C00-D622C4713954}" type="sibTrans" cxnId="{0E113576-70B9-4AE6-B704-DA3B0F464ABE}">
      <dgm:prSet/>
      <dgm:spPr/>
      <dgm:t>
        <a:bodyPr/>
        <a:lstStyle/>
        <a:p>
          <a:endParaRPr lang="en-US"/>
        </a:p>
      </dgm:t>
    </dgm:pt>
    <dgm:pt modelId="{921C68CD-D8DF-441E-8DEC-DE25116AF201}">
      <dgm:prSet/>
      <dgm:spPr/>
      <dgm:t>
        <a:bodyPr/>
        <a:lstStyle/>
        <a:p>
          <a:r>
            <a:rPr lang="en-US"/>
            <a:t>48% of practitioners were in favor of pulpotomy as a definitive procedure </a:t>
          </a:r>
        </a:p>
      </dgm:t>
    </dgm:pt>
    <dgm:pt modelId="{4BE8F759-3BA7-4B4F-88FA-A177ADDA9CB5}" type="parTrans" cxnId="{863E8EA2-3B2C-4ECC-857D-423F471A4CC3}">
      <dgm:prSet/>
      <dgm:spPr/>
      <dgm:t>
        <a:bodyPr/>
        <a:lstStyle/>
        <a:p>
          <a:endParaRPr lang="en-US"/>
        </a:p>
      </dgm:t>
    </dgm:pt>
    <dgm:pt modelId="{5445BF0E-FFB0-440C-81EE-9EF751A76C50}" type="sibTrans" cxnId="{863E8EA2-3B2C-4ECC-857D-423F471A4CC3}">
      <dgm:prSet/>
      <dgm:spPr/>
      <dgm:t>
        <a:bodyPr/>
        <a:lstStyle/>
        <a:p>
          <a:endParaRPr lang="en-US"/>
        </a:p>
      </dgm:t>
    </dgm:pt>
    <dgm:pt modelId="{4D9576CE-8A32-4E06-B86D-90FF3960840D}">
      <dgm:prSet/>
      <dgm:spPr/>
      <dgm:t>
        <a:bodyPr/>
        <a:lstStyle/>
        <a:p>
          <a:r>
            <a:rPr lang="en-US" dirty="0"/>
            <a:t>69% of practitioners felt that their patients would be in favor</a:t>
          </a:r>
        </a:p>
      </dgm:t>
    </dgm:pt>
    <dgm:pt modelId="{3933FB6D-14BB-48E8-B706-58206B9DA264}" type="parTrans" cxnId="{8790A5D0-F99E-4CC7-80B9-BE23D758919D}">
      <dgm:prSet/>
      <dgm:spPr/>
      <dgm:t>
        <a:bodyPr/>
        <a:lstStyle/>
        <a:p>
          <a:endParaRPr lang="en-US"/>
        </a:p>
      </dgm:t>
    </dgm:pt>
    <dgm:pt modelId="{A2379FFF-2852-412E-9D13-9006DEA8807B}" type="sibTrans" cxnId="{8790A5D0-F99E-4CC7-80B9-BE23D758919D}">
      <dgm:prSet/>
      <dgm:spPr/>
      <dgm:t>
        <a:bodyPr/>
        <a:lstStyle/>
        <a:p>
          <a:endParaRPr lang="en-US"/>
        </a:p>
      </dgm:t>
    </dgm:pt>
    <dgm:pt modelId="{14C538F9-FC17-B147-BF3B-9D07BBF726EE}" type="pres">
      <dgm:prSet presAssocID="{17619A44-8974-4FB3-B65A-633BFC1DE658}" presName="diagram" presStyleCnt="0">
        <dgm:presLayoutVars>
          <dgm:dir/>
          <dgm:resizeHandles val="exact"/>
        </dgm:presLayoutVars>
      </dgm:prSet>
      <dgm:spPr/>
    </dgm:pt>
    <dgm:pt modelId="{C3DE6742-5451-A34B-A1BA-CF05F9B23AF4}" type="pres">
      <dgm:prSet presAssocID="{5BE83F6E-13A2-49D7-9FF0-003EA74D0DA0}" presName="node" presStyleLbl="node1" presStyleIdx="0" presStyleCnt="5">
        <dgm:presLayoutVars>
          <dgm:bulletEnabled val="1"/>
        </dgm:presLayoutVars>
      </dgm:prSet>
      <dgm:spPr/>
    </dgm:pt>
    <dgm:pt modelId="{A4B35A6F-4C39-7F4B-820D-76F9CA1F2662}" type="pres">
      <dgm:prSet presAssocID="{A3422215-5F7E-449C-8817-D3150F15AB18}" presName="sibTrans" presStyleCnt="0"/>
      <dgm:spPr/>
    </dgm:pt>
    <dgm:pt modelId="{90D1FA67-A1B7-D441-BDB2-D9CC6289DDDD}" type="pres">
      <dgm:prSet presAssocID="{C926C178-9CF0-4360-A06F-06020A996EFC}" presName="node" presStyleLbl="node1" presStyleIdx="1" presStyleCnt="5">
        <dgm:presLayoutVars>
          <dgm:bulletEnabled val="1"/>
        </dgm:presLayoutVars>
      </dgm:prSet>
      <dgm:spPr/>
    </dgm:pt>
    <dgm:pt modelId="{179B5AA5-DE83-A24A-85A5-FB6A4CF3A149}" type="pres">
      <dgm:prSet presAssocID="{7E84E0E3-0F83-468F-9DAE-53B916307D72}" presName="sibTrans" presStyleCnt="0"/>
      <dgm:spPr/>
    </dgm:pt>
    <dgm:pt modelId="{F377C9DB-A88B-FB4D-BCD5-E73F240168CC}" type="pres">
      <dgm:prSet presAssocID="{921C68CD-D8DF-441E-8DEC-DE25116AF201}" presName="node" presStyleLbl="node1" presStyleIdx="2" presStyleCnt="5">
        <dgm:presLayoutVars>
          <dgm:bulletEnabled val="1"/>
        </dgm:presLayoutVars>
      </dgm:prSet>
      <dgm:spPr/>
    </dgm:pt>
    <dgm:pt modelId="{1D95182E-598C-1044-A9B5-93C87869644F}" type="pres">
      <dgm:prSet presAssocID="{5445BF0E-FFB0-440C-81EE-9EF751A76C50}" presName="sibTrans" presStyleCnt="0"/>
      <dgm:spPr/>
    </dgm:pt>
    <dgm:pt modelId="{962643D1-C6AE-C94C-B798-F31AD2A54228}" type="pres">
      <dgm:prSet presAssocID="{4D9576CE-8A32-4E06-B86D-90FF3960840D}" presName="node" presStyleLbl="node1" presStyleIdx="3" presStyleCnt="5">
        <dgm:presLayoutVars>
          <dgm:bulletEnabled val="1"/>
        </dgm:presLayoutVars>
      </dgm:prSet>
      <dgm:spPr/>
    </dgm:pt>
    <dgm:pt modelId="{95457F40-8073-294E-B907-C01AC7663AAA}" type="pres">
      <dgm:prSet presAssocID="{A2379FFF-2852-412E-9D13-9006DEA8807B}" presName="sibTrans" presStyleCnt="0"/>
      <dgm:spPr/>
    </dgm:pt>
    <dgm:pt modelId="{2BBE2AAA-CC32-B945-9863-DC1C90500007}" type="pres">
      <dgm:prSet presAssocID="{A4ABDEB3-BE1B-4EA6-B44E-FD757F294E9E}" presName="node" presStyleLbl="node1" presStyleIdx="4" presStyleCnt="5">
        <dgm:presLayoutVars>
          <dgm:bulletEnabled val="1"/>
        </dgm:presLayoutVars>
      </dgm:prSet>
      <dgm:spPr/>
    </dgm:pt>
  </dgm:ptLst>
  <dgm:cxnLst>
    <dgm:cxn modelId="{F7E4D71D-9527-43A6-B1B3-23AF58103BEE}" srcId="{17619A44-8974-4FB3-B65A-633BFC1DE658}" destId="{C926C178-9CF0-4360-A06F-06020A996EFC}" srcOrd="1" destOrd="0" parTransId="{20CA8458-D180-479E-A97D-80B663C49C9A}" sibTransId="{7E84E0E3-0F83-468F-9DAE-53B916307D72}"/>
    <dgm:cxn modelId="{3EBEF82C-C7E2-9B4B-B901-E6C8CE761977}" type="presOf" srcId="{5BE83F6E-13A2-49D7-9FF0-003EA74D0DA0}" destId="{C3DE6742-5451-A34B-A1BA-CF05F9B23AF4}" srcOrd="0" destOrd="0" presId="urn:microsoft.com/office/officeart/2005/8/layout/default"/>
    <dgm:cxn modelId="{5D324A4C-5596-D648-A5DC-DA498AF51EF8}" type="presOf" srcId="{4D9576CE-8A32-4E06-B86D-90FF3960840D}" destId="{962643D1-C6AE-C94C-B798-F31AD2A54228}" srcOrd="0" destOrd="0" presId="urn:microsoft.com/office/officeart/2005/8/layout/default"/>
    <dgm:cxn modelId="{6612AD5B-C7F8-FC45-905E-84068C098AD9}" type="presOf" srcId="{C926C178-9CF0-4360-A06F-06020A996EFC}" destId="{90D1FA67-A1B7-D441-BDB2-D9CC6289DDDD}" srcOrd="0" destOrd="0" presId="urn:microsoft.com/office/officeart/2005/8/layout/default"/>
    <dgm:cxn modelId="{0E113576-70B9-4AE6-B704-DA3B0F464ABE}" srcId="{17619A44-8974-4FB3-B65A-633BFC1DE658}" destId="{A4ABDEB3-BE1B-4EA6-B44E-FD757F294E9E}" srcOrd="4" destOrd="0" parTransId="{B6ABF6B9-6B91-4CA6-AD77-BC5E93045096}" sibTransId="{AE41123B-D179-4FCD-9C00-D622C4713954}"/>
    <dgm:cxn modelId="{863E8EA2-3B2C-4ECC-857D-423F471A4CC3}" srcId="{17619A44-8974-4FB3-B65A-633BFC1DE658}" destId="{921C68CD-D8DF-441E-8DEC-DE25116AF201}" srcOrd="2" destOrd="0" parTransId="{4BE8F759-3BA7-4B4F-88FA-A177ADDA9CB5}" sibTransId="{5445BF0E-FFB0-440C-81EE-9EF751A76C50}"/>
    <dgm:cxn modelId="{C4F8E6BE-197A-4128-BF94-DD8D8DC5A862}" srcId="{17619A44-8974-4FB3-B65A-633BFC1DE658}" destId="{5BE83F6E-13A2-49D7-9FF0-003EA74D0DA0}" srcOrd="0" destOrd="0" parTransId="{78B6718E-4ADC-492C-B2D0-BC6E6BF64A6B}" sibTransId="{A3422215-5F7E-449C-8817-D3150F15AB18}"/>
    <dgm:cxn modelId="{8790A5D0-F99E-4CC7-80B9-BE23D758919D}" srcId="{17619A44-8974-4FB3-B65A-633BFC1DE658}" destId="{4D9576CE-8A32-4E06-B86D-90FF3960840D}" srcOrd="3" destOrd="0" parTransId="{3933FB6D-14BB-48E8-B706-58206B9DA264}" sibTransId="{A2379FFF-2852-412E-9D13-9006DEA8807B}"/>
    <dgm:cxn modelId="{83B1BCE1-CE8E-F447-92DC-8E16FB436809}" type="presOf" srcId="{A4ABDEB3-BE1B-4EA6-B44E-FD757F294E9E}" destId="{2BBE2AAA-CC32-B945-9863-DC1C90500007}" srcOrd="0" destOrd="0" presId="urn:microsoft.com/office/officeart/2005/8/layout/default"/>
    <dgm:cxn modelId="{9A53B8EB-3807-4247-884C-C3A3CC716AD7}" type="presOf" srcId="{921C68CD-D8DF-441E-8DEC-DE25116AF201}" destId="{F377C9DB-A88B-FB4D-BCD5-E73F240168CC}" srcOrd="0" destOrd="0" presId="urn:microsoft.com/office/officeart/2005/8/layout/default"/>
    <dgm:cxn modelId="{A24E61F0-DA0A-BD4C-8A59-B8E0670998F8}" type="presOf" srcId="{17619A44-8974-4FB3-B65A-633BFC1DE658}" destId="{14C538F9-FC17-B147-BF3B-9D07BBF726EE}" srcOrd="0" destOrd="0" presId="urn:microsoft.com/office/officeart/2005/8/layout/default"/>
    <dgm:cxn modelId="{9424D668-EF5E-EC4B-9100-81002B2A4F3A}" type="presParOf" srcId="{14C538F9-FC17-B147-BF3B-9D07BBF726EE}" destId="{C3DE6742-5451-A34B-A1BA-CF05F9B23AF4}" srcOrd="0" destOrd="0" presId="urn:microsoft.com/office/officeart/2005/8/layout/default"/>
    <dgm:cxn modelId="{6F30F6B4-D250-F241-8765-0B19C77707D1}" type="presParOf" srcId="{14C538F9-FC17-B147-BF3B-9D07BBF726EE}" destId="{A4B35A6F-4C39-7F4B-820D-76F9CA1F2662}" srcOrd="1" destOrd="0" presId="urn:microsoft.com/office/officeart/2005/8/layout/default"/>
    <dgm:cxn modelId="{20D0EAFE-4DA8-F24A-B221-5575E7D296E4}" type="presParOf" srcId="{14C538F9-FC17-B147-BF3B-9D07BBF726EE}" destId="{90D1FA67-A1B7-D441-BDB2-D9CC6289DDDD}" srcOrd="2" destOrd="0" presId="urn:microsoft.com/office/officeart/2005/8/layout/default"/>
    <dgm:cxn modelId="{976C3ACE-7901-5848-9C88-5D1BA59A187F}" type="presParOf" srcId="{14C538F9-FC17-B147-BF3B-9D07BBF726EE}" destId="{179B5AA5-DE83-A24A-85A5-FB6A4CF3A149}" srcOrd="3" destOrd="0" presId="urn:microsoft.com/office/officeart/2005/8/layout/default"/>
    <dgm:cxn modelId="{87063407-B71A-D440-A83D-D0E4BEDC4BCB}" type="presParOf" srcId="{14C538F9-FC17-B147-BF3B-9D07BBF726EE}" destId="{F377C9DB-A88B-FB4D-BCD5-E73F240168CC}" srcOrd="4" destOrd="0" presId="urn:microsoft.com/office/officeart/2005/8/layout/default"/>
    <dgm:cxn modelId="{C44F2290-A982-E54E-A9AC-3D2639E32A1C}" type="presParOf" srcId="{14C538F9-FC17-B147-BF3B-9D07BBF726EE}" destId="{1D95182E-598C-1044-A9B5-93C87869644F}" srcOrd="5" destOrd="0" presId="urn:microsoft.com/office/officeart/2005/8/layout/default"/>
    <dgm:cxn modelId="{AF37E323-0836-A44B-A296-52FCE7E4391E}" type="presParOf" srcId="{14C538F9-FC17-B147-BF3B-9D07BBF726EE}" destId="{962643D1-C6AE-C94C-B798-F31AD2A54228}" srcOrd="6" destOrd="0" presId="urn:microsoft.com/office/officeart/2005/8/layout/default"/>
    <dgm:cxn modelId="{D390FF86-E461-894B-A586-EF39FE55F7F2}" type="presParOf" srcId="{14C538F9-FC17-B147-BF3B-9D07BBF726EE}" destId="{95457F40-8073-294E-B907-C01AC7663AAA}" srcOrd="7" destOrd="0" presId="urn:microsoft.com/office/officeart/2005/8/layout/default"/>
    <dgm:cxn modelId="{1914A0EB-B574-0F41-942E-2A15C3CCC983}" type="presParOf" srcId="{14C538F9-FC17-B147-BF3B-9D07BBF726EE}" destId="{2BBE2AAA-CC32-B945-9863-DC1C90500007}"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E6DE91C-87DD-43F5-9148-DC0BCBB30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6A4D928-1797-4F18-AF5C-8E0BDBD4FF77}">
      <dgm:prSet/>
      <dgm:spPr/>
      <dgm:t>
        <a:bodyPr/>
        <a:lstStyle/>
        <a:p>
          <a:r>
            <a:rPr lang="en-US" dirty="0"/>
            <a:t>347 patients from 91 dental practices (mostly orthodontists) between 2015 and 2017</a:t>
          </a:r>
        </a:p>
      </dgm:t>
    </dgm:pt>
    <dgm:pt modelId="{22AB8388-CE22-4583-9688-C1DD1426C26A}" type="parTrans" cxnId="{364B79CD-4619-463F-917D-73AFA3CE7676}">
      <dgm:prSet/>
      <dgm:spPr/>
      <dgm:t>
        <a:bodyPr/>
        <a:lstStyle/>
        <a:p>
          <a:endParaRPr lang="en-US"/>
        </a:p>
      </dgm:t>
    </dgm:pt>
    <dgm:pt modelId="{0066CD98-B4CF-4EF4-BFFC-39345BDE6869}" type="sibTrans" cxnId="{364B79CD-4619-463F-917D-73AFA3CE7676}">
      <dgm:prSet/>
      <dgm:spPr/>
      <dgm:t>
        <a:bodyPr/>
        <a:lstStyle/>
        <a:p>
          <a:endParaRPr lang="en-US"/>
        </a:p>
      </dgm:t>
    </dgm:pt>
    <dgm:pt modelId="{1C7BF7FD-693C-0A43-89E1-91EE7C154FB9}">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74% female</a:t>
          </a:r>
        </a:p>
      </dgm:t>
    </dgm:pt>
    <dgm:pt modelId="{653BD2C5-066B-A84A-87A2-34E9DCE33AFF}" type="parTrans" cxnId="{E40C8935-03AD-CD4A-A07C-A9A0B21BC40F}">
      <dgm:prSet/>
      <dgm:spPr/>
      <dgm:t>
        <a:bodyPr/>
        <a:lstStyle/>
        <a:p>
          <a:endParaRPr lang="en-US"/>
        </a:p>
      </dgm:t>
    </dgm:pt>
    <dgm:pt modelId="{00E2BAEC-B49F-B642-90F6-00AD3A05DAF5}" type="sibTrans" cxnId="{E40C8935-03AD-CD4A-A07C-A9A0B21BC40F}">
      <dgm:prSet/>
      <dgm:spPr/>
      <dgm:t>
        <a:bodyPr/>
        <a:lstStyle/>
        <a:p>
          <a:endParaRPr lang="en-US"/>
        </a:p>
      </dgm:t>
    </dgm:pt>
    <dgm:pt modelId="{DCD75AA2-8630-F541-A098-B51A5A203319}">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31.4 years mean age</a:t>
          </a:r>
        </a:p>
      </dgm:t>
    </dgm:pt>
    <dgm:pt modelId="{D5F826EA-96F8-6343-9252-53E55374CBDF}" type="parTrans" cxnId="{A0F0770A-39C3-6A46-B317-C3D61700207A}">
      <dgm:prSet/>
      <dgm:spPr/>
      <dgm:t>
        <a:bodyPr/>
        <a:lstStyle/>
        <a:p>
          <a:endParaRPr lang="en-US"/>
        </a:p>
      </dgm:t>
    </dgm:pt>
    <dgm:pt modelId="{8B9A0FEF-56EC-7040-AA42-7ACE3BB6F3F7}" type="sibTrans" cxnId="{A0F0770A-39C3-6A46-B317-C3D61700207A}">
      <dgm:prSet/>
      <dgm:spPr/>
      <dgm:t>
        <a:bodyPr/>
        <a:lstStyle/>
        <a:p>
          <a:endParaRPr lang="en-US"/>
        </a:p>
      </dgm:t>
    </dgm:pt>
    <dgm:pt modelId="{30B4714B-3DAD-F942-BABF-523B46926813}">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40% prior orthodontic treatment.  -2.4 mm mean pre-treatment overbite</a:t>
          </a:r>
        </a:p>
      </dgm:t>
    </dgm:pt>
    <dgm:pt modelId="{203EB7F1-D64A-B240-86FE-C46268CF584D}" type="parTrans" cxnId="{983D4E62-BCAB-4841-936A-FFE493735864}">
      <dgm:prSet/>
      <dgm:spPr/>
      <dgm:t>
        <a:bodyPr/>
        <a:lstStyle/>
        <a:p>
          <a:endParaRPr lang="en-US"/>
        </a:p>
      </dgm:t>
    </dgm:pt>
    <dgm:pt modelId="{79E4F4C6-641E-8A41-AD52-9B56FBD286C4}" type="sibTrans" cxnId="{983D4E62-BCAB-4841-936A-FFE493735864}">
      <dgm:prSet/>
      <dgm:spPr/>
      <dgm:t>
        <a:bodyPr/>
        <a:lstStyle/>
        <a:p>
          <a:endParaRPr lang="en-US"/>
        </a:p>
      </dgm:t>
    </dgm:pt>
    <dgm:pt modelId="{40A51A55-9976-CF4E-A180-378321E7C018}">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39 degrees mean mandibular plane angle. </a:t>
          </a:r>
        </a:p>
      </dgm:t>
    </dgm:pt>
    <dgm:pt modelId="{D539CA79-3CFD-9142-AFA7-53B90518B0B9}" type="parTrans" cxnId="{DDCB5255-30F4-6040-ACE8-0020A73AAE80}">
      <dgm:prSet/>
      <dgm:spPr/>
      <dgm:t>
        <a:bodyPr/>
        <a:lstStyle/>
        <a:p>
          <a:endParaRPr lang="en-US"/>
        </a:p>
      </dgm:t>
    </dgm:pt>
    <dgm:pt modelId="{4CB82415-999B-9C44-86BF-082F3FBDF43C}" type="sibTrans" cxnId="{DDCB5255-30F4-6040-ACE8-0020A73AAE80}">
      <dgm:prSet/>
      <dgm:spPr/>
      <dgm:t>
        <a:bodyPr/>
        <a:lstStyle/>
        <a:p>
          <a:endParaRPr lang="en-US"/>
        </a:p>
      </dgm:t>
    </dgm:pt>
    <dgm:pt modelId="{0FF34C45-DF79-F447-89A3-9D70A9FA5AFF}">
      <dgm:prSet/>
      <dgm:spPr/>
      <dgm:t>
        <a:bodyPr/>
        <a:lstStyle/>
        <a:p>
          <a:r>
            <a:rPr lang="en-US" dirty="0">
              <a:effectLst/>
            </a:rPr>
            <a:t>Treatment recommendations were:</a:t>
          </a:r>
        </a:p>
      </dgm:t>
    </dgm:pt>
    <dgm:pt modelId="{32FF5BB2-CB5A-EB40-8886-025E1F68C73B}" type="parTrans" cxnId="{E2D75467-CCF7-6241-A143-8A15DC638923}">
      <dgm:prSet/>
      <dgm:spPr/>
      <dgm:t>
        <a:bodyPr/>
        <a:lstStyle/>
        <a:p>
          <a:endParaRPr lang="en-US"/>
        </a:p>
      </dgm:t>
    </dgm:pt>
    <dgm:pt modelId="{1AB15457-6E72-FA46-A5A1-E3134BEA21F0}" type="sibTrans" cxnId="{E2D75467-CCF7-6241-A143-8A15DC638923}">
      <dgm:prSet/>
      <dgm:spPr/>
      <dgm:t>
        <a:bodyPr/>
        <a:lstStyle/>
        <a:p>
          <a:endParaRPr lang="en-US"/>
        </a:p>
      </dgm:t>
    </dgm:pt>
    <dgm:pt modelId="{5B1D94F3-9F61-7040-801B-454A61698328}">
      <dgm:prSet/>
      <dgm:spPr/>
      <dgm:t>
        <a:bodyPr/>
        <a:lstStyle/>
        <a:p>
          <a:r>
            <a:rPr lang="en-US" dirty="0">
              <a:effectLst/>
            </a:rPr>
            <a:t>42% fixed appliances only</a:t>
          </a:r>
        </a:p>
      </dgm:t>
    </dgm:pt>
    <dgm:pt modelId="{25BB3968-5A00-B044-BBF0-CA4538B85739}" type="sibTrans" cxnId="{DA53E328-B8D5-734C-A846-580D627789B3}">
      <dgm:prSet/>
      <dgm:spPr/>
      <dgm:t>
        <a:bodyPr/>
        <a:lstStyle/>
        <a:p>
          <a:endParaRPr lang="en-US"/>
        </a:p>
      </dgm:t>
    </dgm:pt>
    <dgm:pt modelId="{F5EFA778-ED75-A040-A2F2-C3345DF34AC9}" type="parTrans" cxnId="{DA53E328-B8D5-734C-A846-580D627789B3}">
      <dgm:prSet/>
      <dgm:spPr/>
      <dgm:t>
        <a:bodyPr/>
        <a:lstStyle/>
        <a:p>
          <a:endParaRPr lang="en-US"/>
        </a:p>
      </dgm:t>
    </dgm:pt>
    <dgm:pt modelId="{A78DA3E9-3FCD-4B4A-AD8F-1BCC82FA279E}">
      <dgm:prSet/>
      <dgm:spPr/>
      <dgm:t>
        <a:bodyPr/>
        <a:lstStyle/>
        <a:p>
          <a:r>
            <a:rPr lang="en-US" dirty="0">
              <a:effectLst/>
            </a:rPr>
            <a:t>37% fixed appliances </a:t>
          </a:r>
          <a:r>
            <a:rPr lang="en-US" dirty="0">
              <a:effectLst/>
              <a:latin typeface="Arial" panose="020B0604020202020204" pitchFamily="34" charset="0"/>
              <a:ea typeface="Arial Unicode MS" panose="020B0604020202020204" pitchFamily="34" charset="-128"/>
              <a:cs typeface="Times New Roman" panose="02020603050405020304" pitchFamily="18" charset="0"/>
            </a:rPr>
            <a:t>with orthognathic surgery</a:t>
          </a:r>
          <a:endParaRPr lang="en-US" dirty="0">
            <a:effectLst/>
          </a:endParaRPr>
        </a:p>
      </dgm:t>
    </dgm:pt>
    <dgm:pt modelId="{C72CBDBF-B0A6-694A-8BFA-931FE4255748}" type="sibTrans" cxnId="{8C6144F2-84EE-FF42-A18A-E7AA38549FD6}">
      <dgm:prSet/>
      <dgm:spPr/>
      <dgm:t>
        <a:bodyPr/>
        <a:lstStyle/>
        <a:p>
          <a:endParaRPr lang="en-US"/>
        </a:p>
      </dgm:t>
    </dgm:pt>
    <dgm:pt modelId="{8C011C9E-A911-0544-A55E-437A684AD6A8}" type="parTrans" cxnId="{8C6144F2-84EE-FF42-A18A-E7AA38549FD6}">
      <dgm:prSet/>
      <dgm:spPr/>
      <dgm:t>
        <a:bodyPr/>
        <a:lstStyle/>
        <a:p>
          <a:endParaRPr lang="en-US"/>
        </a:p>
      </dgm:t>
    </dgm:pt>
    <dgm:pt modelId="{F235A9F0-5B73-0B45-AD4C-E6777104A2F7}">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~10% aligners</a:t>
          </a:r>
        </a:p>
      </dgm:t>
    </dgm:pt>
    <dgm:pt modelId="{8D423DA5-C3F8-C643-9889-959E0D740A24}" type="sibTrans" cxnId="{D8A07720-303C-6B41-AF69-3E5D0A882158}">
      <dgm:prSet/>
      <dgm:spPr/>
      <dgm:t>
        <a:bodyPr/>
        <a:lstStyle/>
        <a:p>
          <a:endParaRPr lang="en-US"/>
        </a:p>
      </dgm:t>
    </dgm:pt>
    <dgm:pt modelId="{65D7A937-BDC3-D544-B700-13DD1D242248}" type="parTrans" cxnId="{D8A07720-303C-6B41-AF69-3E5D0A882158}">
      <dgm:prSet/>
      <dgm:spPr/>
      <dgm:t>
        <a:bodyPr/>
        <a:lstStyle/>
        <a:p>
          <a:endParaRPr lang="en-US"/>
        </a:p>
      </dgm:t>
    </dgm:pt>
    <dgm:pt modelId="{9C91BF19-D615-A848-8252-359DABDB6CC2}">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~10% TADs</a:t>
          </a:r>
        </a:p>
      </dgm:t>
    </dgm:pt>
    <dgm:pt modelId="{0EA6A4E5-AB31-4642-9730-F544669C0DC2}" type="sibTrans" cxnId="{665A0D16-51E8-6444-BF8A-260ED1694E9B}">
      <dgm:prSet/>
      <dgm:spPr/>
      <dgm:t>
        <a:bodyPr/>
        <a:lstStyle/>
        <a:p>
          <a:endParaRPr lang="en-US"/>
        </a:p>
      </dgm:t>
    </dgm:pt>
    <dgm:pt modelId="{3E104EB4-71EC-A04F-9FF2-C6D3B8EA8EEB}" type="parTrans" cxnId="{665A0D16-51E8-6444-BF8A-260ED1694E9B}">
      <dgm:prSet/>
      <dgm:spPr/>
      <dgm:t>
        <a:bodyPr/>
        <a:lstStyle/>
        <a:p>
          <a:endParaRPr lang="en-US"/>
        </a:p>
      </dgm:t>
    </dgm:pt>
    <dgm:pt modelId="{3C8A943A-224F-7742-9795-7B782A5E59F4}" type="pres">
      <dgm:prSet presAssocID="{7E6DE91C-87DD-43F5-9148-DC0BCBB30D49}" presName="linear" presStyleCnt="0">
        <dgm:presLayoutVars>
          <dgm:animLvl val="lvl"/>
          <dgm:resizeHandles val="exact"/>
        </dgm:presLayoutVars>
      </dgm:prSet>
      <dgm:spPr/>
    </dgm:pt>
    <dgm:pt modelId="{206907CA-AF8B-9F48-982B-433D814BB014}" type="pres">
      <dgm:prSet presAssocID="{96A4D928-1797-4F18-AF5C-8E0BDBD4FF77}" presName="parentText" presStyleLbl="node1" presStyleIdx="0" presStyleCnt="2">
        <dgm:presLayoutVars>
          <dgm:chMax val="0"/>
          <dgm:bulletEnabled val="1"/>
        </dgm:presLayoutVars>
      </dgm:prSet>
      <dgm:spPr/>
    </dgm:pt>
    <dgm:pt modelId="{36DEB7BB-B29A-4F4E-BBF5-0B5B672A0DA6}" type="pres">
      <dgm:prSet presAssocID="{96A4D928-1797-4F18-AF5C-8E0BDBD4FF77}" presName="childText" presStyleLbl="revTx" presStyleIdx="0" presStyleCnt="2">
        <dgm:presLayoutVars>
          <dgm:bulletEnabled val="1"/>
        </dgm:presLayoutVars>
      </dgm:prSet>
      <dgm:spPr/>
    </dgm:pt>
    <dgm:pt modelId="{ADC0813E-5362-2140-96CE-B506A44C7C9D}" type="pres">
      <dgm:prSet presAssocID="{0FF34C45-DF79-F447-89A3-9D70A9FA5AFF}" presName="parentText" presStyleLbl="node1" presStyleIdx="1" presStyleCnt="2">
        <dgm:presLayoutVars>
          <dgm:chMax val="0"/>
          <dgm:bulletEnabled val="1"/>
        </dgm:presLayoutVars>
      </dgm:prSet>
      <dgm:spPr/>
    </dgm:pt>
    <dgm:pt modelId="{F57017E3-B473-E242-BDEC-5D44559687A2}" type="pres">
      <dgm:prSet presAssocID="{0FF34C45-DF79-F447-89A3-9D70A9FA5AFF}" presName="childText" presStyleLbl="revTx" presStyleIdx="1" presStyleCnt="2">
        <dgm:presLayoutVars>
          <dgm:bulletEnabled val="1"/>
        </dgm:presLayoutVars>
      </dgm:prSet>
      <dgm:spPr/>
    </dgm:pt>
  </dgm:ptLst>
  <dgm:cxnLst>
    <dgm:cxn modelId="{AF4EB408-3F2F-B24E-8352-462A87D415A4}" type="presOf" srcId="{7E6DE91C-87DD-43F5-9148-DC0BCBB30D49}" destId="{3C8A943A-224F-7742-9795-7B782A5E59F4}" srcOrd="0" destOrd="0" presId="urn:microsoft.com/office/officeart/2005/8/layout/vList2"/>
    <dgm:cxn modelId="{A0F0770A-39C3-6A46-B317-C3D61700207A}" srcId="{96A4D928-1797-4F18-AF5C-8E0BDBD4FF77}" destId="{DCD75AA2-8630-F541-A098-B51A5A203319}" srcOrd="1" destOrd="0" parTransId="{D5F826EA-96F8-6343-9252-53E55374CBDF}" sibTransId="{8B9A0FEF-56EC-7040-AA42-7ACE3BB6F3F7}"/>
    <dgm:cxn modelId="{2472DA15-6CC3-A140-9A31-AABEA833985D}" type="presOf" srcId="{40A51A55-9976-CF4E-A180-378321E7C018}" destId="{36DEB7BB-B29A-4F4E-BBF5-0B5B672A0DA6}" srcOrd="0" destOrd="3" presId="urn:microsoft.com/office/officeart/2005/8/layout/vList2"/>
    <dgm:cxn modelId="{665A0D16-51E8-6444-BF8A-260ED1694E9B}" srcId="{0FF34C45-DF79-F447-89A3-9D70A9FA5AFF}" destId="{9C91BF19-D615-A848-8252-359DABDB6CC2}" srcOrd="3" destOrd="0" parTransId="{3E104EB4-71EC-A04F-9FF2-C6D3B8EA8EEB}" sibTransId="{0EA6A4E5-AB31-4642-9730-F544669C0DC2}"/>
    <dgm:cxn modelId="{D8A07720-303C-6B41-AF69-3E5D0A882158}" srcId="{0FF34C45-DF79-F447-89A3-9D70A9FA5AFF}" destId="{F235A9F0-5B73-0B45-AD4C-E6777104A2F7}" srcOrd="2" destOrd="0" parTransId="{65D7A937-BDC3-D544-B700-13DD1D242248}" sibTransId="{8D423DA5-C3F8-C643-9889-959E0D740A24}"/>
    <dgm:cxn modelId="{DA53E328-B8D5-734C-A846-580D627789B3}" srcId="{0FF34C45-DF79-F447-89A3-9D70A9FA5AFF}" destId="{5B1D94F3-9F61-7040-801B-454A61698328}" srcOrd="0" destOrd="0" parTransId="{F5EFA778-ED75-A040-A2F2-C3345DF34AC9}" sibTransId="{25BB3968-5A00-B044-BBF0-CA4538B85739}"/>
    <dgm:cxn modelId="{E40C8935-03AD-CD4A-A07C-A9A0B21BC40F}" srcId="{96A4D928-1797-4F18-AF5C-8E0BDBD4FF77}" destId="{1C7BF7FD-693C-0A43-89E1-91EE7C154FB9}" srcOrd="0" destOrd="0" parTransId="{653BD2C5-066B-A84A-87A2-34E9DCE33AFF}" sibTransId="{00E2BAEC-B49F-B642-90F6-00AD3A05DAF5}"/>
    <dgm:cxn modelId="{DDCB5255-30F4-6040-ACE8-0020A73AAE80}" srcId="{96A4D928-1797-4F18-AF5C-8E0BDBD4FF77}" destId="{40A51A55-9976-CF4E-A180-378321E7C018}" srcOrd="3" destOrd="0" parTransId="{D539CA79-3CFD-9142-AFA7-53B90518B0B9}" sibTransId="{4CB82415-999B-9C44-86BF-082F3FBDF43C}"/>
    <dgm:cxn modelId="{43A7ED5C-4EFE-6648-B3B4-BB3DEDA71CBE}" type="presOf" srcId="{1C7BF7FD-693C-0A43-89E1-91EE7C154FB9}" destId="{36DEB7BB-B29A-4F4E-BBF5-0B5B672A0DA6}" srcOrd="0" destOrd="0" presId="urn:microsoft.com/office/officeart/2005/8/layout/vList2"/>
    <dgm:cxn modelId="{983D4E62-BCAB-4841-936A-FFE493735864}" srcId="{96A4D928-1797-4F18-AF5C-8E0BDBD4FF77}" destId="{30B4714B-3DAD-F942-BABF-523B46926813}" srcOrd="2" destOrd="0" parTransId="{203EB7F1-D64A-B240-86FE-C46268CF584D}" sibTransId="{79E4F4C6-641E-8A41-AD52-9B56FBD286C4}"/>
    <dgm:cxn modelId="{E2D75467-CCF7-6241-A143-8A15DC638923}" srcId="{7E6DE91C-87DD-43F5-9148-DC0BCBB30D49}" destId="{0FF34C45-DF79-F447-89A3-9D70A9FA5AFF}" srcOrd="1" destOrd="0" parTransId="{32FF5BB2-CB5A-EB40-8886-025E1F68C73B}" sibTransId="{1AB15457-6E72-FA46-A5A1-E3134BEA21F0}"/>
    <dgm:cxn modelId="{07123169-84F0-6446-B468-FE1B9BE3E1FE}" type="presOf" srcId="{30B4714B-3DAD-F942-BABF-523B46926813}" destId="{36DEB7BB-B29A-4F4E-BBF5-0B5B672A0DA6}" srcOrd="0" destOrd="2" presId="urn:microsoft.com/office/officeart/2005/8/layout/vList2"/>
    <dgm:cxn modelId="{B83C6D7E-FA79-9E48-A77F-6D64EF2DE5D6}" type="presOf" srcId="{F235A9F0-5B73-0B45-AD4C-E6777104A2F7}" destId="{F57017E3-B473-E242-BDEC-5D44559687A2}" srcOrd="0" destOrd="2" presId="urn:microsoft.com/office/officeart/2005/8/layout/vList2"/>
    <dgm:cxn modelId="{73E40F8D-08F0-FD45-AC4E-C8734EF7F464}" type="presOf" srcId="{96A4D928-1797-4F18-AF5C-8E0BDBD4FF77}" destId="{206907CA-AF8B-9F48-982B-433D814BB014}" srcOrd="0" destOrd="0" presId="urn:microsoft.com/office/officeart/2005/8/layout/vList2"/>
    <dgm:cxn modelId="{228364B6-AAE2-534B-AF97-629A6B8779FB}" type="presOf" srcId="{9C91BF19-D615-A848-8252-359DABDB6CC2}" destId="{F57017E3-B473-E242-BDEC-5D44559687A2}" srcOrd="0" destOrd="3" presId="urn:microsoft.com/office/officeart/2005/8/layout/vList2"/>
    <dgm:cxn modelId="{939258BC-5D99-2441-8A82-C0C602EEF9D1}" type="presOf" srcId="{A78DA3E9-3FCD-4B4A-AD8F-1BCC82FA279E}" destId="{F57017E3-B473-E242-BDEC-5D44559687A2}" srcOrd="0" destOrd="1" presId="urn:microsoft.com/office/officeart/2005/8/layout/vList2"/>
    <dgm:cxn modelId="{364B79CD-4619-463F-917D-73AFA3CE7676}" srcId="{7E6DE91C-87DD-43F5-9148-DC0BCBB30D49}" destId="{96A4D928-1797-4F18-AF5C-8E0BDBD4FF77}" srcOrd="0" destOrd="0" parTransId="{22AB8388-CE22-4583-9688-C1DD1426C26A}" sibTransId="{0066CD98-B4CF-4EF4-BFFC-39345BDE6869}"/>
    <dgm:cxn modelId="{038EEFD3-7E69-B447-9E87-F0479D5C9570}" type="presOf" srcId="{DCD75AA2-8630-F541-A098-B51A5A203319}" destId="{36DEB7BB-B29A-4F4E-BBF5-0B5B672A0DA6}" srcOrd="0" destOrd="1" presId="urn:microsoft.com/office/officeart/2005/8/layout/vList2"/>
    <dgm:cxn modelId="{6E30CBDF-4A27-5741-AC3F-38295072A335}" type="presOf" srcId="{5B1D94F3-9F61-7040-801B-454A61698328}" destId="{F57017E3-B473-E242-BDEC-5D44559687A2}" srcOrd="0" destOrd="0" presId="urn:microsoft.com/office/officeart/2005/8/layout/vList2"/>
    <dgm:cxn modelId="{9543DAE8-2BE5-4D47-8D09-32B6F95043B6}" type="presOf" srcId="{0FF34C45-DF79-F447-89A3-9D70A9FA5AFF}" destId="{ADC0813E-5362-2140-96CE-B506A44C7C9D}" srcOrd="0" destOrd="0" presId="urn:microsoft.com/office/officeart/2005/8/layout/vList2"/>
    <dgm:cxn modelId="{8C6144F2-84EE-FF42-A18A-E7AA38549FD6}" srcId="{0FF34C45-DF79-F447-89A3-9D70A9FA5AFF}" destId="{A78DA3E9-3FCD-4B4A-AD8F-1BCC82FA279E}" srcOrd="1" destOrd="0" parTransId="{8C011C9E-A911-0544-A55E-437A684AD6A8}" sibTransId="{C72CBDBF-B0A6-694A-8BFA-931FE4255748}"/>
    <dgm:cxn modelId="{CE7805E7-990D-BE44-8018-18425937BB9F}" type="presParOf" srcId="{3C8A943A-224F-7742-9795-7B782A5E59F4}" destId="{206907CA-AF8B-9F48-982B-433D814BB014}" srcOrd="0" destOrd="0" presId="urn:microsoft.com/office/officeart/2005/8/layout/vList2"/>
    <dgm:cxn modelId="{8CFA5CAB-EF2A-A042-B4FC-144AC315A1D0}" type="presParOf" srcId="{3C8A943A-224F-7742-9795-7B782A5E59F4}" destId="{36DEB7BB-B29A-4F4E-BBF5-0B5B672A0DA6}" srcOrd="1" destOrd="0" presId="urn:microsoft.com/office/officeart/2005/8/layout/vList2"/>
    <dgm:cxn modelId="{77724405-F035-F045-8493-71945DB61A2D}" type="presParOf" srcId="{3C8A943A-224F-7742-9795-7B782A5E59F4}" destId="{ADC0813E-5362-2140-96CE-B506A44C7C9D}" srcOrd="2" destOrd="0" presId="urn:microsoft.com/office/officeart/2005/8/layout/vList2"/>
    <dgm:cxn modelId="{AA9D613E-14CE-8F4A-8C1D-78099010995B}" type="presParOf" srcId="{3C8A943A-224F-7742-9795-7B782A5E59F4}" destId="{F57017E3-B473-E242-BDEC-5D44559687A2}"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E6DE91C-87DD-43F5-9148-DC0BCBB30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6A4D928-1797-4F18-AF5C-8E0BDBD4FF77}">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254 (73%) completed treatment during the study period.</a:t>
          </a:r>
          <a:r>
            <a:rPr lang="en-US" dirty="0">
              <a:effectLst/>
            </a:rPr>
            <a:t> </a:t>
          </a:r>
          <a:endParaRPr lang="en-US" dirty="0"/>
        </a:p>
      </dgm:t>
    </dgm:pt>
    <dgm:pt modelId="{22AB8388-CE22-4583-9688-C1DD1426C26A}" type="parTrans" cxnId="{364B79CD-4619-463F-917D-73AFA3CE7676}">
      <dgm:prSet/>
      <dgm:spPr/>
      <dgm:t>
        <a:bodyPr/>
        <a:lstStyle/>
        <a:p>
          <a:endParaRPr lang="en-US"/>
        </a:p>
      </dgm:t>
    </dgm:pt>
    <dgm:pt modelId="{0066CD98-B4CF-4EF4-BFFC-39345BDE6869}" type="sibTrans" cxnId="{364B79CD-4619-463F-917D-73AFA3CE7676}">
      <dgm:prSet/>
      <dgm:spPr/>
      <dgm:t>
        <a:bodyPr/>
        <a:lstStyle/>
        <a:p>
          <a:endParaRPr lang="en-US"/>
        </a:p>
      </dgm:t>
    </dgm:pt>
    <dgm:pt modelId="{426D740F-2178-CA4F-AD3A-EAF2B5C44E6F}">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Treatment success</a:t>
          </a:r>
        </a:p>
      </dgm:t>
    </dgm:pt>
    <dgm:pt modelId="{7D21E4D7-C10C-2746-8036-CA7E9BEC91E3}" type="parTrans" cxnId="{95628CD2-2927-304F-8E9F-63C7C6C7D9A8}">
      <dgm:prSet/>
      <dgm:spPr/>
      <dgm:t>
        <a:bodyPr/>
        <a:lstStyle/>
        <a:p>
          <a:endParaRPr lang="en-US"/>
        </a:p>
      </dgm:t>
    </dgm:pt>
    <dgm:pt modelId="{381404D5-72A0-4140-B7B5-C0BE0B533AC7}" type="sibTrans" cxnId="{95628CD2-2927-304F-8E9F-63C7C6C7D9A8}">
      <dgm:prSet/>
      <dgm:spPr/>
      <dgm:t>
        <a:bodyPr/>
        <a:lstStyle/>
        <a:p>
          <a:endParaRPr lang="en-US"/>
        </a:p>
      </dgm:t>
    </dgm:pt>
    <dgm:pt modelId="{0B6D4789-0FB7-6E41-8A37-65E1E4389A83}">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93%, based on positive overbite on the post-treatment </a:t>
          </a:r>
          <a:r>
            <a:rPr lang="en-US" dirty="0" err="1">
              <a:effectLst/>
              <a:latin typeface="Arial" panose="020B0604020202020204" pitchFamily="34" charset="0"/>
              <a:ea typeface="Arial Unicode MS" panose="020B0604020202020204" pitchFamily="34" charset="-128"/>
              <a:cs typeface="Times New Roman" panose="02020603050405020304" pitchFamily="18" charset="0"/>
            </a:rPr>
            <a:t>ceph</a:t>
          </a:r>
          <a:r>
            <a:rPr lang="en-US" dirty="0">
              <a:effectLst/>
              <a:latin typeface="Arial" panose="020B0604020202020204" pitchFamily="34" charset="0"/>
              <a:ea typeface="Arial Unicode MS" panose="020B0604020202020204" pitchFamily="34" charset="-128"/>
              <a:cs typeface="Times New Roman" panose="02020603050405020304" pitchFamily="18" charset="0"/>
            </a:rPr>
            <a:t>. </a:t>
          </a:r>
        </a:p>
      </dgm:t>
    </dgm:pt>
    <dgm:pt modelId="{C46153A9-EB99-F74F-B775-81F009739951}" type="parTrans" cxnId="{FA75D3BC-9819-B54D-A13C-6F8CD51C24F0}">
      <dgm:prSet/>
      <dgm:spPr/>
      <dgm:t>
        <a:bodyPr/>
        <a:lstStyle/>
        <a:p>
          <a:endParaRPr lang="en-US"/>
        </a:p>
      </dgm:t>
    </dgm:pt>
    <dgm:pt modelId="{F758E506-54B1-1649-915E-9D12480C684A}" type="sibTrans" cxnId="{FA75D3BC-9819-B54D-A13C-6F8CD51C24F0}">
      <dgm:prSet/>
      <dgm:spPr/>
      <dgm:t>
        <a:bodyPr/>
        <a:lstStyle/>
        <a:p>
          <a:endParaRPr lang="en-US"/>
        </a:p>
      </dgm:t>
    </dgm:pt>
    <dgm:pt modelId="{063B756C-E207-8342-9936-7A1D3D5B2818}">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84% based on a photographic index</a:t>
          </a:r>
        </a:p>
      </dgm:t>
    </dgm:pt>
    <dgm:pt modelId="{36EF2041-7EF1-9145-95ED-DAE0B1B5BF4A}" type="parTrans" cxnId="{81054FC8-9B74-5440-A674-CF1B9DE8EE60}">
      <dgm:prSet/>
      <dgm:spPr/>
      <dgm:t>
        <a:bodyPr/>
        <a:lstStyle/>
        <a:p>
          <a:endParaRPr lang="en-US"/>
        </a:p>
      </dgm:t>
    </dgm:pt>
    <dgm:pt modelId="{369BFEF0-066E-9347-B70B-8281F2F3610C}" type="sibTrans" cxnId="{81054FC8-9B74-5440-A674-CF1B9DE8EE60}">
      <dgm:prSet/>
      <dgm:spPr/>
      <dgm:t>
        <a:bodyPr/>
        <a:lstStyle/>
        <a:p>
          <a:endParaRPr lang="en-US"/>
        </a:p>
      </dgm:t>
    </dgm:pt>
    <dgm:pt modelId="{72BB84B5-0939-294F-B6F1-6A6540055B64}">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Success rates by treatment modalities were similar, except for surgery:</a:t>
          </a:r>
        </a:p>
      </dgm:t>
    </dgm:pt>
    <dgm:pt modelId="{3910230C-02B6-2445-9F61-C83F73434337}" type="parTrans" cxnId="{B47535AE-1963-EA4E-A3A1-6C2FC49201B5}">
      <dgm:prSet/>
      <dgm:spPr/>
      <dgm:t>
        <a:bodyPr/>
        <a:lstStyle/>
        <a:p>
          <a:endParaRPr lang="en-US"/>
        </a:p>
      </dgm:t>
    </dgm:pt>
    <dgm:pt modelId="{9575C808-0E8F-F14A-8F2B-1C8E3401D090}" type="sibTrans" cxnId="{B47535AE-1963-EA4E-A3A1-6C2FC49201B5}">
      <dgm:prSet/>
      <dgm:spPr/>
      <dgm:t>
        <a:bodyPr/>
        <a:lstStyle/>
        <a:p>
          <a:endParaRPr lang="en-US"/>
        </a:p>
      </dgm:t>
    </dgm:pt>
    <dgm:pt modelId="{3082B4C2-55BF-B641-AC9A-5C1061B569E7}">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81% Aligners (=29)</a:t>
          </a:r>
        </a:p>
      </dgm:t>
    </dgm:pt>
    <dgm:pt modelId="{69CFD7D0-6049-EE48-93CD-6DEB10DB0CF6}" type="parTrans" cxnId="{418C7613-07E1-A147-B715-F481DB18054F}">
      <dgm:prSet/>
      <dgm:spPr/>
      <dgm:t>
        <a:bodyPr/>
        <a:lstStyle/>
        <a:p>
          <a:endParaRPr lang="en-US"/>
        </a:p>
      </dgm:t>
    </dgm:pt>
    <dgm:pt modelId="{411FA786-0B7A-D54A-B81A-604AABBBFA1C}" type="sibTrans" cxnId="{418C7613-07E1-A147-B715-F481DB18054F}">
      <dgm:prSet/>
      <dgm:spPr/>
      <dgm:t>
        <a:bodyPr/>
        <a:lstStyle/>
        <a:p>
          <a:endParaRPr lang="en-US"/>
        </a:p>
      </dgm:t>
    </dgm:pt>
    <dgm:pt modelId="{65E4A02C-DE46-F14A-8F41-7999897C1778}">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81% Fixed appliances (n=20) </a:t>
          </a:r>
        </a:p>
      </dgm:t>
    </dgm:pt>
    <dgm:pt modelId="{A4E00005-3449-7747-A2D5-C87933B88711}" type="parTrans" cxnId="{60830906-BF43-984F-9091-8DEDA49D5555}">
      <dgm:prSet/>
      <dgm:spPr/>
      <dgm:t>
        <a:bodyPr/>
        <a:lstStyle/>
        <a:p>
          <a:endParaRPr lang="en-US"/>
        </a:p>
      </dgm:t>
    </dgm:pt>
    <dgm:pt modelId="{2ED5092B-BB3E-5E4E-AECE-FA8F9C3EE238}" type="sibTrans" cxnId="{60830906-BF43-984F-9091-8DEDA49D5555}">
      <dgm:prSet/>
      <dgm:spPr/>
      <dgm:t>
        <a:bodyPr/>
        <a:lstStyle/>
        <a:p>
          <a:endParaRPr lang="en-US"/>
        </a:p>
      </dgm:t>
    </dgm:pt>
    <dgm:pt modelId="{A85718E7-68CB-774C-B499-8954AC90E25D}">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89% TADs</a:t>
          </a:r>
        </a:p>
      </dgm:t>
    </dgm:pt>
    <dgm:pt modelId="{63693097-ED53-9A46-A784-DCD24F29CA2D}" type="parTrans" cxnId="{17DC5ED8-BA1F-6241-88C3-2E9EE8973707}">
      <dgm:prSet/>
      <dgm:spPr/>
      <dgm:t>
        <a:bodyPr/>
        <a:lstStyle/>
        <a:p>
          <a:endParaRPr lang="en-US"/>
        </a:p>
      </dgm:t>
    </dgm:pt>
    <dgm:pt modelId="{10175E22-E976-224F-8B93-67C1F319B00E}" type="sibTrans" cxnId="{17DC5ED8-BA1F-6241-88C3-2E9EE8973707}">
      <dgm:prSet/>
      <dgm:spPr/>
      <dgm:t>
        <a:bodyPr/>
        <a:lstStyle/>
        <a:p>
          <a:endParaRPr lang="en-US"/>
        </a:p>
      </dgm:t>
    </dgm:pt>
    <dgm:pt modelId="{F6791080-8A50-3143-9407-0D4733CCB59C}">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91% Surgery</a:t>
          </a:r>
        </a:p>
      </dgm:t>
    </dgm:pt>
    <dgm:pt modelId="{22B154A2-DF14-B048-B588-5C73228BEEE8}" type="parTrans" cxnId="{9E757F9C-B88F-A045-B1CC-A20032BB3165}">
      <dgm:prSet/>
      <dgm:spPr/>
      <dgm:t>
        <a:bodyPr/>
        <a:lstStyle/>
        <a:p>
          <a:endParaRPr lang="en-US"/>
        </a:p>
      </dgm:t>
    </dgm:pt>
    <dgm:pt modelId="{F3B1A2F5-7B2D-544A-A2FF-B4A7415792AB}" type="sibTrans" cxnId="{9E757F9C-B88F-A045-B1CC-A20032BB3165}">
      <dgm:prSet/>
      <dgm:spPr/>
      <dgm:t>
        <a:bodyPr/>
        <a:lstStyle/>
        <a:p>
          <a:endParaRPr lang="en-US"/>
        </a:p>
      </dgm:t>
    </dgm:pt>
    <dgm:pt modelId="{C7005897-2F0D-9341-A101-5FC33539639D}">
      <dgm:prSet/>
      <dgm:spPr/>
      <dgm:t>
        <a:bodyPr/>
        <a:lstStyle/>
        <a:p>
          <a:r>
            <a:rPr lang="en-US">
              <a:effectLst/>
              <a:latin typeface="Arial" panose="020B0604020202020204" pitchFamily="34" charset="0"/>
              <a:ea typeface="Arial Unicode MS" panose="020B0604020202020204" pitchFamily="34" charset="-128"/>
              <a:cs typeface="Times New Roman" panose="02020603050405020304" pitchFamily="18" charset="0"/>
            </a:rPr>
            <a:t>Greater success associated with:</a:t>
          </a:r>
          <a:endParaRPr lang="en-US" dirty="0">
            <a:effectLst/>
            <a:latin typeface="Arial" panose="020B0604020202020204" pitchFamily="34" charset="0"/>
            <a:ea typeface="Arial Unicode MS" panose="020B0604020202020204" pitchFamily="34" charset="-128"/>
            <a:cs typeface="Times New Roman" panose="02020603050405020304" pitchFamily="18" charset="0"/>
          </a:endParaRPr>
        </a:p>
      </dgm:t>
    </dgm:pt>
    <dgm:pt modelId="{A4CED905-769F-D344-B42D-6599CE2A5A2D}" type="parTrans" cxnId="{F38251FE-9E69-8849-999A-0B3ED4F8B063}">
      <dgm:prSet/>
      <dgm:spPr/>
      <dgm:t>
        <a:bodyPr/>
        <a:lstStyle/>
        <a:p>
          <a:endParaRPr lang="en-US"/>
        </a:p>
      </dgm:t>
    </dgm:pt>
    <dgm:pt modelId="{C970562D-54E3-5846-9F7C-4929671C69CD}" type="sibTrans" cxnId="{F38251FE-9E69-8849-999A-0B3ED4F8B063}">
      <dgm:prSet/>
      <dgm:spPr/>
      <dgm:t>
        <a:bodyPr/>
        <a:lstStyle/>
        <a:p>
          <a:endParaRPr lang="en-US"/>
        </a:p>
      </dgm:t>
    </dgm:pt>
    <dgm:pt modelId="{7E0D3318-F66C-A54E-953E-B44B36E2E744}">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lower mandibular plane angle, less crowding, and shorter treatment times, and academic settings</a:t>
          </a:r>
          <a:endParaRPr lang="en-US" dirty="0"/>
        </a:p>
      </dgm:t>
    </dgm:pt>
    <dgm:pt modelId="{21558250-CD66-4B45-B9E0-5DC9DC6F4E8C}" type="parTrans" cxnId="{4A6D0C7F-1225-9A43-A575-859D072CBE3D}">
      <dgm:prSet/>
      <dgm:spPr/>
      <dgm:t>
        <a:bodyPr/>
        <a:lstStyle/>
        <a:p>
          <a:endParaRPr lang="en-US"/>
        </a:p>
      </dgm:t>
    </dgm:pt>
    <dgm:pt modelId="{87FDB5BE-6ABD-E148-87CA-1292D0AAE0A4}" type="sibTrans" cxnId="{4A6D0C7F-1225-9A43-A575-859D072CBE3D}">
      <dgm:prSet/>
      <dgm:spPr/>
      <dgm:t>
        <a:bodyPr/>
        <a:lstStyle/>
        <a:p>
          <a:endParaRPr lang="en-US"/>
        </a:p>
      </dgm:t>
    </dgm:pt>
    <dgm:pt modelId="{3C8A943A-224F-7742-9795-7B782A5E59F4}" type="pres">
      <dgm:prSet presAssocID="{7E6DE91C-87DD-43F5-9148-DC0BCBB30D49}" presName="linear" presStyleCnt="0">
        <dgm:presLayoutVars>
          <dgm:animLvl val="lvl"/>
          <dgm:resizeHandles val="exact"/>
        </dgm:presLayoutVars>
      </dgm:prSet>
      <dgm:spPr/>
    </dgm:pt>
    <dgm:pt modelId="{206907CA-AF8B-9F48-982B-433D814BB014}" type="pres">
      <dgm:prSet presAssocID="{96A4D928-1797-4F18-AF5C-8E0BDBD4FF77}" presName="parentText" presStyleLbl="node1" presStyleIdx="0" presStyleCnt="4">
        <dgm:presLayoutVars>
          <dgm:chMax val="0"/>
          <dgm:bulletEnabled val="1"/>
        </dgm:presLayoutVars>
      </dgm:prSet>
      <dgm:spPr/>
    </dgm:pt>
    <dgm:pt modelId="{1BEAA7D3-F21B-3F4A-9299-D5CAC30739EA}" type="pres">
      <dgm:prSet presAssocID="{0066CD98-B4CF-4EF4-BFFC-39345BDE6869}" presName="spacer" presStyleCnt="0"/>
      <dgm:spPr/>
    </dgm:pt>
    <dgm:pt modelId="{34E67045-B138-6145-8A74-97BC0DBD018C}" type="pres">
      <dgm:prSet presAssocID="{426D740F-2178-CA4F-AD3A-EAF2B5C44E6F}" presName="parentText" presStyleLbl="node1" presStyleIdx="1" presStyleCnt="4">
        <dgm:presLayoutVars>
          <dgm:chMax val="0"/>
          <dgm:bulletEnabled val="1"/>
        </dgm:presLayoutVars>
      </dgm:prSet>
      <dgm:spPr/>
    </dgm:pt>
    <dgm:pt modelId="{BCF4B9CF-07DF-2A40-9048-D035941B1C6E}" type="pres">
      <dgm:prSet presAssocID="{426D740F-2178-CA4F-AD3A-EAF2B5C44E6F}" presName="childText" presStyleLbl="revTx" presStyleIdx="0" presStyleCnt="3">
        <dgm:presLayoutVars>
          <dgm:bulletEnabled val="1"/>
        </dgm:presLayoutVars>
      </dgm:prSet>
      <dgm:spPr/>
    </dgm:pt>
    <dgm:pt modelId="{465F60D3-2BF5-324E-B1CD-F6D0022E9646}" type="pres">
      <dgm:prSet presAssocID="{72BB84B5-0939-294F-B6F1-6A6540055B64}" presName="parentText" presStyleLbl="node1" presStyleIdx="2" presStyleCnt="4">
        <dgm:presLayoutVars>
          <dgm:chMax val="0"/>
          <dgm:bulletEnabled val="1"/>
        </dgm:presLayoutVars>
      </dgm:prSet>
      <dgm:spPr/>
    </dgm:pt>
    <dgm:pt modelId="{F8BCF405-B5D0-904F-9EF7-E1F0FA63E093}" type="pres">
      <dgm:prSet presAssocID="{72BB84B5-0939-294F-B6F1-6A6540055B64}" presName="childText" presStyleLbl="revTx" presStyleIdx="1" presStyleCnt="3">
        <dgm:presLayoutVars>
          <dgm:bulletEnabled val="1"/>
        </dgm:presLayoutVars>
      </dgm:prSet>
      <dgm:spPr/>
    </dgm:pt>
    <dgm:pt modelId="{149C7529-21B5-8F41-B49C-CA803281A0A2}" type="pres">
      <dgm:prSet presAssocID="{C7005897-2F0D-9341-A101-5FC33539639D}" presName="parentText" presStyleLbl="node1" presStyleIdx="3" presStyleCnt="4">
        <dgm:presLayoutVars>
          <dgm:chMax val="0"/>
          <dgm:bulletEnabled val="1"/>
        </dgm:presLayoutVars>
      </dgm:prSet>
      <dgm:spPr/>
    </dgm:pt>
    <dgm:pt modelId="{6E02CA1F-E10C-CD4E-9EC9-CDCB01984092}" type="pres">
      <dgm:prSet presAssocID="{C7005897-2F0D-9341-A101-5FC33539639D}" presName="childText" presStyleLbl="revTx" presStyleIdx="2" presStyleCnt="3">
        <dgm:presLayoutVars>
          <dgm:bulletEnabled val="1"/>
        </dgm:presLayoutVars>
      </dgm:prSet>
      <dgm:spPr/>
    </dgm:pt>
  </dgm:ptLst>
  <dgm:cxnLst>
    <dgm:cxn modelId="{60830906-BF43-984F-9091-8DEDA49D5555}" srcId="{72BB84B5-0939-294F-B6F1-6A6540055B64}" destId="{65E4A02C-DE46-F14A-8F41-7999897C1778}" srcOrd="1" destOrd="0" parTransId="{A4E00005-3449-7747-A2D5-C87933B88711}" sibTransId="{2ED5092B-BB3E-5E4E-AECE-FA8F9C3EE238}"/>
    <dgm:cxn modelId="{AF4EB408-3F2F-B24E-8352-462A87D415A4}" type="presOf" srcId="{7E6DE91C-87DD-43F5-9148-DC0BCBB30D49}" destId="{3C8A943A-224F-7742-9795-7B782A5E59F4}" srcOrd="0" destOrd="0" presId="urn:microsoft.com/office/officeart/2005/8/layout/vList2"/>
    <dgm:cxn modelId="{418C7613-07E1-A147-B715-F481DB18054F}" srcId="{72BB84B5-0939-294F-B6F1-6A6540055B64}" destId="{3082B4C2-55BF-B641-AC9A-5C1061B569E7}" srcOrd="0" destOrd="0" parTransId="{69CFD7D0-6049-EE48-93CD-6DEB10DB0CF6}" sibTransId="{411FA786-0B7A-D54A-B81A-604AABBBFA1C}"/>
    <dgm:cxn modelId="{7C87A215-E155-2C47-A2AC-BA65FED8B0DD}" type="presOf" srcId="{C7005897-2F0D-9341-A101-5FC33539639D}" destId="{149C7529-21B5-8F41-B49C-CA803281A0A2}" srcOrd="0" destOrd="0" presId="urn:microsoft.com/office/officeart/2005/8/layout/vList2"/>
    <dgm:cxn modelId="{28964C16-5BBA-934A-AC4F-C4DEA2DC6411}" type="presOf" srcId="{65E4A02C-DE46-F14A-8F41-7999897C1778}" destId="{F8BCF405-B5D0-904F-9EF7-E1F0FA63E093}" srcOrd="0" destOrd="1" presId="urn:microsoft.com/office/officeart/2005/8/layout/vList2"/>
    <dgm:cxn modelId="{4689432B-6819-9545-951E-79DB267AD14D}" type="presOf" srcId="{0B6D4789-0FB7-6E41-8A37-65E1E4389A83}" destId="{BCF4B9CF-07DF-2A40-9048-D035941B1C6E}" srcOrd="0" destOrd="0" presId="urn:microsoft.com/office/officeart/2005/8/layout/vList2"/>
    <dgm:cxn modelId="{7895223F-6C9A-3C4F-951C-FA4BDC0EBC00}" type="presOf" srcId="{F6791080-8A50-3143-9407-0D4733CCB59C}" destId="{F8BCF405-B5D0-904F-9EF7-E1F0FA63E093}" srcOrd="0" destOrd="3" presId="urn:microsoft.com/office/officeart/2005/8/layout/vList2"/>
    <dgm:cxn modelId="{0B56094B-FA12-B043-945B-40FF420A4346}" type="presOf" srcId="{7E0D3318-F66C-A54E-953E-B44B36E2E744}" destId="{6E02CA1F-E10C-CD4E-9EC9-CDCB01984092}" srcOrd="0" destOrd="0" presId="urn:microsoft.com/office/officeart/2005/8/layout/vList2"/>
    <dgm:cxn modelId="{955CBD50-70A4-6547-A854-EB8453B256B5}" type="presOf" srcId="{72BB84B5-0939-294F-B6F1-6A6540055B64}" destId="{465F60D3-2BF5-324E-B1CD-F6D0022E9646}" srcOrd="0" destOrd="0" presId="urn:microsoft.com/office/officeart/2005/8/layout/vList2"/>
    <dgm:cxn modelId="{BF91F463-3D1A-5441-8428-17EC79B1CC22}" type="presOf" srcId="{426D740F-2178-CA4F-AD3A-EAF2B5C44E6F}" destId="{34E67045-B138-6145-8A74-97BC0DBD018C}" srcOrd="0" destOrd="0" presId="urn:microsoft.com/office/officeart/2005/8/layout/vList2"/>
    <dgm:cxn modelId="{4A6D0C7F-1225-9A43-A575-859D072CBE3D}" srcId="{C7005897-2F0D-9341-A101-5FC33539639D}" destId="{7E0D3318-F66C-A54E-953E-B44B36E2E744}" srcOrd="0" destOrd="0" parTransId="{21558250-CD66-4B45-B9E0-5DC9DC6F4E8C}" sibTransId="{87FDB5BE-6ABD-E148-87CA-1292D0AAE0A4}"/>
    <dgm:cxn modelId="{73E40F8D-08F0-FD45-AC4E-C8734EF7F464}" type="presOf" srcId="{96A4D928-1797-4F18-AF5C-8E0BDBD4FF77}" destId="{206907CA-AF8B-9F48-982B-433D814BB014}" srcOrd="0" destOrd="0" presId="urn:microsoft.com/office/officeart/2005/8/layout/vList2"/>
    <dgm:cxn modelId="{9E757F9C-B88F-A045-B1CC-A20032BB3165}" srcId="{72BB84B5-0939-294F-B6F1-6A6540055B64}" destId="{F6791080-8A50-3143-9407-0D4733CCB59C}" srcOrd="3" destOrd="0" parTransId="{22B154A2-DF14-B048-B588-5C73228BEEE8}" sibTransId="{F3B1A2F5-7B2D-544A-A2FF-B4A7415792AB}"/>
    <dgm:cxn modelId="{B47535AE-1963-EA4E-A3A1-6C2FC49201B5}" srcId="{7E6DE91C-87DD-43F5-9148-DC0BCBB30D49}" destId="{72BB84B5-0939-294F-B6F1-6A6540055B64}" srcOrd="2" destOrd="0" parTransId="{3910230C-02B6-2445-9F61-C83F73434337}" sibTransId="{9575C808-0E8F-F14A-8F2B-1C8E3401D090}"/>
    <dgm:cxn modelId="{FA75D3BC-9819-B54D-A13C-6F8CD51C24F0}" srcId="{426D740F-2178-CA4F-AD3A-EAF2B5C44E6F}" destId="{0B6D4789-0FB7-6E41-8A37-65E1E4389A83}" srcOrd="0" destOrd="0" parTransId="{C46153A9-EB99-F74F-B775-81F009739951}" sibTransId="{F758E506-54B1-1649-915E-9D12480C684A}"/>
    <dgm:cxn modelId="{604B15BD-DB4C-934C-B80F-4FD9E44DF950}" type="presOf" srcId="{A85718E7-68CB-774C-B499-8954AC90E25D}" destId="{F8BCF405-B5D0-904F-9EF7-E1F0FA63E093}" srcOrd="0" destOrd="2" presId="urn:microsoft.com/office/officeart/2005/8/layout/vList2"/>
    <dgm:cxn modelId="{81054FC8-9B74-5440-A674-CF1B9DE8EE60}" srcId="{426D740F-2178-CA4F-AD3A-EAF2B5C44E6F}" destId="{063B756C-E207-8342-9936-7A1D3D5B2818}" srcOrd="1" destOrd="0" parTransId="{36EF2041-7EF1-9145-95ED-DAE0B1B5BF4A}" sibTransId="{369BFEF0-066E-9347-B70B-8281F2F3610C}"/>
    <dgm:cxn modelId="{364B79CD-4619-463F-917D-73AFA3CE7676}" srcId="{7E6DE91C-87DD-43F5-9148-DC0BCBB30D49}" destId="{96A4D928-1797-4F18-AF5C-8E0BDBD4FF77}" srcOrd="0" destOrd="0" parTransId="{22AB8388-CE22-4583-9688-C1DD1426C26A}" sibTransId="{0066CD98-B4CF-4EF4-BFFC-39345BDE6869}"/>
    <dgm:cxn modelId="{95628CD2-2927-304F-8E9F-63C7C6C7D9A8}" srcId="{7E6DE91C-87DD-43F5-9148-DC0BCBB30D49}" destId="{426D740F-2178-CA4F-AD3A-EAF2B5C44E6F}" srcOrd="1" destOrd="0" parTransId="{7D21E4D7-C10C-2746-8036-CA7E9BEC91E3}" sibTransId="{381404D5-72A0-4140-B7B5-C0BE0B533AC7}"/>
    <dgm:cxn modelId="{17DC5ED8-BA1F-6241-88C3-2E9EE8973707}" srcId="{72BB84B5-0939-294F-B6F1-6A6540055B64}" destId="{A85718E7-68CB-774C-B499-8954AC90E25D}" srcOrd="2" destOrd="0" parTransId="{63693097-ED53-9A46-A784-DCD24F29CA2D}" sibTransId="{10175E22-E976-224F-8B93-67C1F319B00E}"/>
    <dgm:cxn modelId="{0277CAED-4950-CF4A-8275-C54CABD0AF34}" type="presOf" srcId="{063B756C-E207-8342-9936-7A1D3D5B2818}" destId="{BCF4B9CF-07DF-2A40-9048-D035941B1C6E}" srcOrd="0" destOrd="1" presId="urn:microsoft.com/office/officeart/2005/8/layout/vList2"/>
    <dgm:cxn modelId="{9F5E66FD-C94E-8B46-B5E2-14199C4D0337}" type="presOf" srcId="{3082B4C2-55BF-B641-AC9A-5C1061B569E7}" destId="{F8BCF405-B5D0-904F-9EF7-E1F0FA63E093}" srcOrd="0" destOrd="0" presId="urn:microsoft.com/office/officeart/2005/8/layout/vList2"/>
    <dgm:cxn modelId="{F38251FE-9E69-8849-999A-0B3ED4F8B063}" srcId="{7E6DE91C-87DD-43F5-9148-DC0BCBB30D49}" destId="{C7005897-2F0D-9341-A101-5FC33539639D}" srcOrd="3" destOrd="0" parTransId="{A4CED905-769F-D344-B42D-6599CE2A5A2D}" sibTransId="{C970562D-54E3-5846-9F7C-4929671C69CD}"/>
    <dgm:cxn modelId="{CE7805E7-990D-BE44-8018-18425937BB9F}" type="presParOf" srcId="{3C8A943A-224F-7742-9795-7B782A5E59F4}" destId="{206907CA-AF8B-9F48-982B-433D814BB014}" srcOrd="0" destOrd="0" presId="urn:microsoft.com/office/officeart/2005/8/layout/vList2"/>
    <dgm:cxn modelId="{F9213950-0164-F145-BCDA-70214A15208A}" type="presParOf" srcId="{3C8A943A-224F-7742-9795-7B782A5E59F4}" destId="{1BEAA7D3-F21B-3F4A-9299-D5CAC30739EA}" srcOrd="1" destOrd="0" presId="urn:microsoft.com/office/officeart/2005/8/layout/vList2"/>
    <dgm:cxn modelId="{805545A5-A16F-E14E-907D-3F4AB62D4EA5}" type="presParOf" srcId="{3C8A943A-224F-7742-9795-7B782A5E59F4}" destId="{34E67045-B138-6145-8A74-97BC0DBD018C}" srcOrd="2" destOrd="0" presId="urn:microsoft.com/office/officeart/2005/8/layout/vList2"/>
    <dgm:cxn modelId="{EBFF41D1-0ACA-2E43-B7FA-91DFD4AB1C87}" type="presParOf" srcId="{3C8A943A-224F-7742-9795-7B782A5E59F4}" destId="{BCF4B9CF-07DF-2A40-9048-D035941B1C6E}" srcOrd="3" destOrd="0" presId="urn:microsoft.com/office/officeart/2005/8/layout/vList2"/>
    <dgm:cxn modelId="{5C943F0B-E9D0-B04C-9310-BDE43BA704C8}" type="presParOf" srcId="{3C8A943A-224F-7742-9795-7B782A5E59F4}" destId="{465F60D3-2BF5-324E-B1CD-F6D0022E9646}" srcOrd="4" destOrd="0" presId="urn:microsoft.com/office/officeart/2005/8/layout/vList2"/>
    <dgm:cxn modelId="{9BD070B0-CE6A-A24C-85FE-42DE3F0A2E32}" type="presParOf" srcId="{3C8A943A-224F-7742-9795-7B782A5E59F4}" destId="{F8BCF405-B5D0-904F-9EF7-E1F0FA63E093}" srcOrd="5" destOrd="0" presId="urn:microsoft.com/office/officeart/2005/8/layout/vList2"/>
    <dgm:cxn modelId="{DC6E0CCC-9894-3B42-9F01-B61514695A16}" type="presParOf" srcId="{3C8A943A-224F-7742-9795-7B782A5E59F4}" destId="{149C7529-21B5-8F41-B49C-CA803281A0A2}" srcOrd="6" destOrd="0" presId="urn:microsoft.com/office/officeart/2005/8/layout/vList2"/>
    <dgm:cxn modelId="{A3B9827D-0F45-0942-A738-07C64BC75CD3}" type="presParOf" srcId="{3C8A943A-224F-7742-9795-7B782A5E59F4}" destId="{6E02CA1F-E10C-CD4E-9EC9-CDCB01984092}"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E6DE91C-87DD-43F5-9148-DC0BCBB30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6A4D928-1797-4F18-AF5C-8E0BDBD4FF77}">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112 (30%) completed post-treatment evaluation after 1.2 years (on average).</a:t>
          </a:r>
          <a:r>
            <a:rPr lang="en-US" dirty="0">
              <a:effectLst/>
            </a:rPr>
            <a:t> </a:t>
          </a:r>
          <a:endParaRPr lang="en-US" dirty="0"/>
        </a:p>
      </dgm:t>
    </dgm:pt>
    <dgm:pt modelId="{22AB8388-CE22-4583-9688-C1DD1426C26A}" type="parTrans" cxnId="{364B79CD-4619-463F-917D-73AFA3CE7676}">
      <dgm:prSet/>
      <dgm:spPr/>
      <dgm:t>
        <a:bodyPr/>
        <a:lstStyle/>
        <a:p>
          <a:endParaRPr lang="en-US"/>
        </a:p>
      </dgm:t>
    </dgm:pt>
    <dgm:pt modelId="{0066CD98-B4CF-4EF4-BFFC-39345BDE6869}" type="sibTrans" cxnId="{364B79CD-4619-463F-917D-73AFA3CE7676}">
      <dgm:prSet/>
      <dgm:spPr/>
      <dgm:t>
        <a:bodyPr/>
        <a:lstStyle/>
        <a:p>
          <a:endParaRPr lang="en-US"/>
        </a:p>
      </dgm:t>
    </dgm:pt>
    <dgm:pt modelId="{426D740F-2178-CA4F-AD3A-EAF2B5C44E6F}">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Retainer prescribed varied</a:t>
          </a:r>
        </a:p>
      </dgm:t>
    </dgm:pt>
    <dgm:pt modelId="{7D21E4D7-C10C-2746-8036-CA7E9BEC91E3}" type="parTrans" cxnId="{95628CD2-2927-304F-8E9F-63C7C6C7D9A8}">
      <dgm:prSet/>
      <dgm:spPr/>
      <dgm:t>
        <a:bodyPr/>
        <a:lstStyle/>
        <a:p>
          <a:endParaRPr lang="en-US"/>
        </a:p>
      </dgm:t>
    </dgm:pt>
    <dgm:pt modelId="{381404D5-72A0-4140-B7B5-C0BE0B533AC7}" type="sibTrans" cxnId="{95628CD2-2927-304F-8E9F-63C7C6C7D9A8}">
      <dgm:prSet/>
      <dgm:spPr/>
      <dgm:t>
        <a:bodyPr/>
        <a:lstStyle/>
        <a:p>
          <a:endParaRPr lang="en-US"/>
        </a:p>
      </dgm:t>
    </dgm:pt>
    <dgm:pt modelId="{0B6D4789-0FB7-6E41-8A37-65E1E4389A83}">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More than 50% c</a:t>
          </a:r>
          <a:r>
            <a:rPr lang="en-US"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lear, vacuum formed retainers</a:t>
          </a:r>
          <a:endParaRPr lang="en-US" dirty="0">
            <a:effectLst/>
            <a:latin typeface="Arial" panose="020B0604020202020204" pitchFamily="34" charset="0"/>
            <a:ea typeface="Arial Unicode MS" panose="020B0604020202020204" pitchFamily="34" charset="-128"/>
            <a:cs typeface="Times New Roman" panose="02020603050405020304" pitchFamily="18" charset="0"/>
          </a:endParaRPr>
        </a:p>
      </dgm:t>
    </dgm:pt>
    <dgm:pt modelId="{C46153A9-EB99-F74F-B775-81F009739951}" type="parTrans" cxnId="{FA75D3BC-9819-B54D-A13C-6F8CD51C24F0}">
      <dgm:prSet/>
      <dgm:spPr/>
      <dgm:t>
        <a:bodyPr/>
        <a:lstStyle/>
        <a:p>
          <a:endParaRPr lang="en-US"/>
        </a:p>
      </dgm:t>
    </dgm:pt>
    <dgm:pt modelId="{F758E506-54B1-1649-915E-9D12480C684A}" type="sibTrans" cxnId="{FA75D3BC-9819-B54D-A13C-6F8CD51C24F0}">
      <dgm:prSet/>
      <dgm:spPr/>
      <dgm:t>
        <a:bodyPr/>
        <a:lstStyle/>
        <a:p>
          <a:endParaRPr lang="en-US"/>
        </a:p>
      </dgm:t>
    </dgm:pt>
    <dgm:pt modelId="{063B756C-E207-8342-9936-7A1D3D5B2818}">
      <dgm:prSet/>
      <dgm:spPr/>
      <dgm:t>
        <a:bodyPr/>
        <a:lstStyle/>
        <a:p>
          <a:r>
            <a:rPr lang="en-US"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16% upper and lower bonded retainers</a:t>
          </a:r>
          <a:endParaRPr lang="en-US" dirty="0">
            <a:effectLst/>
            <a:latin typeface="Arial" panose="020B0604020202020204" pitchFamily="34" charset="0"/>
            <a:ea typeface="Arial Unicode MS" panose="020B0604020202020204" pitchFamily="34" charset="-128"/>
            <a:cs typeface="Times New Roman" panose="02020603050405020304" pitchFamily="18" charset="0"/>
          </a:endParaRPr>
        </a:p>
      </dgm:t>
    </dgm:pt>
    <dgm:pt modelId="{36EF2041-7EF1-9145-95ED-DAE0B1B5BF4A}" type="parTrans" cxnId="{81054FC8-9B74-5440-A674-CF1B9DE8EE60}">
      <dgm:prSet/>
      <dgm:spPr/>
      <dgm:t>
        <a:bodyPr/>
        <a:lstStyle/>
        <a:p>
          <a:endParaRPr lang="en-US"/>
        </a:p>
      </dgm:t>
    </dgm:pt>
    <dgm:pt modelId="{369BFEF0-066E-9347-B70B-8281F2F3610C}" type="sibTrans" cxnId="{81054FC8-9B74-5440-A674-CF1B9DE8EE60}">
      <dgm:prSet/>
      <dgm:spPr/>
      <dgm:t>
        <a:bodyPr/>
        <a:lstStyle/>
        <a:p>
          <a:endParaRPr lang="en-US"/>
        </a:p>
      </dgm:t>
    </dgm:pt>
    <dgm:pt modelId="{72BB84B5-0939-294F-B6F1-6A6540055B64}">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Stability rates:</a:t>
          </a:r>
        </a:p>
      </dgm:t>
    </dgm:pt>
    <dgm:pt modelId="{3910230C-02B6-2445-9F61-C83F73434337}" type="parTrans" cxnId="{B47535AE-1963-EA4E-A3A1-6C2FC49201B5}">
      <dgm:prSet/>
      <dgm:spPr/>
      <dgm:t>
        <a:bodyPr/>
        <a:lstStyle/>
        <a:p>
          <a:endParaRPr lang="en-US"/>
        </a:p>
      </dgm:t>
    </dgm:pt>
    <dgm:pt modelId="{9575C808-0E8F-F14A-8F2B-1C8E3401D090}" type="sibTrans" cxnId="{B47535AE-1963-EA4E-A3A1-6C2FC49201B5}">
      <dgm:prSet/>
      <dgm:spPr/>
      <dgm:t>
        <a:bodyPr/>
        <a:lstStyle/>
        <a:p>
          <a:endParaRPr lang="en-US"/>
        </a:p>
      </dgm:t>
    </dgm:pt>
    <dgm:pt modelId="{3082B4C2-55BF-B641-AC9A-5C1061B569E7}">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89% based on millimetric measurement of the right central incisors</a:t>
          </a:r>
        </a:p>
      </dgm:t>
    </dgm:pt>
    <dgm:pt modelId="{69CFD7D0-6049-EE48-93CD-6DEB10DB0CF6}" type="parTrans" cxnId="{418C7613-07E1-A147-B715-F481DB18054F}">
      <dgm:prSet/>
      <dgm:spPr/>
      <dgm:t>
        <a:bodyPr/>
        <a:lstStyle/>
        <a:p>
          <a:endParaRPr lang="en-US"/>
        </a:p>
      </dgm:t>
    </dgm:pt>
    <dgm:pt modelId="{411FA786-0B7A-D54A-B81A-604AABBBFA1C}" type="sibTrans" cxnId="{418C7613-07E1-A147-B715-F481DB18054F}">
      <dgm:prSet/>
      <dgm:spPr/>
      <dgm:t>
        <a:bodyPr/>
        <a:lstStyle/>
        <a:p>
          <a:endParaRPr lang="en-US"/>
        </a:p>
      </dgm:t>
    </dgm:pt>
    <dgm:pt modelId="{C7005897-2F0D-9341-A101-5FC33539639D}">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No significant differences in stability due to treatment groups or retainer type. </a:t>
          </a:r>
        </a:p>
      </dgm:t>
    </dgm:pt>
    <dgm:pt modelId="{A4CED905-769F-D344-B42D-6599CE2A5A2D}" type="parTrans" cxnId="{F38251FE-9E69-8849-999A-0B3ED4F8B063}">
      <dgm:prSet/>
      <dgm:spPr/>
      <dgm:t>
        <a:bodyPr/>
        <a:lstStyle/>
        <a:p>
          <a:endParaRPr lang="en-US"/>
        </a:p>
      </dgm:t>
    </dgm:pt>
    <dgm:pt modelId="{C970562D-54E3-5846-9F7C-4929671C69CD}" type="sibTrans" cxnId="{F38251FE-9E69-8849-999A-0B3ED4F8B063}">
      <dgm:prSet/>
      <dgm:spPr/>
      <dgm:t>
        <a:bodyPr/>
        <a:lstStyle/>
        <a:p>
          <a:endParaRPr lang="en-US"/>
        </a:p>
      </dgm:t>
    </dgm:pt>
    <dgm:pt modelId="{81E13855-63B4-AC4A-80C0-E6398AAC756A}">
      <dgm:prSet/>
      <dgm:spPr/>
      <dgm:t>
        <a:bodyPr/>
        <a:lstStyle/>
        <a:p>
          <a:r>
            <a:rPr lang="en-US" dirty="0">
              <a:effectLst/>
              <a:latin typeface="Arial" panose="020B0604020202020204" pitchFamily="34" charset="0"/>
              <a:ea typeface="Arial Unicode MS" panose="020B0604020202020204" pitchFamily="34" charset="-128"/>
              <a:cs typeface="Times New Roman" panose="02020603050405020304" pitchFamily="18" charset="0"/>
            </a:rPr>
            <a:t>65% based on photographic index</a:t>
          </a:r>
        </a:p>
      </dgm:t>
    </dgm:pt>
    <dgm:pt modelId="{9B6B85F1-FACA-7849-BC9F-0FF8187C7610}" type="parTrans" cxnId="{ED1A253F-9053-EA4B-BBA7-7D4C0CE11425}">
      <dgm:prSet/>
      <dgm:spPr/>
      <dgm:t>
        <a:bodyPr/>
        <a:lstStyle/>
        <a:p>
          <a:endParaRPr lang="en-US"/>
        </a:p>
      </dgm:t>
    </dgm:pt>
    <dgm:pt modelId="{52EA235F-4CE3-8F4D-A4E6-99E33E7B38A4}" type="sibTrans" cxnId="{ED1A253F-9053-EA4B-BBA7-7D4C0CE11425}">
      <dgm:prSet/>
      <dgm:spPr/>
      <dgm:t>
        <a:bodyPr/>
        <a:lstStyle/>
        <a:p>
          <a:endParaRPr lang="en-US"/>
        </a:p>
      </dgm:t>
    </dgm:pt>
    <dgm:pt modelId="{3C8A943A-224F-7742-9795-7B782A5E59F4}" type="pres">
      <dgm:prSet presAssocID="{7E6DE91C-87DD-43F5-9148-DC0BCBB30D49}" presName="linear" presStyleCnt="0">
        <dgm:presLayoutVars>
          <dgm:animLvl val="lvl"/>
          <dgm:resizeHandles val="exact"/>
        </dgm:presLayoutVars>
      </dgm:prSet>
      <dgm:spPr/>
    </dgm:pt>
    <dgm:pt modelId="{206907CA-AF8B-9F48-982B-433D814BB014}" type="pres">
      <dgm:prSet presAssocID="{96A4D928-1797-4F18-AF5C-8E0BDBD4FF77}" presName="parentText" presStyleLbl="node1" presStyleIdx="0" presStyleCnt="4">
        <dgm:presLayoutVars>
          <dgm:chMax val="0"/>
          <dgm:bulletEnabled val="1"/>
        </dgm:presLayoutVars>
      </dgm:prSet>
      <dgm:spPr/>
    </dgm:pt>
    <dgm:pt modelId="{1BEAA7D3-F21B-3F4A-9299-D5CAC30739EA}" type="pres">
      <dgm:prSet presAssocID="{0066CD98-B4CF-4EF4-BFFC-39345BDE6869}" presName="spacer" presStyleCnt="0"/>
      <dgm:spPr/>
    </dgm:pt>
    <dgm:pt modelId="{34E67045-B138-6145-8A74-97BC0DBD018C}" type="pres">
      <dgm:prSet presAssocID="{426D740F-2178-CA4F-AD3A-EAF2B5C44E6F}" presName="parentText" presStyleLbl="node1" presStyleIdx="1" presStyleCnt="4">
        <dgm:presLayoutVars>
          <dgm:chMax val="0"/>
          <dgm:bulletEnabled val="1"/>
        </dgm:presLayoutVars>
      </dgm:prSet>
      <dgm:spPr/>
    </dgm:pt>
    <dgm:pt modelId="{BCF4B9CF-07DF-2A40-9048-D035941B1C6E}" type="pres">
      <dgm:prSet presAssocID="{426D740F-2178-CA4F-AD3A-EAF2B5C44E6F}" presName="childText" presStyleLbl="revTx" presStyleIdx="0" presStyleCnt="2">
        <dgm:presLayoutVars>
          <dgm:bulletEnabled val="1"/>
        </dgm:presLayoutVars>
      </dgm:prSet>
      <dgm:spPr/>
    </dgm:pt>
    <dgm:pt modelId="{465F60D3-2BF5-324E-B1CD-F6D0022E9646}" type="pres">
      <dgm:prSet presAssocID="{72BB84B5-0939-294F-B6F1-6A6540055B64}" presName="parentText" presStyleLbl="node1" presStyleIdx="2" presStyleCnt="4">
        <dgm:presLayoutVars>
          <dgm:chMax val="0"/>
          <dgm:bulletEnabled val="1"/>
        </dgm:presLayoutVars>
      </dgm:prSet>
      <dgm:spPr/>
    </dgm:pt>
    <dgm:pt modelId="{F8BCF405-B5D0-904F-9EF7-E1F0FA63E093}" type="pres">
      <dgm:prSet presAssocID="{72BB84B5-0939-294F-B6F1-6A6540055B64}" presName="childText" presStyleLbl="revTx" presStyleIdx="1" presStyleCnt="2">
        <dgm:presLayoutVars>
          <dgm:bulletEnabled val="1"/>
        </dgm:presLayoutVars>
      </dgm:prSet>
      <dgm:spPr/>
    </dgm:pt>
    <dgm:pt modelId="{149C7529-21B5-8F41-B49C-CA803281A0A2}" type="pres">
      <dgm:prSet presAssocID="{C7005897-2F0D-9341-A101-5FC33539639D}" presName="parentText" presStyleLbl="node1" presStyleIdx="3" presStyleCnt="4">
        <dgm:presLayoutVars>
          <dgm:chMax val="0"/>
          <dgm:bulletEnabled val="1"/>
        </dgm:presLayoutVars>
      </dgm:prSet>
      <dgm:spPr/>
    </dgm:pt>
  </dgm:ptLst>
  <dgm:cxnLst>
    <dgm:cxn modelId="{AF4EB408-3F2F-B24E-8352-462A87D415A4}" type="presOf" srcId="{7E6DE91C-87DD-43F5-9148-DC0BCBB30D49}" destId="{3C8A943A-224F-7742-9795-7B782A5E59F4}" srcOrd="0" destOrd="0" presId="urn:microsoft.com/office/officeart/2005/8/layout/vList2"/>
    <dgm:cxn modelId="{418C7613-07E1-A147-B715-F481DB18054F}" srcId="{72BB84B5-0939-294F-B6F1-6A6540055B64}" destId="{3082B4C2-55BF-B641-AC9A-5C1061B569E7}" srcOrd="0" destOrd="0" parTransId="{69CFD7D0-6049-EE48-93CD-6DEB10DB0CF6}" sibTransId="{411FA786-0B7A-D54A-B81A-604AABBBFA1C}"/>
    <dgm:cxn modelId="{7C87A215-E155-2C47-A2AC-BA65FED8B0DD}" type="presOf" srcId="{C7005897-2F0D-9341-A101-5FC33539639D}" destId="{149C7529-21B5-8F41-B49C-CA803281A0A2}" srcOrd="0" destOrd="0" presId="urn:microsoft.com/office/officeart/2005/8/layout/vList2"/>
    <dgm:cxn modelId="{4689432B-6819-9545-951E-79DB267AD14D}" type="presOf" srcId="{0B6D4789-0FB7-6E41-8A37-65E1E4389A83}" destId="{BCF4B9CF-07DF-2A40-9048-D035941B1C6E}" srcOrd="0" destOrd="0" presId="urn:microsoft.com/office/officeart/2005/8/layout/vList2"/>
    <dgm:cxn modelId="{ED1A253F-9053-EA4B-BBA7-7D4C0CE11425}" srcId="{72BB84B5-0939-294F-B6F1-6A6540055B64}" destId="{81E13855-63B4-AC4A-80C0-E6398AAC756A}" srcOrd="1" destOrd="0" parTransId="{9B6B85F1-FACA-7849-BC9F-0FF8187C7610}" sibTransId="{52EA235F-4CE3-8F4D-A4E6-99E33E7B38A4}"/>
    <dgm:cxn modelId="{955CBD50-70A4-6547-A854-EB8453B256B5}" type="presOf" srcId="{72BB84B5-0939-294F-B6F1-6A6540055B64}" destId="{465F60D3-2BF5-324E-B1CD-F6D0022E9646}" srcOrd="0" destOrd="0" presId="urn:microsoft.com/office/officeart/2005/8/layout/vList2"/>
    <dgm:cxn modelId="{BF91F463-3D1A-5441-8428-17EC79B1CC22}" type="presOf" srcId="{426D740F-2178-CA4F-AD3A-EAF2B5C44E6F}" destId="{34E67045-B138-6145-8A74-97BC0DBD018C}" srcOrd="0" destOrd="0" presId="urn:microsoft.com/office/officeart/2005/8/layout/vList2"/>
    <dgm:cxn modelId="{73E40F8D-08F0-FD45-AC4E-C8734EF7F464}" type="presOf" srcId="{96A4D928-1797-4F18-AF5C-8E0BDBD4FF77}" destId="{206907CA-AF8B-9F48-982B-433D814BB014}" srcOrd="0" destOrd="0" presId="urn:microsoft.com/office/officeart/2005/8/layout/vList2"/>
    <dgm:cxn modelId="{82411C95-D9D5-F949-AD84-F657ADF9A952}" type="presOf" srcId="{81E13855-63B4-AC4A-80C0-E6398AAC756A}" destId="{F8BCF405-B5D0-904F-9EF7-E1F0FA63E093}" srcOrd="0" destOrd="1" presId="urn:microsoft.com/office/officeart/2005/8/layout/vList2"/>
    <dgm:cxn modelId="{B47535AE-1963-EA4E-A3A1-6C2FC49201B5}" srcId="{7E6DE91C-87DD-43F5-9148-DC0BCBB30D49}" destId="{72BB84B5-0939-294F-B6F1-6A6540055B64}" srcOrd="2" destOrd="0" parTransId="{3910230C-02B6-2445-9F61-C83F73434337}" sibTransId="{9575C808-0E8F-F14A-8F2B-1C8E3401D090}"/>
    <dgm:cxn modelId="{FA75D3BC-9819-B54D-A13C-6F8CD51C24F0}" srcId="{426D740F-2178-CA4F-AD3A-EAF2B5C44E6F}" destId="{0B6D4789-0FB7-6E41-8A37-65E1E4389A83}" srcOrd="0" destOrd="0" parTransId="{C46153A9-EB99-F74F-B775-81F009739951}" sibTransId="{F758E506-54B1-1649-915E-9D12480C684A}"/>
    <dgm:cxn modelId="{81054FC8-9B74-5440-A674-CF1B9DE8EE60}" srcId="{426D740F-2178-CA4F-AD3A-EAF2B5C44E6F}" destId="{063B756C-E207-8342-9936-7A1D3D5B2818}" srcOrd="1" destOrd="0" parTransId="{36EF2041-7EF1-9145-95ED-DAE0B1B5BF4A}" sibTransId="{369BFEF0-066E-9347-B70B-8281F2F3610C}"/>
    <dgm:cxn modelId="{364B79CD-4619-463F-917D-73AFA3CE7676}" srcId="{7E6DE91C-87DD-43F5-9148-DC0BCBB30D49}" destId="{96A4D928-1797-4F18-AF5C-8E0BDBD4FF77}" srcOrd="0" destOrd="0" parTransId="{22AB8388-CE22-4583-9688-C1DD1426C26A}" sibTransId="{0066CD98-B4CF-4EF4-BFFC-39345BDE6869}"/>
    <dgm:cxn modelId="{95628CD2-2927-304F-8E9F-63C7C6C7D9A8}" srcId="{7E6DE91C-87DD-43F5-9148-DC0BCBB30D49}" destId="{426D740F-2178-CA4F-AD3A-EAF2B5C44E6F}" srcOrd="1" destOrd="0" parTransId="{7D21E4D7-C10C-2746-8036-CA7E9BEC91E3}" sibTransId="{381404D5-72A0-4140-B7B5-C0BE0B533AC7}"/>
    <dgm:cxn modelId="{0277CAED-4950-CF4A-8275-C54CABD0AF34}" type="presOf" srcId="{063B756C-E207-8342-9936-7A1D3D5B2818}" destId="{BCF4B9CF-07DF-2A40-9048-D035941B1C6E}" srcOrd="0" destOrd="1" presId="urn:microsoft.com/office/officeart/2005/8/layout/vList2"/>
    <dgm:cxn modelId="{9F5E66FD-C94E-8B46-B5E2-14199C4D0337}" type="presOf" srcId="{3082B4C2-55BF-B641-AC9A-5C1061B569E7}" destId="{F8BCF405-B5D0-904F-9EF7-E1F0FA63E093}" srcOrd="0" destOrd="0" presId="urn:microsoft.com/office/officeart/2005/8/layout/vList2"/>
    <dgm:cxn modelId="{F38251FE-9E69-8849-999A-0B3ED4F8B063}" srcId="{7E6DE91C-87DD-43F5-9148-DC0BCBB30D49}" destId="{C7005897-2F0D-9341-A101-5FC33539639D}" srcOrd="3" destOrd="0" parTransId="{A4CED905-769F-D344-B42D-6599CE2A5A2D}" sibTransId="{C970562D-54E3-5846-9F7C-4929671C69CD}"/>
    <dgm:cxn modelId="{CE7805E7-990D-BE44-8018-18425937BB9F}" type="presParOf" srcId="{3C8A943A-224F-7742-9795-7B782A5E59F4}" destId="{206907CA-AF8B-9F48-982B-433D814BB014}" srcOrd="0" destOrd="0" presId="urn:microsoft.com/office/officeart/2005/8/layout/vList2"/>
    <dgm:cxn modelId="{F9213950-0164-F145-BCDA-70214A15208A}" type="presParOf" srcId="{3C8A943A-224F-7742-9795-7B782A5E59F4}" destId="{1BEAA7D3-F21B-3F4A-9299-D5CAC30739EA}" srcOrd="1" destOrd="0" presId="urn:microsoft.com/office/officeart/2005/8/layout/vList2"/>
    <dgm:cxn modelId="{805545A5-A16F-E14E-907D-3F4AB62D4EA5}" type="presParOf" srcId="{3C8A943A-224F-7742-9795-7B782A5E59F4}" destId="{34E67045-B138-6145-8A74-97BC0DBD018C}" srcOrd="2" destOrd="0" presId="urn:microsoft.com/office/officeart/2005/8/layout/vList2"/>
    <dgm:cxn modelId="{EBFF41D1-0ACA-2E43-B7FA-91DFD4AB1C87}" type="presParOf" srcId="{3C8A943A-224F-7742-9795-7B782A5E59F4}" destId="{BCF4B9CF-07DF-2A40-9048-D035941B1C6E}" srcOrd="3" destOrd="0" presId="urn:microsoft.com/office/officeart/2005/8/layout/vList2"/>
    <dgm:cxn modelId="{5C943F0B-E9D0-B04C-9310-BDE43BA704C8}" type="presParOf" srcId="{3C8A943A-224F-7742-9795-7B782A5E59F4}" destId="{465F60D3-2BF5-324E-B1CD-F6D0022E9646}" srcOrd="4" destOrd="0" presId="urn:microsoft.com/office/officeart/2005/8/layout/vList2"/>
    <dgm:cxn modelId="{9BD070B0-CE6A-A24C-85FE-42DE3F0A2E32}" type="presParOf" srcId="{3C8A943A-224F-7742-9795-7B782A5E59F4}" destId="{F8BCF405-B5D0-904F-9EF7-E1F0FA63E093}" srcOrd="5" destOrd="0" presId="urn:microsoft.com/office/officeart/2005/8/layout/vList2"/>
    <dgm:cxn modelId="{DC6E0CCC-9894-3B42-9F01-B61514695A16}" type="presParOf" srcId="{3C8A943A-224F-7742-9795-7B782A5E59F4}" destId="{149C7529-21B5-8F41-B49C-CA803281A0A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E6DE91C-87DD-43F5-9148-DC0BCBB30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6A4D928-1797-4F18-AF5C-8E0BDBD4FF77}">
      <dgm:prSet custT="1"/>
      <dgm:spPr/>
      <dgm:t>
        <a:bodyPr/>
        <a:lstStyle/>
        <a:p>
          <a:r>
            <a:rPr lang="en-US" sz="2400" dirty="0"/>
            <a:t>1,777 dentists surveyed</a:t>
          </a:r>
        </a:p>
      </dgm:t>
    </dgm:pt>
    <dgm:pt modelId="{22AB8388-CE22-4583-9688-C1DD1426C26A}" type="parTrans" cxnId="{364B79CD-4619-463F-917D-73AFA3CE7676}">
      <dgm:prSet/>
      <dgm:spPr/>
      <dgm:t>
        <a:bodyPr/>
        <a:lstStyle/>
        <a:p>
          <a:endParaRPr lang="en-US" sz="2400"/>
        </a:p>
      </dgm:t>
    </dgm:pt>
    <dgm:pt modelId="{0066CD98-B4CF-4EF4-BFFC-39345BDE6869}" type="sibTrans" cxnId="{364B79CD-4619-463F-917D-73AFA3CE7676}">
      <dgm:prSet/>
      <dgm:spPr/>
      <dgm:t>
        <a:bodyPr/>
        <a:lstStyle/>
        <a:p>
          <a:endParaRPr lang="en-US" sz="2400"/>
        </a:p>
      </dgm:t>
    </dgm:pt>
    <dgm:pt modelId="{1C7BF7FD-693C-0A43-89E1-91EE7C154FB9}">
      <dgm:prSet custT="1"/>
      <dgm:spPr/>
      <dgm:t>
        <a:bodyPr/>
        <a:lstStyle/>
        <a:p>
          <a:pPr>
            <a:buFont typeface="Arial" panose="020B0604020202020204" pitchFamily="34" charset="0"/>
            <a:buChar char="•"/>
          </a:pPr>
          <a:r>
            <a:rPr lang="en-US" sz="2400" b="0" i="0" dirty="0"/>
            <a:t>Practice owners: 73% </a:t>
          </a:r>
          <a:endParaRPr lang="en-US" sz="2400" b="0" dirty="0">
            <a:effectLst/>
            <a:latin typeface="Arial" panose="020B0604020202020204" pitchFamily="34" charset="0"/>
            <a:ea typeface="Arial Unicode MS" panose="020B0604020202020204" pitchFamily="34" charset="-128"/>
            <a:cs typeface="Times New Roman" panose="02020603050405020304" pitchFamily="18" charset="0"/>
          </a:endParaRPr>
        </a:p>
      </dgm:t>
    </dgm:pt>
    <dgm:pt modelId="{653BD2C5-066B-A84A-87A2-34E9DCE33AFF}" type="parTrans" cxnId="{E40C8935-03AD-CD4A-A07C-A9A0B21BC40F}">
      <dgm:prSet/>
      <dgm:spPr/>
      <dgm:t>
        <a:bodyPr/>
        <a:lstStyle/>
        <a:p>
          <a:endParaRPr lang="en-US" sz="2400"/>
        </a:p>
      </dgm:t>
    </dgm:pt>
    <dgm:pt modelId="{00E2BAEC-B49F-B642-90F6-00AD3A05DAF5}" type="sibTrans" cxnId="{E40C8935-03AD-CD4A-A07C-A9A0B21BC40F}">
      <dgm:prSet/>
      <dgm:spPr/>
      <dgm:t>
        <a:bodyPr/>
        <a:lstStyle/>
        <a:p>
          <a:endParaRPr lang="en-US" sz="2400"/>
        </a:p>
      </dgm:t>
    </dgm:pt>
    <dgm:pt modelId="{C5CD37BB-5406-0C49-B40E-F48C7BC11EEA}">
      <dgm:prSet custT="1"/>
      <dgm:spPr/>
      <dgm:t>
        <a:bodyPr/>
        <a:lstStyle/>
        <a:p>
          <a:pPr>
            <a:buFont typeface="Arial" panose="020B0604020202020204" pitchFamily="34" charset="0"/>
            <a:buChar char="•"/>
          </a:pPr>
          <a:r>
            <a:rPr lang="en-US" sz="2400" b="0" i="0" dirty="0"/>
            <a:t>General practitioners: 97% </a:t>
          </a:r>
          <a:endParaRPr lang="en-US" sz="2400" b="0" dirty="0"/>
        </a:p>
      </dgm:t>
    </dgm:pt>
    <dgm:pt modelId="{9BBAAA3E-0B00-994E-A9C1-7149DB3738C3}" type="parTrans" cxnId="{03952898-2807-C747-A556-A82FB5BFCA2E}">
      <dgm:prSet/>
      <dgm:spPr/>
      <dgm:t>
        <a:bodyPr/>
        <a:lstStyle/>
        <a:p>
          <a:endParaRPr lang="en-US" sz="2400"/>
        </a:p>
      </dgm:t>
    </dgm:pt>
    <dgm:pt modelId="{264E7C0C-9F5E-C642-9479-20E17C2B491E}" type="sibTrans" cxnId="{03952898-2807-C747-A556-A82FB5BFCA2E}">
      <dgm:prSet/>
      <dgm:spPr/>
      <dgm:t>
        <a:bodyPr/>
        <a:lstStyle/>
        <a:p>
          <a:endParaRPr lang="en-US" sz="2400"/>
        </a:p>
      </dgm:t>
    </dgm:pt>
    <dgm:pt modelId="{592B069B-A2CF-8F43-B9AB-321DBCA5A19B}">
      <dgm:prSet custT="1"/>
      <dgm:spPr/>
      <dgm:t>
        <a:bodyPr/>
        <a:lstStyle/>
        <a:p>
          <a:pPr>
            <a:buFont typeface="Arial" panose="020B0604020202020204" pitchFamily="34" charset="0"/>
            <a:buChar char="•"/>
          </a:pPr>
          <a:r>
            <a:rPr lang="en-US" sz="2400" b="0" i="0" dirty="0"/>
            <a:t>Male: 73% </a:t>
          </a:r>
          <a:endParaRPr lang="en-US" sz="2400" b="0" dirty="0"/>
        </a:p>
      </dgm:t>
    </dgm:pt>
    <dgm:pt modelId="{96724920-0EAE-534B-91E7-867BD205B504}" type="parTrans" cxnId="{C80E55AE-3744-464A-B060-F9650C692F97}">
      <dgm:prSet/>
      <dgm:spPr/>
      <dgm:t>
        <a:bodyPr/>
        <a:lstStyle/>
        <a:p>
          <a:endParaRPr lang="en-US" sz="2400"/>
        </a:p>
      </dgm:t>
    </dgm:pt>
    <dgm:pt modelId="{2D031BB4-C579-9D4D-AA7C-8CFD3ADEAF2A}" type="sibTrans" cxnId="{C80E55AE-3744-464A-B060-F9650C692F97}">
      <dgm:prSet/>
      <dgm:spPr/>
      <dgm:t>
        <a:bodyPr/>
        <a:lstStyle/>
        <a:p>
          <a:endParaRPr lang="en-US" sz="2400"/>
        </a:p>
      </dgm:t>
    </dgm:pt>
    <dgm:pt modelId="{8FD7D9E2-5832-0A4D-9A99-A03E3BAB487B}">
      <dgm:prSet custT="1"/>
      <dgm:spPr/>
      <dgm:t>
        <a:bodyPr/>
        <a:lstStyle/>
        <a:p>
          <a:pPr>
            <a:buFont typeface="Arial" panose="020B0604020202020204" pitchFamily="34" charset="0"/>
            <a:buChar char="•"/>
          </a:pPr>
          <a:r>
            <a:rPr lang="en-US" sz="2400" b="0" i="0" dirty="0"/>
            <a:t>Full time: 86%</a:t>
          </a:r>
          <a:endParaRPr lang="en-US" sz="2400" b="0" dirty="0"/>
        </a:p>
      </dgm:t>
    </dgm:pt>
    <dgm:pt modelId="{E3586499-A8FE-C24B-821B-1FCB6D0EC91C}" type="parTrans" cxnId="{2FC82B77-EC7A-5045-9F83-47348BB9D0BA}">
      <dgm:prSet/>
      <dgm:spPr/>
      <dgm:t>
        <a:bodyPr/>
        <a:lstStyle/>
        <a:p>
          <a:endParaRPr lang="en-US" sz="2400"/>
        </a:p>
      </dgm:t>
    </dgm:pt>
    <dgm:pt modelId="{7C2B28BE-C00F-7E4C-A419-4F65F3ACA81B}" type="sibTrans" cxnId="{2FC82B77-EC7A-5045-9F83-47348BB9D0BA}">
      <dgm:prSet/>
      <dgm:spPr/>
      <dgm:t>
        <a:bodyPr/>
        <a:lstStyle/>
        <a:p>
          <a:endParaRPr lang="en-US" sz="2400"/>
        </a:p>
      </dgm:t>
    </dgm:pt>
    <dgm:pt modelId="{40DA1CEA-7C63-1A40-8106-5842828A5C64}">
      <dgm:prSet custT="1"/>
      <dgm:spPr/>
      <dgm:t>
        <a:bodyPr/>
        <a:lstStyle/>
        <a:p>
          <a:pPr>
            <a:buFont typeface="Arial" panose="020B0604020202020204" pitchFamily="34" charset="0"/>
            <a:buChar char="•"/>
          </a:pPr>
          <a:r>
            <a:rPr lang="en-US" sz="2400" b="0" dirty="0"/>
            <a:t>White race/ethnicity: 82%</a:t>
          </a:r>
        </a:p>
      </dgm:t>
    </dgm:pt>
    <dgm:pt modelId="{A70DE14C-6DBB-BE4F-AB0B-84D1BB4E70EA}" type="parTrans" cxnId="{F59D4BDC-E062-5B44-9D92-B485365C1FD0}">
      <dgm:prSet/>
      <dgm:spPr/>
      <dgm:t>
        <a:bodyPr/>
        <a:lstStyle/>
        <a:p>
          <a:endParaRPr lang="en-US" sz="2400"/>
        </a:p>
      </dgm:t>
    </dgm:pt>
    <dgm:pt modelId="{AC68FD4E-EB4D-2542-937C-E38F133126F5}" type="sibTrans" cxnId="{F59D4BDC-E062-5B44-9D92-B485365C1FD0}">
      <dgm:prSet/>
      <dgm:spPr/>
      <dgm:t>
        <a:bodyPr/>
        <a:lstStyle/>
        <a:p>
          <a:endParaRPr lang="en-US" sz="2400"/>
        </a:p>
      </dgm:t>
    </dgm:pt>
    <dgm:pt modelId="{3C8A943A-224F-7742-9795-7B782A5E59F4}" type="pres">
      <dgm:prSet presAssocID="{7E6DE91C-87DD-43F5-9148-DC0BCBB30D49}" presName="linear" presStyleCnt="0">
        <dgm:presLayoutVars>
          <dgm:animLvl val="lvl"/>
          <dgm:resizeHandles val="exact"/>
        </dgm:presLayoutVars>
      </dgm:prSet>
      <dgm:spPr/>
    </dgm:pt>
    <dgm:pt modelId="{206907CA-AF8B-9F48-982B-433D814BB014}" type="pres">
      <dgm:prSet presAssocID="{96A4D928-1797-4F18-AF5C-8E0BDBD4FF77}" presName="parentText" presStyleLbl="node1" presStyleIdx="0" presStyleCnt="1" custScaleY="36970" custLinFactNeighborY="-330">
        <dgm:presLayoutVars>
          <dgm:chMax val="0"/>
          <dgm:bulletEnabled val="1"/>
        </dgm:presLayoutVars>
      </dgm:prSet>
      <dgm:spPr/>
    </dgm:pt>
    <dgm:pt modelId="{36DEB7BB-B29A-4F4E-BBF5-0B5B672A0DA6}" type="pres">
      <dgm:prSet presAssocID="{96A4D928-1797-4F18-AF5C-8E0BDBD4FF77}" presName="childText" presStyleLbl="revTx" presStyleIdx="0" presStyleCnt="1">
        <dgm:presLayoutVars>
          <dgm:bulletEnabled val="1"/>
        </dgm:presLayoutVars>
      </dgm:prSet>
      <dgm:spPr/>
    </dgm:pt>
  </dgm:ptLst>
  <dgm:cxnLst>
    <dgm:cxn modelId="{AF4EB408-3F2F-B24E-8352-462A87D415A4}" type="presOf" srcId="{7E6DE91C-87DD-43F5-9148-DC0BCBB30D49}" destId="{3C8A943A-224F-7742-9795-7B782A5E59F4}" srcOrd="0" destOrd="0" presId="urn:microsoft.com/office/officeart/2005/8/layout/vList2"/>
    <dgm:cxn modelId="{0648B314-BFB9-D74B-AA01-4F1AB1CCE82A}" type="presOf" srcId="{C5CD37BB-5406-0C49-B40E-F48C7BC11EEA}" destId="{36DEB7BB-B29A-4F4E-BBF5-0B5B672A0DA6}" srcOrd="0" destOrd="1" presId="urn:microsoft.com/office/officeart/2005/8/layout/vList2"/>
    <dgm:cxn modelId="{E40C8935-03AD-CD4A-A07C-A9A0B21BC40F}" srcId="{96A4D928-1797-4F18-AF5C-8E0BDBD4FF77}" destId="{1C7BF7FD-693C-0A43-89E1-91EE7C154FB9}" srcOrd="0" destOrd="0" parTransId="{653BD2C5-066B-A84A-87A2-34E9DCE33AFF}" sibTransId="{00E2BAEC-B49F-B642-90F6-00AD3A05DAF5}"/>
    <dgm:cxn modelId="{CAE1303B-3927-FE4E-8AC9-2E985A00B816}" type="presOf" srcId="{8FD7D9E2-5832-0A4D-9A99-A03E3BAB487B}" destId="{36DEB7BB-B29A-4F4E-BBF5-0B5B672A0DA6}" srcOrd="0" destOrd="3" presId="urn:microsoft.com/office/officeart/2005/8/layout/vList2"/>
    <dgm:cxn modelId="{43A7ED5C-4EFE-6648-B3B4-BB3DEDA71CBE}" type="presOf" srcId="{1C7BF7FD-693C-0A43-89E1-91EE7C154FB9}" destId="{36DEB7BB-B29A-4F4E-BBF5-0B5B672A0DA6}" srcOrd="0" destOrd="0" presId="urn:microsoft.com/office/officeart/2005/8/layout/vList2"/>
    <dgm:cxn modelId="{5B070D67-7462-F249-B322-69ED7ACA352C}" type="presOf" srcId="{592B069B-A2CF-8F43-B9AB-321DBCA5A19B}" destId="{36DEB7BB-B29A-4F4E-BBF5-0B5B672A0DA6}" srcOrd="0" destOrd="2" presId="urn:microsoft.com/office/officeart/2005/8/layout/vList2"/>
    <dgm:cxn modelId="{2FC82B77-EC7A-5045-9F83-47348BB9D0BA}" srcId="{96A4D928-1797-4F18-AF5C-8E0BDBD4FF77}" destId="{8FD7D9E2-5832-0A4D-9A99-A03E3BAB487B}" srcOrd="3" destOrd="0" parTransId="{E3586499-A8FE-C24B-821B-1FCB6D0EC91C}" sibTransId="{7C2B28BE-C00F-7E4C-A419-4F65F3ACA81B}"/>
    <dgm:cxn modelId="{73E40F8D-08F0-FD45-AC4E-C8734EF7F464}" type="presOf" srcId="{96A4D928-1797-4F18-AF5C-8E0BDBD4FF77}" destId="{206907CA-AF8B-9F48-982B-433D814BB014}" srcOrd="0" destOrd="0" presId="urn:microsoft.com/office/officeart/2005/8/layout/vList2"/>
    <dgm:cxn modelId="{03952898-2807-C747-A556-A82FB5BFCA2E}" srcId="{96A4D928-1797-4F18-AF5C-8E0BDBD4FF77}" destId="{C5CD37BB-5406-0C49-B40E-F48C7BC11EEA}" srcOrd="1" destOrd="0" parTransId="{9BBAAA3E-0B00-994E-A9C1-7149DB3738C3}" sibTransId="{264E7C0C-9F5E-C642-9479-20E17C2B491E}"/>
    <dgm:cxn modelId="{C80E55AE-3744-464A-B060-F9650C692F97}" srcId="{96A4D928-1797-4F18-AF5C-8E0BDBD4FF77}" destId="{592B069B-A2CF-8F43-B9AB-321DBCA5A19B}" srcOrd="2" destOrd="0" parTransId="{96724920-0EAE-534B-91E7-867BD205B504}" sibTransId="{2D031BB4-C579-9D4D-AA7C-8CFD3ADEAF2A}"/>
    <dgm:cxn modelId="{4DB8CAC3-5AAF-CE43-990D-D403AA14DD2C}" type="presOf" srcId="{40DA1CEA-7C63-1A40-8106-5842828A5C64}" destId="{36DEB7BB-B29A-4F4E-BBF5-0B5B672A0DA6}" srcOrd="0" destOrd="4" presId="urn:microsoft.com/office/officeart/2005/8/layout/vList2"/>
    <dgm:cxn modelId="{364B79CD-4619-463F-917D-73AFA3CE7676}" srcId="{7E6DE91C-87DD-43F5-9148-DC0BCBB30D49}" destId="{96A4D928-1797-4F18-AF5C-8E0BDBD4FF77}" srcOrd="0" destOrd="0" parTransId="{22AB8388-CE22-4583-9688-C1DD1426C26A}" sibTransId="{0066CD98-B4CF-4EF4-BFFC-39345BDE6869}"/>
    <dgm:cxn modelId="{F59D4BDC-E062-5B44-9D92-B485365C1FD0}" srcId="{96A4D928-1797-4F18-AF5C-8E0BDBD4FF77}" destId="{40DA1CEA-7C63-1A40-8106-5842828A5C64}" srcOrd="4" destOrd="0" parTransId="{A70DE14C-6DBB-BE4F-AB0B-84D1BB4E70EA}" sibTransId="{AC68FD4E-EB4D-2542-937C-E38F133126F5}"/>
    <dgm:cxn modelId="{CE7805E7-990D-BE44-8018-18425937BB9F}" type="presParOf" srcId="{3C8A943A-224F-7742-9795-7B782A5E59F4}" destId="{206907CA-AF8B-9F48-982B-433D814BB014}" srcOrd="0" destOrd="0" presId="urn:microsoft.com/office/officeart/2005/8/layout/vList2"/>
    <dgm:cxn modelId="{8CFA5CAB-EF2A-A042-B4FC-144AC315A1D0}" type="presParOf" srcId="{3C8A943A-224F-7742-9795-7B782A5E59F4}" destId="{36DEB7BB-B29A-4F4E-BBF5-0B5B672A0DA6}"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34E1477-24F7-4CA8-A40B-35CB186A7EB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E30AD75-4E50-402B-90E6-867B7D33C727}">
      <dgm:prSet custT="1"/>
      <dgm:spPr/>
      <dgm:t>
        <a:bodyPr/>
        <a:lstStyle/>
        <a:p>
          <a:r>
            <a:rPr lang="en-US" sz="2400" dirty="0">
              <a:solidFill>
                <a:schemeClr val="bg1"/>
              </a:solidFill>
            </a:rPr>
            <a:t>What percentage of single-unit crowns did you have to reject and re-do, </a:t>
          </a:r>
          <a:r>
            <a:rPr lang="en-US" sz="2400" spc="5" dirty="0">
              <a:solidFill>
                <a:schemeClr val="bg1"/>
              </a:solidFill>
            </a:rPr>
            <a:t>for any reason, in the past 6 months? Include the single-unit crowns </a:t>
          </a:r>
          <a:r>
            <a:rPr lang="en-US" sz="2400" dirty="0">
              <a:solidFill>
                <a:schemeClr val="bg1"/>
              </a:solidFill>
            </a:rPr>
            <a:t>that you reject once you get them back from the dental laboratory. </a:t>
          </a:r>
        </a:p>
      </dgm:t>
    </dgm:pt>
    <dgm:pt modelId="{DCBFFD40-622E-4D6E-B5AD-615FE177A066}" type="parTrans" cxnId="{EA3F6379-5EAF-4311-9860-72B2CD7B4198}">
      <dgm:prSet/>
      <dgm:spPr/>
      <dgm:t>
        <a:bodyPr/>
        <a:lstStyle/>
        <a:p>
          <a:endParaRPr lang="en-US" sz="2400">
            <a:solidFill>
              <a:schemeClr val="bg1"/>
            </a:solidFill>
          </a:endParaRPr>
        </a:p>
      </dgm:t>
    </dgm:pt>
    <dgm:pt modelId="{7CD586EA-C9A0-4790-8C63-A7CF22C1CA46}" type="sibTrans" cxnId="{EA3F6379-5EAF-4311-9860-72B2CD7B4198}">
      <dgm:prSet/>
      <dgm:spPr/>
      <dgm:t>
        <a:bodyPr/>
        <a:lstStyle/>
        <a:p>
          <a:endParaRPr lang="en-US" sz="2400">
            <a:solidFill>
              <a:schemeClr val="bg1"/>
            </a:solidFill>
          </a:endParaRPr>
        </a:p>
      </dgm:t>
    </dgm:pt>
    <dgm:pt modelId="{3600227B-5C29-A04E-AD27-FF1A580B08CF}" type="pres">
      <dgm:prSet presAssocID="{D34E1477-24F7-4CA8-A40B-35CB186A7EB1}" presName="linear" presStyleCnt="0">
        <dgm:presLayoutVars>
          <dgm:animLvl val="lvl"/>
          <dgm:resizeHandles val="exact"/>
        </dgm:presLayoutVars>
      </dgm:prSet>
      <dgm:spPr/>
    </dgm:pt>
    <dgm:pt modelId="{9FE53024-EB04-CA49-A35B-39F0E707605B}" type="pres">
      <dgm:prSet presAssocID="{1E30AD75-4E50-402B-90E6-867B7D33C727}" presName="parentText" presStyleLbl="node1" presStyleIdx="0" presStyleCnt="1" custLinFactNeighborX="-23031" custLinFactNeighborY="-35680">
        <dgm:presLayoutVars>
          <dgm:chMax val="0"/>
          <dgm:bulletEnabled val="1"/>
        </dgm:presLayoutVars>
      </dgm:prSet>
      <dgm:spPr/>
    </dgm:pt>
  </dgm:ptLst>
  <dgm:cxnLst>
    <dgm:cxn modelId="{9E0E2560-9E3E-3846-B468-BE663324F1A8}" type="presOf" srcId="{D34E1477-24F7-4CA8-A40B-35CB186A7EB1}" destId="{3600227B-5C29-A04E-AD27-FF1A580B08CF}" srcOrd="0" destOrd="0" presId="urn:microsoft.com/office/officeart/2005/8/layout/vList2"/>
    <dgm:cxn modelId="{EA3F6379-5EAF-4311-9860-72B2CD7B4198}" srcId="{D34E1477-24F7-4CA8-A40B-35CB186A7EB1}" destId="{1E30AD75-4E50-402B-90E6-867B7D33C727}" srcOrd="0" destOrd="0" parTransId="{DCBFFD40-622E-4D6E-B5AD-615FE177A066}" sibTransId="{7CD586EA-C9A0-4790-8C63-A7CF22C1CA46}"/>
    <dgm:cxn modelId="{406070C7-2FFA-B94E-B84E-75AD03CC420E}" type="presOf" srcId="{1E30AD75-4E50-402B-90E6-867B7D33C727}" destId="{9FE53024-EB04-CA49-A35B-39F0E707605B}" srcOrd="0" destOrd="0" presId="urn:microsoft.com/office/officeart/2005/8/layout/vList2"/>
    <dgm:cxn modelId="{E68859C1-D0D1-D34E-AD95-3F331934476E}" type="presParOf" srcId="{3600227B-5C29-A04E-AD27-FF1A580B08CF}" destId="{9FE53024-EB04-CA49-A35B-39F0E707605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34E1477-24F7-4CA8-A40B-35CB186A7EB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E30AD75-4E50-402B-90E6-867B7D33C727}">
      <dgm:prSet custT="1"/>
      <dgm:spPr/>
      <dgm:t>
        <a:bodyPr/>
        <a:lstStyle/>
        <a:p>
          <a:r>
            <a:rPr lang="en-US" sz="2400" b="0" i="0" dirty="0"/>
            <a:t>3.8 percent ±5.8% </a:t>
          </a:r>
          <a:endParaRPr lang="en-US" sz="2400" dirty="0"/>
        </a:p>
      </dgm:t>
    </dgm:pt>
    <dgm:pt modelId="{DCBFFD40-622E-4D6E-B5AD-615FE177A066}" type="parTrans" cxnId="{EA3F6379-5EAF-4311-9860-72B2CD7B4198}">
      <dgm:prSet/>
      <dgm:spPr/>
      <dgm:t>
        <a:bodyPr/>
        <a:lstStyle/>
        <a:p>
          <a:endParaRPr lang="en-US" sz="2400"/>
        </a:p>
      </dgm:t>
    </dgm:pt>
    <dgm:pt modelId="{7CD586EA-C9A0-4790-8C63-A7CF22C1CA46}" type="sibTrans" cxnId="{EA3F6379-5EAF-4311-9860-72B2CD7B4198}">
      <dgm:prSet/>
      <dgm:spPr/>
      <dgm:t>
        <a:bodyPr/>
        <a:lstStyle/>
        <a:p>
          <a:endParaRPr lang="en-US" sz="2400"/>
        </a:p>
      </dgm:t>
    </dgm:pt>
    <dgm:pt modelId="{A93D4EE4-D668-4239-AF3B-268467E91EFC}">
      <dgm:prSet custT="1"/>
      <dgm:spPr/>
      <dgm:t>
        <a:bodyPr/>
        <a:lstStyle/>
        <a:p>
          <a:r>
            <a:rPr lang="en-US" sz="2400" b="0" i="0"/>
            <a:t>Range 0 to 42% </a:t>
          </a:r>
          <a:endParaRPr lang="en-US" sz="2400"/>
        </a:p>
      </dgm:t>
    </dgm:pt>
    <dgm:pt modelId="{B8AD92C2-0076-4ABA-8391-1E61B3D14299}" type="parTrans" cxnId="{D8EC5104-9E39-465C-A7C8-E852FD3E6BD4}">
      <dgm:prSet/>
      <dgm:spPr/>
      <dgm:t>
        <a:bodyPr/>
        <a:lstStyle/>
        <a:p>
          <a:endParaRPr lang="en-US" sz="2400"/>
        </a:p>
      </dgm:t>
    </dgm:pt>
    <dgm:pt modelId="{A07E83DE-6B80-4917-A43D-1940701C3E9D}" type="sibTrans" cxnId="{D8EC5104-9E39-465C-A7C8-E852FD3E6BD4}">
      <dgm:prSet/>
      <dgm:spPr/>
      <dgm:t>
        <a:bodyPr/>
        <a:lstStyle/>
        <a:p>
          <a:endParaRPr lang="en-US" sz="2400"/>
        </a:p>
      </dgm:t>
    </dgm:pt>
    <dgm:pt modelId="{DAE3B0C5-2194-4A3F-908C-33EEC34D5792}">
      <dgm:prSet custT="1"/>
      <dgm:spPr/>
      <dgm:t>
        <a:bodyPr/>
        <a:lstStyle/>
        <a:p>
          <a:r>
            <a:rPr lang="en-US" sz="2400" b="0" i="0" dirty="0"/>
            <a:t>58% (118) did not reject any crowns</a:t>
          </a:r>
          <a:endParaRPr lang="en-US" sz="2400" dirty="0"/>
        </a:p>
      </dgm:t>
    </dgm:pt>
    <dgm:pt modelId="{CF844CC6-C266-4FCF-B498-8BC240F7DABE}" type="parTrans" cxnId="{1378402C-0A89-47B7-8539-E9B1614E8E70}">
      <dgm:prSet/>
      <dgm:spPr/>
      <dgm:t>
        <a:bodyPr/>
        <a:lstStyle/>
        <a:p>
          <a:endParaRPr lang="en-US" sz="2400"/>
        </a:p>
      </dgm:t>
    </dgm:pt>
    <dgm:pt modelId="{3CFE6C1E-52F5-4476-BF55-949ED14D9B7E}" type="sibTrans" cxnId="{1378402C-0A89-47B7-8539-E9B1614E8E70}">
      <dgm:prSet/>
      <dgm:spPr/>
      <dgm:t>
        <a:bodyPr/>
        <a:lstStyle/>
        <a:p>
          <a:endParaRPr lang="en-US" sz="2400"/>
        </a:p>
      </dgm:t>
    </dgm:pt>
    <dgm:pt modelId="{3600227B-5C29-A04E-AD27-FF1A580B08CF}" type="pres">
      <dgm:prSet presAssocID="{D34E1477-24F7-4CA8-A40B-35CB186A7EB1}" presName="linear" presStyleCnt="0">
        <dgm:presLayoutVars>
          <dgm:animLvl val="lvl"/>
          <dgm:resizeHandles val="exact"/>
        </dgm:presLayoutVars>
      </dgm:prSet>
      <dgm:spPr/>
    </dgm:pt>
    <dgm:pt modelId="{9FE53024-EB04-CA49-A35B-39F0E707605B}" type="pres">
      <dgm:prSet presAssocID="{1E30AD75-4E50-402B-90E6-867B7D33C727}" presName="parentText" presStyleLbl="node1" presStyleIdx="0" presStyleCnt="3" custScaleY="48222">
        <dgm:presLayoutVars>
          <dgm:chMax val="0"/>
          <dgm:bulletEnabled val="1"/>
        </dgm:presLayoutVars>
      </dgm:prSet>
      <dgm:spPr/>
    </dgm:pt>
    <dgm:pt modelId="{B83A29A3-ECC7-1140-9ECB-F734597B2627}" type="pres">
      <dgm:prSet presAssocID="{7CD586EA-C9A0-4790-8C63-A7CF22C1CA46}" presName="spacer" presStyleCnt="0"/>
      <dgm:spPr/>
    </dgm:pt>
    <dgm:pt modelId="{5CAB3B1D-0565-994E-BE0C-32A6A5091D7E}" type="pres">
      <dgm:prSet presAssocID="{A93D4EE4-D668-4239-AF3B-268467E91EFC}" presName="parentText" presStyleLbl="node1" presStyleIdx="1" presStyleCnt="3" custScaleY="46852">
        <dgm:presLayoutVars>
          <dgm:chMax val="0"/>
          <dgm:bulletEnabled val="1"/>
        </dgm:presLayoutVars>
      </dgm:prSet>
      <dgm:spPr/>
    </dgm:pt>
    <dgm:pt modelId="{E2CE1B09-A108-4A42-AD27-447E9D74FD11}" type="pres">
      <dgm:prSet presAssocID="{A07E83DE-6B80-4917-A43D-1940701C3E9D}" presName="spacer" presStyleCnt="0"/>
      <dgm:spPr/>
    </dgm:pt>
    <dgm:pt modelId="{39FECCD9-F6EF-0044-9B2D-DAC132C62821}" type="pres">
      <dgm:prSet presAssocID="{DAE3B0C5-2194-4A3F-908C-33EEC34D5792}" presName="parentText" presStyleLbl="node1" presStyleIdx="2" presStyleCnt="3" custScaleY="48479">
        <dgm:presLayoutVars>
          <dgm:chMax val="0"/>
          <dgm:bulletEnabled val="1"/>
        </dgm:presLayoutVars>
      </dgm:prSet>
      <dgm:spPr/>
    </dgm:pt>
  </dgm:ptLst>
  <dgm:cxnLst>
    <dgm:cxn modelId="{D8EC5104-9E39-465C-A7C8-E852FD3E6BD4}" srcId="{D34E1477-24F7-4CA8-A40B-35CB186A7EB1}" destId="{A93D4EE4-D668-4239-AF3B-268467E91EFC}" srcOrd="1" destOrd="0" parTransId="{B8AD92C2-0076-4ABA-8391-1E61B3D14299}" sibTransId="{A07E83DE-6B80-4917-A43D-1940701C3E9D}"/>
    <dgm:cxn modelId="{7C4B391E-1594-5348-A498-9B45853324E2}" type="presOf" srcId="{A93D4EE4-D668-4239-AF3B-268467E91EFC}" destId="{5CAB3B1D-0565-994E-BE0C-32A6A5091D7E}" srcOrd="0" destOrd="0" presId="urn:microsoft.com/office/officeart/2005/8/layout/vList2"/>
    <dgm:cxn modelId="{1378402C-0A89-47B7-8539-E9B1614E8E70}" srcId="{D34E1477-24F7-4CA8-A40B-35CB186A7EB1}" destId="{DAE3B0C5-2194-4A3F-908C-33EEC34D5792}" srcOrd="2" destOrd="0" parTransId="{CF844CC6-C266-4FCF-B498-8BC240F7DABE}" sibTransId="{3CFE6C1E-52F5-4476-BF55-949ED14D9B7E}"/>
    <dgm:cxn modelId="{9E0E2560-9E3E-3846-B468-BE663324F1A8}" type="presOf" srcId="{D34E1477-24F7-4CA8-A40B-35CB186A7EB1}" destId="{3600227B-5C29-A04E-AD27-FF1A580B08CF}" srcOrd="0" destOrd="0" presId="urn:microsoft.com/office/officeart/2005/8/layout/vList2"/>
    <dgm:cxn modelId="{FC24556B-F511-414F-B1F2-40CA7D56CCD4}" type="presOf" srcId="{DAE3B0C5-2194-4A3F-908C-33EEC34D5792}" destId="{39FECCD9-F6EF-0044-9B2D-DAC132C62821}" srcOrd="0" destOrd="0" presId="urn:microsoft.com/office/officeart/2005/8/layout/vList2"/>
    <dgm:cxn modelId="{EA3F6379-5EAF-4311-9860-72B2CD7B4198}" srcId="{D34E1477-24F7-4CA8-A40B-35CB186A7EB1}" destId="{1E30AD75-4E50-402B-90E6-867B7D33C727}" srcOrd="0" destOrd="0" parTransId="{DCBFFD40-622E-4D6E-B5AD-615FE177A066}" sibTransId="{7CD586EA-C9A0-4790-8C63-A7CF22C1CA46}"/>
    <dgm:cxn modelId="{406070C7-2FFA-B94E-B84E-75AD03CC420E}" type="presOf" srcId="{1E30AD75-4E50-402B-90E6-867B7D33C727}" destId="{9FE53024-EB04-CA49-A35B-39F0E707605B}" srcOrd="0" destOrd="0" presId="urn:microsoft.com/office/officeart/2005/8/layout/vList2"/>
    <dgm:cxn modelId="{E68859C1-D0D1-D34E-AD95-3F331934476E}" type="presParOf" srcId="{3600227B-5C29-A04E-AD27-FF1A580B08CF}" destId="{9FE53024-EB04-CA49-A35B-39F0E707605B}" srcOrd="0" destOrd="0" presId="urn:microsoft.com/office/officeart/2005/8/layout/vList2"/>
    <dgm:cxn modelId="{C2FB8D5C-356D-C749-BC01-A41AE674B0E8}" type="presParOf" srcId="{3600227B-5C29-A04E-AD27-FF1A580B08CF}" destId="{B83A29A3-ECC7-1140-9ECB-F734597B2627}" srcOrd="1" destOrd="0" presId="urn:microsoft.com/office/officeart/2005/8/layout/vList2"/>
    <dgm:cxn modelId="{ED34E129-4999-9549-BB1B-749343C10A09}" type="presParOf" srcId="{3600227B-5C29-A04E-AD27-FF1A580B08CF}" destId="{5CAB3B1D-0565-994E-BE0C-32A6A5091D7E}" srcOrd="2" destOrd="0" presId="urn:microsoft.com/office/officeart/2005/8/layout/vList2"/>
    <dgm:cxn modelId="{9A186D8C-23B4-0843-99F9-A7E2BA91FBEB}" type="presParOf" srcId="{3600227B-5C29-A04E-AD27-FF1A580B08CF}" destId="{E2CE1B09-A108-4A42-AD27-447E9D74FD11}" srcOrd="3" destOrd="0" presId="urn:microsoft.com/office/officeart/2005/8/layout/vList2"/>
    <dgm:cxn modelId="{C8384698-8F67-C84D-BD77-20AF2E248B47}" type="presParOf" srcId="{3600227B-5C29-A04E-AD27-FF1A580B08CF}" destId="{39FECCD9-F6EF-0044-9B2D-DAC132C62821}" srcOrd="4"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34E1477-24F7-4CA8-A40B-35CB186A7EB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E30AD75-4E50-402B-90E6-867B7D33C727}">
      <dgm:prSet custT="1"/>
      <dgm:spPr/>
      <dgm:t>
        <a:bodyPr/>
        <a:lstStyle/>
        <a:p>
          <a:r>
            <a:rPr lang="en-US" sz="2200" dirty="0"/>
            <a:t>Dentists who were owners or associate in a private practice</a:t>
          </a:r>
        </a:p>
      </dgm:t>
    </dgm:pt>
    <dgm:pt modelId="{DCBFFD40-622E-4D6E-B5AD-615FE177A066}" type="parTrans" cxnId="{EA3F6379-5EAF-4311-9860-72B2CD7B4198}">
      <dgm:prSet/>
      <dgm:spPr/>
      <dgm:t>
        <a:bodyPr/>
        <a:lstStyle/>
        <a:p>
          <a:endParaRPr lang="en-US" sz="2200"/>
        </a:p>
      </dgm:t>
    </dgm:pt>
    <dgm:pt modelId="{7CD586EA-C9A0-4790-8C63-A7CF22C1CA46}" type="sibTrans" cxnId="{EA3F6379-5EAF-4311-9860-72B2CD7B4198}">
      <dgm:prSet/>
      <dgm:spPr/>
      <dgm:t>
        <a:bodyPr/>
        <a:lstStyle/>
        <a:p>
          <a:endParaRPr lang="en-US" sz="2200"/>
        </a:p>
      </dgm:t>
    </dgm:pt>
    <dgm:pt modelId="{B5E03F14-6308-C944-B779-06AEAF32EF9E}">
      <dgm:prSet custT="1"/>
      <dgm:spPr/>
      <dgm:t>
        <a:bodyPr/>
        <a:lstStyle/>
        <a:p>
          <a:r>
            <a:rPr lang="en-US" sz="2200" kern="1200" dirty="0"/>
            <a:t>Dentists </a:t>
          </a:r>
          <a:r>
            <a:rPr lang="en-US" sz="2200" kern="1200" dirty="0">
              <a:solidFill>
                <a:schemeClr val="bg1"/>
              </a:solidFill>
              <a:latin typeface="+mn-lt"/>
              <a:ea typeface="+mn-ea"/>
              <a:cs typeface="+mn-cs"/>
            </a:rPr>
            <a:t>from</a:t>
          </a:r>
          <a:r>
            <a:rPr lang="en-US" sz="2200" kern="1200" dirty="0"/>
            <a:t> the Southwest region</a:t>
          </a:r>
        </a:p>
      </dgm:t>
    </dgm:pt>
    <dgm:pt modelId="{9D7E5569-FD79-0549-8CCE-1513B027E275}" type="parTrans" cxnId="{EAD4155B-EA61-9046-8F8F-A8266C08D920}">
      <dgm:prSet/>
      <dgm:spPr/>
      <dgm:t>
        <a:bodyPr/>
        <a:lstStyle/>
        <a:p>
          <a:endParaRPr lang="en-US" sz="2200"/>
        </a:p>
      </dgm:t>
    </dgm:pt>
    <dgm:pt modelId="{EE5F103F-CCE2-8D44-BAEB-A665BE3FED24}" type="sibTrans" cxnId="{EAD4155B-EA61-9046-8F8F-A8266C08D920}">
      <dgm:prSet/>
      <dgm:spPr/>
      <dgm:t>
        <a:bodyPr/>
        <a:lstStyle/>
        <a:p>
          <a:endParaRPr lang="en-US" sz="2200"/>
        </a:p>
      </dgm:t>
    </dgm:pt>
    <dgm:pt modelId="{C27D8CF0-693F-FA4F-84F2-69BCF1BAECA5}">
      <dgm:prSet custT="1"/>
      <dgm:spPr/>
      <dgm:t>
        <a:bodyPr/>
        <a:lstStyle/>
        <a:p>
          <a:r>
            <a:rPr lang="en-US" sz="2200" dirty="0"/>
            <a:t>Balanced or not so busy practices</a:t>
          </a:r>
        </a:p>
      </dgm:t>
    </dgm:pt>
    <dgm:pt modelId="{3C2808B4-71EC-634E-B1C9-53A95662A47B}" type="parTrans" cxnId="{FFDF2321-87AD-2445-A56D-FBC1DAD883EA}">
      <dgm:prSet/>
      <dgm:spPr/>
      <dgm:t>
        <a:bodyPr/>
        <a:lstStyle/>
        <a:p>
          <a:endParaRPr lang="en-US" sz="2200"/>
        </a:p>
      </dgm:t>
    </dgm:pt>
    <dgm:pt modelId="{621CB03D-7D63-644A-AE45-3FA088B7361E}" type="sibTrans" cxnId="{FFDF2321-87AD-2445-A56D-FBC1DAD883EA}">
      <dgm:prSet/>
      <dgm:spPr/>
      <dgm:t>
        <a:bodyPr/>
        <a:lstStyle/>
        <a:p>
          <a:endParaRPr lang="en-US" sz="2200"/>
        </a:p>
      </dgm:t>
    </dgm:pt>
    <dgm:pt modelId="{48F6C0BD-30B2-EA48-ACCF-E5A989D1AD65}">
      <dgm:prSet custT="1"/>
      <dgm:spPr/>
      <dgm:t>
        <a:bodyPr/>
        <a:lstStyle/>
        <a:p>
          <a:r>
            <a:rPr lang="en-US" sz="2200" dirty="0"/>
            <a:t>In office milling</a:t>
          </a:r>
        </a:p>
      </dgm:t>
    </dgm:pt>
    <dgm:pt modelId="{E2E1A5EE-7A12-E34F-9E41-770919DEBDA6}" type="parTrans" cxnId="{604C6ABB-3341-8646-87BF-2F93130C3CC5}">
      <dgm:prSet/>
      <dgm:spPr/>
      <dgm:t>
        <a:bodyPr/>
        <a:lstStyle/>
        <a:p>
          <a:endParaRPr lang="en-US" sz="2200"/>
        </a:p>
      </dgm:t>
    </dgm:pt>
    <dgm:pt modelId="{9F3A9C1E-4E3A-0A47-BA85-705856275CBE}" type="sibTrans" cxnId="{604C6ABB-3341-8646-87BF-2F93130C3CC5}">
      <dgm:prSet/>
      <dgm:spPr/>
      <dgm:t>
        <a:bodyPr/>
        <a:lstStyle/>
        <a:p>
          <a:endParaRPr lang="en-US" sz="2200"/>
        </a:p>
      </dgm:t>
    </dgm:pt>
    <dgm:pt modelId="{D33E14C2-54F9-1B42-BED2-E82B8A7186D5}">
      <dgm:prSet custT="1"/>
      <dgm:spPr/>
      <dgm:t>
        <a:bodyPr/>
        <a:lstStyle/>
        <a:p>
          <a:r>
            <a:rPr lang="en-US" sz="2200" dirty="0"/>
            <a:t>High use of optical scanner (in 75% or more of their cases)</a:t>
          </a:r>
        </a:p>
      </dgm:t>
    </dgm:pt>
    <dgm:pt modelId="{45D9F3DB-0985-5743-8E05-FF33596B50B0}" type="parTrans" cxnId="{F96E951E-CF2A-C442-82AD-BC268FFE06CE}">
      <dgm:prSet/>
      <dgm:spPr/>
      <dgm:t>
        <a:bodyPr/>
        <a:lstStyle/>
        <a:p>
          <a:endParaRPr lang="en-US" sz="2200"/>
        </a:p>
      </dgm:t>
    </dgm:pt>
    <dgm:pt modelId="{0686167E-4880-FC42-AC63-144A16E76AA9}" type="sibTrans" cxnId="{F96E951E-CF2A-C442-82AD-BC268FFE06CE}">
      <dgm:prSet/>
      <dgm:spPr/>
      <dgm:t>
        <a:bodyPr/>
        <a:lstStyle/>
        <a:p>
          <a:endParaRPr lang="en-US" sz="2200"/>
        </a:p>
      </dgm:t>
    </dgm:pt>
    <dgm:pt modelId="{3600227B-5C29-A04E-AD27-FF1A580B08CF}" type="pres">
      <dgm:prSet presAssocID="{D34E1477-24F7-4CA8-A40B-35CB186A7EB1}" presName="linear" presStyleCnt="0">
        <dgm:presLayoutVars>
          <dgm:animLvl val="lvl"/>
          <dgm:resizeHandles val="exact"/>
        </dgm:presLayoutVars>
      </dgm:prSet>
      <dgm:spPr/>
    </dgm:pt>
    <dgm:pt modelId="{9FE53024-EB04-CA49-A35B-39F0E707605B}" type="pres">
      <dgm:prSet presAssocID="{1E30AD75-4E50-402B-90E6-867B7D33C727}" presName="parentText" presStyleLbl="node1" presStyleIdx="0" presStyleCnt="5" custScaleY="100914">
        <dgm:presLayoutVars>
          <dgm:chMax val="0"/>
          <dgm:bulletEnabled val="1"/>
        </dgm:presLayoutVars>
      </dgm:prSet>
      <dgm:spPr/>
    </dgm:pt>
    <dgm:pt modelId="{B83A29A3-ECC7-1140-9ECB-F734597B2627}" type="pres">
      <dgm:prSet presAssocID="{7CD586EA-C9A0-4790-8C63-A7CF22C1CA46}" presName="spacer" presStyleCnt="0"/>
      <dgm:spPr/>
    </dgm:pt>
    <dgm:pt modelId="{D4C28210-5242-5441-B3EC-D007A5D7D48B}" type="pres">
      <dgm:prSet presAssocID="{B5E03F14-6308-C944-B779-06AEAF32EF9E}" presName="parentText" presStyleLbl="node1" presStyleIdx="1" presStyleCnt="5">
        <dgm:presLayoutVars>
          <dgm:chMax val="0"/>
          <dgm:bulletEnabled val="1"/>
        </dgm:presLayoutVars>
      </dgm:prSet>
      <dgm:spPr/>
    </dgm:pt>
    <dgm:pt modelId="{8B924458-8411-FF47-B695-57C4971C4952}" type="pres">
      <dgm:prSet presAssocID="{EE5F103F-CCE2-8D44-BAEB-A665BE3FED24}" presName="spacer" presStyleCnt="0"/>
      <dgm:spPr/>
    </dgm:pt>
    <dgm:pt modelId="{5C00046E-EC87-E342-B687-5E68B4FE1A2C}" type="pres">
      <dgm:prSet presAssocID="{C27D8CF0-693F-FA4F-84F2-69BCF1BAECA5}" presName="parentText" presStyleLbl="node1" presStyleIdx="2" presStyleCnt="5">
        <dgm:presLayoutVars>
          <dgm:chMax val="0"/>
          <dgm:bulletEnabled val="1"/>
        </dgm:presLayoutVars>
      </dgm:prSet>
      <dgm:spPr/>
    </dgm:pt>
    <dgm:pt modelId="{9F0A17E2-445A-F14A-BCD3-A4E2271312FE}" type="pres">
      <dgm:prSet presAssocID="{621CB03D-7D63-644A-AE45-3FA088B7361E}" presName="spacer" presStyleCnt="0"/>
      <dgm:spPr/>
    </dgm:pt>
    <dgm:pt modelId="{3F39F8AB-F88D-3045-98C5-01E357C8DCDC}" type="pres">
      <dgm:prSet presAssocID="{48F6C0BD-30B2-EA48-ACCF-E5A989D1AD65}" presName="parentText" presStyleLbl="node1" presStyleIdx="3" presStyleCnt="5">
        <dgm:presLayoutVars>
          <dgm:chMax val="0"/>
          <dgm:bulletEnabled val="1"/>
        </dgm:presLayoutVars>
      </dgm:prSet>
      <dgm:spPr/>
    </dgm:pt>
    <dgm:pt modelId="{4B098835-3BDF-7948-A967-941E09D8BB21}" type="pres">
      <dgm:prSet presAssocID="{9F3A9C1E-4E3A-0A47-BA85-705856275CBE}" presName="spacer" presStyleCnt="0"/>
      <dgm:spPr/>
    </dgm:pt>
    <dgm:pt modelId="{A98B6998-30F5-1644-9166-E44CDD325657}" type="pres">
      <dgm:prSet presAssocID="{D33E14C2-54F9-1B42-BED2-E82B8A7186D5}" presName="parentText" presStyleLbl="node1" presStyleIdx="4" presStyleCnt="5">
        <dgm:presLayoutVars>
          <dgm:chMax val="0"/>
          <dgm:bulletEnabled val="1"/>
        </dgm:presLayoutVars>
      </dgm:prSet>
      <dgm:spPr/>
    </dgm:pt>
  </dgm:ptLst>
  <dgm:cxnLst>
    <dgm:cxn modelId="{D4E61D1D-32F1-6045-8619-72331BE4F0FD}" type="presOf" srcId="{48F6C0BD-30B2-EA48-ACCF-E5A989D1AD65}" destId="{3F39F8AB-F88D-3045-98C5-01E357C8DCDC}" srcOrd="0" destOrd="0" presId="urn:microsoft.com/office/officeart/2005/8/layout/vList2"/>
    <dgm:cxn modelId="{F96E951E-CF2A-C442-82AD-BC268FFE06CE}" srcId="{D34E1477-24F7-4CA8-A40B-35CB186A7EB1}" destId="{D33E14C2-54F9-1B42-BED2-E82B8A7186D5}" srcOrd="4" destOrd="0" parTransId="{45D9F3DB-0985-5743-8E05-FF33596B50B0}" sibTransId="{0686167E-4880-FC42-AC63-144A16E76AA9}"/>
    <dgm:cxn modelId="{FFDF2321-87AD-2445-A56D-FBC1DAD883EA}" srcId="{D34E1477-24F7-4CA8-A40B-35CB186A7EB1}" destId="{C27D8CF0-693F-FA4F-84F2-69BCF1BAECA5}" srcOrd="2" destOrd="0" parTransId="{3C2808B4-71EC-634E-B1C9-53A95662A47B}" sibTransId="{621CB03D-7D63-644A-AE45-3FA088B7361E}"/>
    <dgm:cxn modelId="{EAD4155B-EA61-9046-8F8F-A8266C08D920}" srcId="{D34E1477-24F7-4CA8-A40B-35CB186A7EB1}" destId="{B5E03F14-6308-C944-B779-06AEAF32EF9E}" srcOrd="1" destOrd="0" parTransId="{9D7E5569-FD79-0549-8CCE-1513B027E275}" sibTransId="{EE5F103F-CCE2-8D44-BAEB-A665BE3FED24}"/>
    <dgm:cxn modelId="{9E0E2560-9E3E-3846-B468-BE663324F1A8}" type="presOf" srcId="{D34E1477-24F7-4CA8-A40B-35CB186A7EB1}" destId="{3600227B-5C29-A04E-AD27-FF1A580B08CF}" srcOrd="0" destOrd="0" presId="urn:microsoft.com/office/officeart/2005/8/layout/vList2"/>
    <dgm:cxn modelId="{EA3F6379-5EAF-4311-9860-72B2CD7B4198}" srcId="{D34E1477-24F7-4CA8-A40B-35CB186A7EB1}" destId="{1E30AD75-4E50-402B-90E6-867B7D33C727}" srcOrd="0" destOrd="0" parTransId="{DCBFFD40-622E-4D6E-B5AD-615FE177A066}" sibTransId="{7CD586EA-C9A0-4790-8C63-A7CF22C1CA46}"/>
    <dgm:cxn modelId="{C1909387-C040-6742-B124-AE115DC5D566}" type="presOf" srcId="{C27D8CF0-693F-FA4F-84F2-69BCF1BAECA5}" destId="{5C00046E-EC87-E342-B687-5E68B4FE1A2C}" srcOrd="0" destOrd="0" presId="urn:microsoft.com/office/officeart/2005/8/layout/vList2"/>
    <dgm:cxn modelId="{2050AE9E-B376-9144-BB9A-897BC655BF2A}" type="presOf" srcId="{D33E14C2-54F9-1B42-BED2-E82B8A7186D5}" destId="{A98B6998-30F5-1644-9166-E44CDD325657}" srcOrd="0" destOrd="0" presId="urn:microsoft.com/office/officeart/2005/8/layout/vList2"/>
    <dgm:cxn modelId="{604C6ABB-3341-8646-87BF-2F93130C3CC5}" srcId="{D34E1477-24F7-4CA8-A40B-35CB186A7EB1}" destId="{48F6C0BD-30B2-EA48-ACCF-E5A989D1AD65}" srcOrd="3" destOrd="0" parTransId="{E2E1A5EE-7A12-E34F-9E41-770919DEBDA6}" sibTransId="{9F3A9C1E-4E3A-0A47-BA85-705856275CBE}"/>
    <dgm:cxn modelId="{406070C7-2FFA-B94E-B84E-75AD03CC420E}" type="presOf" srcId="{1E30AD75-4E50-402B-90E6-867B7D33C727}" destId="{9FE53024-EB04-CA49-A35B-39F0E707605B}" srcOrd="0" destOrd="0" presId="urn:microsoft.com/office/officeart/2005/8/layout/vList2"/>
    <dgm:cxn modelId="{0310E7DD-01C6-D24B-9102-34D617DCC05C}" type="presOf" srcId="{B5E03F14-6308-C944-B779-06AEAF32EF9E}" destId="{D4C28210-5242-5441-B3EC-D007A5D7D48B}" srcOrd="0" destOrd="0" presId="urn:microsoft.com/office/officeart/2005/8/layout/vList2"/>
    <dgm:cxn modelId="{E68859C1-D0D1-D34E-AD95-3F331934476E}" type="presParOf" srcId="{3600227B-5C29-A04E-AD27-FF1A580B08CF}" destId="{9FE53024-EB04-CA49-A35B-39F0E707605B}" srcOrd="0" destOrd="0" presId="urn:microsoft.com/office/officeart/2005/8/layout/vList2"/>
    <dgm:cxn modelId="{C2FB8D5C-356D-C749-BC01-A41AE674B0E8}" type="presParOf" srcId="{3600227B-5C29-A04E-AD27-FF1A580B08CF}" destId="{B83A29A3-ECC7-1140-9ECB-F734597B2627}" srcOrd="1" destOrd="0" presId="urn:microsoft.com/office/officeart/2005/8/layout/vList2"/>
    <dgm:cxn modelId="{09900545-59B9-F440-A5B1-063983B5ED60}" type="presParOf" srcId="{3600227B-5C29-A04E-AD27-FF1A580B08CF}" destId="{D4C28210-5242-5441-B3EC-D007A5D7D48B}" srcOrd="2" destOrd="0" presId="urn:microsoft.com/office/officeart/2005/8/layout/vList2"/>
    <dgm:cxn modelId="{2B501CFC-A37E-114C-8EDB-EC19FB570F34}" type="presParOf" srcId="{3600227B-5C29-A04E-AD27-FF1A580B08CF}" destId="{8B924458-8411-FF47-B695-57C4971C4952}" srcOrd="3" destOrd="0" presId="urn:microsoft.com/office/officeart/2005/8/layout/vList2"/>
    <dgm:cxn modelId="{B406AD67-107D-7B4F-B560-4F25ECE4A372}" type="presParOf" srcId="{3600227B-5C29-A04E-AD27-FF1A580B08CF}" destId="{5C00046E-EC87-E342-B687-5E68B4FE1A2C}" srcOrd="4" destOrd="0" presId="urn:microsoft.com/office/officeart/2005/8/layout/vList2"/>
    <dgm:cxn modelId="{196729FC-CB84-2A41-98FB-5663A769180A}" type="presParOf" srcId="{3600227B-5C29-A04E-AD27-FF1A580B08CF}" destId="{9F0A17E2-445A-F14A-BCD3-A4E2271312FE}" srcOrd="5" destOrd="0" presId="urn:microsoft.com/office/officeart/2005/8/layout/vList2"/>
    <dgm:cxn modelId="{0EFCC168-42B3-0C45-A0EE-216F94051E31}" type="presParOf" srcId="{3600227B-5C29-A04E-AD27-FF1A580B08CF}" destId="{3F39F8AB-F88D-3045-98C5-01E357C8DCDC}" srcOrd="6" destOrd="0" presId="urn:microsoft.com/office/officeart/2005/8/layout/vList2"/>
    <dgm:cxn modelId="{EEEED54D-9B0B-1743-AB6A-CADDD6BC9976}" type="presParOf" srcId="{3600227B-5C29-A04E-AD27-FF1A580B08CF}" destId="{4B098835-3BDF-7948-A967-941E09D8BB21}" srcOrd="7" destOrd="0" presId="urn:microsoft.com/office/officeart/2005/8/layout/vList2"/>
    <dgm:cxn modelId="{244023C0-AF8E-8B4A-B155-6DF643940DBD}" type="presParOf" srcId="{3600227B-5C29-A04E-AD27-FF1A580B08CF}" destId="{A98B6998-30F5-1644-9166-E44CDD325657}" srcOrd="8"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E6DE91C-87DD-43F5-9148-DC0BCBB30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BF7B4E9-A15E-410D-A4AB-9C34EF841E01}">
      <dgm:prSet/>
      <dgm:spPr/>
      <dgm:t>
        <a:bodyPr/>
        <a:lstStyle/>
        <a:p>
          <a:r>
            <a:rPr lang="en-US" dirty="0"/>
            <a:t>Prospective observational study with follow-up at 1-, 3- and 6-months, from Oct 2016 until July 2018, with 1,901 patients presenting for management of painful TMD from 185 dental practices</a:t>
          </a:r>
        </a:p>
      </dgm:t>
    </dgm:pt>
    <dgm:pt modelId="{16DC520A-2DCE-4864-AC97-5011EB8DB73F}" type="parTrans" cxnId="{C7B869D3-0F02-44D9-A599-E304DEA7F688}">
      <dgm:prSet/>
      <dgm:spPr/>
      <dgm:t>
        <a:bodyPr/>
        <a:lstStyle/>
        <a:p>
          <a:endParaRPr lang="en-US"/>
        </a:p>
      </dgm:t>
    </dgm:pt>
    <dgm:pt modelId="{2B600FAC-1977-415D-B1C9-41CF0C0CEFA9}" type="sibTrans" cxnId="{C7B869D3-0F02-44D9-A599-E304DEA7F688}">
      <dgm:prSet/>
      <dgm:spPr/>
      <dgm:t>
        <a:bodyPr/>
        <a:lstStyle/>
        <a:p>
          <a:endParaRPr lang="en-US"/>
        </a:p>
      </dgm:t>
    </dgm:pt>
    <dgm:pt modelId="{3C8A943A-224F-7742-9795-7B782A5E59F4}" type="pres">
      <dgm:prSet presAssocID="{7E6DE91C-87DD-43F5-9148-DC0BCBB30D49}" presName="linear" presStyleCnt="0">
        <dgm:presLayoutVars>
          <dgm:animLvl val="lvl"/>
          <dgm:resizeHandles val="exact"/>
        </dgm:presLayoutVars>
      </dgm:prSet>
      <dgm:spPr/>
    </dgm:pt>
    <dgm:pt modelId="{D23B3D75-2B58-A047-8C17-9DA705CD5C9C}" type="pres">
      <dgm:prSet presAssocID="{5BF7B4E9-A15E-410D-A4AB-9C34EF841E01}" presName="parentText" presStyleLbl="node1" presStyleIdx="0" presStyleCnt="1">
        <dgm:presLayoutVars>
          <dgm:chMax val="0"/>
          <dgm:bulletEnabled val="1"/>
        </dgm:presLayoutVars>
      </dgm:prSet>
      <dgm:spPr/>
    </dgm:pt>
  </dgm:ptLst>
  <dgm:cxnLst>
    <dgm:cxn modelId="{AF4EB408-3F2F-B24E-8352-462A87D415A4}" type="presOf" srcId="{7E6DE91C-87DD-43F5-9148-DC0BCBB30D49}" destId="{3C8A943A-224F-7742-9795-7B782A5E59F4}" srcOrd="0" destOrd="0" presId="urn:microsoft.com/office/officeart/2005/8/layout/vList2"/>
    <dgm:cxn modelId="{C7B869D3-0F02-44D9-A599-E304DEA7F688}" srcId="{7E6DE91C-87DD-43F5-9148-DC0BCBB30D49}" destId="{5BF7B4E9-A15E-410D-A4AB-9C34EF841E01}" srcOrd="0" destOrd="0" parTransId="{16DC520A-2DCE-4864-AC97-5011EB8DB73F}" sibTransId="{2B600FAC-1977-415D-B1C9-41CF0C0CEFA9}"/>
    <dgm:cxn modelId="{4EF90DF9-335B-2449-A18B-C913812B37CF}" type="presOf" srcId="{5BF7B4E9-A15E-410D-A4AB-9C34EF841E01}" destId="{D23B3D75-2B58-A047-8C17-9DA705CD5C9C}" srcOrd="0" destOrd="0" presId="urn:microsoft.com/office/officeart/2005/8/layout/vList2"/>
    <dgm:cxn modelId="{9CEC5400-E84E-E34C-8697-660114B89AEE}" type="presParOf" srcId="{3C8A943A-224F-7742-9795-7B782A5E59F4}" destId="{D23B3D75-2B58-A047-8C17-9DA705CD5C9C}"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F1877D-5F66-8E4B-9EE8-A269F06B72B6}" type="doc">
      <dgm:prSet loTypeId="urn:microsoft.com/office/officeart/2018/2/layout/IconCircleList" loCatId="icon" qsTypeId="urn:microsoft.com/office/officeart/2005/8/quickstyle/simple1" qsCatId="simple" csTypeId="urn:microsoft.com/office/officeart/2018/5/colors/Iconchunking_coloredtext_accent3_2" csCatId="accent3" phldr="1"/>
      <dgm:spPr/>
      <dgm:t>
        <a:bodyPr/>
        <a:lstStyle/>
        <a:p>
          <a:endParaRPr lang="en-US"/>
        </a:p>
      </dgm:t>
    </dgm:pt>
    <dgm:pt modelId="{90BA9EEE-5B27-EE43-8D2F-082D305931A5}">
      <dgm:prSet custT="1"/>
      <dgm:spPr/>
      <dgm:t>
        <a:bodyPr/>
        <a:lstStyle/>
        <a:p>
          <a:pPr>
            <a:lnSpc>
              <a:spcPct val="100000"/>
            </a:lnSpc>
          </a:pPr>
          <a:r>
            <a:rPr lang="en-US" sz="1600" dirty="0">
              <a:solidFill>
                <a:schemeClr val="bg1"/>
              </a:solidFill>
              <a:latin typeface="Proxima Nova Rg" panose="02000506030000020004" pitchFamily="2" charset="0"/>
              <a:ea typeface="Helvetica Neue" panose="02000503000000020004" pitchFamily="2" charset="0"/>
              <a:cs typeface="Helvetica Neue" panose="02000503000000020004" pitchFamily="2" charset="0"/>
            </a:rPr>
            <a:t>Conduct clinical and survey studies that are important to practitioners and their patients with minimal impact to dental office operations and patient flow</a:t>
          </a:r>
        </a:p>
      </dgm:t>
    </dgm:pt>
    <dgm:pt modelId="{49F5CF19-BE43-874E-B7F4-2672399FED54}" type="parTrans" cxnId="{44D74834-1998-604F-993A-2C318EAB83AB}">
      <dgm:prSet/>
      <dgm:spPr/>
      <dgm:t>
        <a:bodyPr/>
        <a:lstStyle/>
        <a:p>
          <a:endParaRPr lang="en-US" sz="2800">
            <a:solidFill>
              <a:schemeClr val="tx1"/>
            </a:solidFill>
            <a:latin typeface="+mn-lt"/>
          </a:endParaRPr>
        </a:p>
      </dgm:t>
    </dgm:pt>
    <dgm:pt modelId="{9CCE9CB8-C93B-2347-9968-252BF7E211A0}" type="sibTrans" cxnId="{44D74834-1998-604F-993A-2C318EAB83AB}">
      <dgm:prSet/>
      <dgm:spPr/>
      <dgm:t>
        <a:bodyPr/>
        <a:lstStyle/>
        <a:p>
          <a:pPr>
            <a:lnSpc>
              <a:spcPct val="100000"/>
            </a:lnSpc>
          </a:pPr>
          <a:endParaRPr lang="en-US" sz="2800">
            <a:solidFill>
              <a:schemeClr val="tx1"/>
            </a:solidFill>
            <a:latin typeface="+mn-lt"/>
          </a:endParaRPr>
        </a:p>
      </dgm:t>
    </dgm:pt>
    <dgm:pt modelId="{F73F4A72-87BE-FB4B-A0FC-24CBC23E40C7}">
      <dgm:prSet custT="1"/>
      <dgm:spPr/>
      <dgm:t>
        <a:bodyPr/>
        <a:lstStyle/>
        <a:p>
          <a:pPr>
            <a:lnSpc>
              <a:spcPct val="100000"/>
            </a:lnSpc>
          </a:pPr>
          <a:r>
            <a:rPr lang="en-US" sz="1600" dirty="0">
              <a:solidFill>
                <a:schemeClr val="bg1"/>
              </a:solidFill>
              <a:latin typeface="Proxima Nova Rg" panose="02000506030000020004" pitchFamily="2" charset="0"/>
            </a:rPr>
            <a:t>Strength the knowledge base for clinical decision-making</a:t>
          </a:r>
        </a:p>
      </dgm:t>
    </dgm:pt>
    <dgm:pt modelId="{37D15D8E-7312-1E48-9E43-2A2C97665223}" type="parTrans" cxnId="{928BB7DB-E523-AF47-BA3A-D1CDC690F4DC}">
      <dgm:prSet/>
      <dgm:spPr/>
      <dgm:t>
        <a:bodyPr/>
        <a:lstStyle/>
        <a:p>
          <a:endParaRPr lang="en-US" sz="2800">
            <a:solidFill>
              <a:schemeClr val="tx1"/>
            </a:solidFill>
            <a:latin typeface="+mn-lt"/>
          </a:endParaRPr>
        </a:p>
      </dgm:t>
    </dgm:pt>
    <dgm:pt modelId="{4314FE06-721C-E744-B896-7847CA4A6795}" type="sibTrans" cxnId="{928BB7DB-E523-AF47-BA3A-D1CDC690F4DC}">
      <dgm:prSet/>
      <dgm:spPr/>
      <dgm:t>
        <a:bodyPr/>
        <a:lstStyle/>
        <a:p>
          <a:pPr>
            <a:lnSpc>
              <a:spcPct val="100000"/>
            </a:lnSpc>
          </a:pPr>
          <a:endParaRPr lang="en-US" sz="2800">
            <a:solidFill>
              <a:schemeClr val="tx1"/>
            </a:solidFill>
            <a:latin typeface="+mn-lt"/>
          </a:endParaRPr>
        </a:p>
      </dgm:t>
    </dgm:pt>
    <dgm:pt modelId="{A8FE4AE4-2383-D440-AB8F-03AD5AF9FB10}">
      <dgm:prSet custT="1"/>
      <dgm:spPr/>
      <dgm:t>
        <a:bodyPr/>
        <a:lstStyle/>
        <a:p>
          <a:pPr>
            <a:lnSpc>
              <a:spcPct val="100000"/>
            </a:lnSpc>
          </a:pPr>
          <a:r>
            <a:rPr lang="en-US" sz="1600" dirty="0">
              <a:solidFill>
                <a:schemeClr val="bg1"/>
              </a:solidFill>
              <a:latin typeface="Proxima Nova Rg" panose="02000506030000020004" pitchFamily="2" charset="0"/>
            </a:rPr>
            <a:t>Generate evidence to improve routine dental care</a:t>
          </a:r>
        </a:p>
      </dgm:t>
    </dgm:pt>
    <dgm:pt modelId="{A38D7691-A561-BF44-A2A6-17D7E22B36BA}" type="parTrans" cxnId="{117F95AC-DAD5-E840-B2BA-ECF30E26B81B}">
      <dgm:prSet/>
      <dgm:spPr/>
      <dgm:t>
        <a:bodyPr/>
        <a:lstStyle/>
        <a:p>
          <a:endParaRPr lang="en-US" sz="2800">
            <a:solidFill>
              <a:schemeClr val="tx1"/>
            </a:solidFill>
            <a:latin typeface="+mn-lt"/>
          </a:endParaRPr>
        </a:p>
      </dgm:t>
    </dgm:pt>
    <dgm:pt modelId="{5F5AE5BB-FCB9-6044-9B3D-E1D2BBCA0BA1}" type="sibTrans" cxnId="{117F95AC-DAD5-E840-B2BA-ECF30E26B81B}">
      <dgm:prSet/>
      <dgm:spPr/>
      <dgm:t>
        <a:bodyPr/>
        <a:lstStyle/>
        <a:p>
          <a:pPr>
            <a:lnSpc>
              <a:spcPct val="100000"/>
            </a:lnSpc>
          </a:pPr>
          <a:endParaRPr lang="en-US" sz="2800">
            <a:solidFill>
              <a:schemeClr val="tx1"/>
            </a:solidFill>
            <a:latin typeface="+mn-lt"/>
          </a:endParaRPr>
        </a:p>
      </dgm:t>
    </dgm:pt>
    <dgm:pt modelId="{61F6C40F-9A80-2A47-8FEA-F5457AC09715}">
      <dgm:prSet custT="1"/>
      <dgm:spPr/>
      <dgm:t>
        <a:bodyPr/>
        <a:lstStyle/>
        <a:p>
          <a:pPr>
            <a:lnSpc>
              <a:spcPct val="100000"/>
            </a:lnSpc>
          </a:pPr>
          <a:r>
            <a:rPr lang="en-US" sz="1600" dirty="0">
              <a:solidFill>
                <a:schemeClr val="bg1"/>
              </a:solidFill>
              <a:latin typeface="Proxima Nova Rg" panose="02000506030000020004" pitchFamily="2" charset="0"/>
            </a:rPr>
            <a:t>Facilitate the movement of the latest evidence into routine clinical practice</a:t>
          </a:r>
        </a:p>
      </dgm:t>
    </dgm:pt>
    <dgm:pt modelId="{6AF75243-4B45-AD4B-A9E5-68B587AAC1A9}" type="parTrans" cxnId="{A74A1E59-1045-7E4E-AA57-534B0F8591FD}">
      <dgm:prSet/>
      <dgm:spPr/>
      <dgm:t>
        <a:bodyPr/>
        <a:lstStyle/>
        <a:p>
          <a:endParaRPr lang="en-US" sz="2800">
            <a:solidFill>
              <a:schemeClr val="tx1"/>
            </a:solidFill>
            <a:latin typeface="+mn-lt"/>
          </a:endParaRPr>
        </a:p>
      </dgm:t>
    </dgm:pt>
    <dgm:pt modelId="{D19ADE5A-0CAA-FA40-9C9E-BD63B48877B9}" type="sibTrans" cxnId="{A74A1E59-1045-7E4E-AA57-534B0F8591FD}">
      <dgm:prSet/>
      <dgm:spPr/>
      <dgm:t>
        <a:bodyPr/>
        <a:lstStyle/>
        <a:p>
          <a:endParaRPr lang="en-US" sz="2800">
            <a:solidFill>
              <a:schemeClr val="tx1"/>
            </a:solidFill>
            <a:latin typeface="+mn-lt"/>
          </a:endParaRPr>
        </a:p>
      </dgm:t>
    </dgm:pt>
    <dgm:pt modelId="{070FE1BA-5355-4208-A451-4C15B1D3773D}" type="pres">
      <dgm:prSet presAssocID="{56F1877D-5F66-8E4B-9EE8-A269F06B72B6}" presName="root" presStyleCnt="0">
        <dgm:presLayoutVars>
          <dgm:dir/>
          <dgm:resizeHandles val="exact"/>
        </dgm:presLayoutVars>
      </dgm:prSet>
      <dgm:spPr/>
    </dgm:pt>
    <dgm:pt modelId="{64047C05-201F-4FFE-AE36-C4EFDE8152C1}" type="pres">
      <dgm:prSet presAssocID="{56F1877D-5F66-8E4B-9EE8-A269F06B72B6}" presName="container" presStyleCnt="0">
        <dgm:presLayoutVars>
          <dgm:dir/>
          <dgm:resizeHandles val="exact"/>
        </dgm:presLayoutVars>
      </dgm:prSet>
      <dgm:spPr/>
    </dgm:pt>
    <dgm:pt modelId="{950A04DE-3F70-4581-A9F6-D83808E0E699}" type="pres">
      <dgm:prSet presAssocID="{90BA9EEE-5B27-EE43-8D2F-082D305931A5}" presName="compNode" presStyleCnt="0"/>
      <dgm:spPr/>
    </dgm:pt>
    <dgm:pt modelId="{F4EEE72A-10B7-456C-A267-A595765F8197}" type="pres">
      <dgm:prSet presAssocID="{90BA9EEE-5B27-EE43-8D2F-082D305931A5}" presName="iconBgRect" presStyleLbl="bgShp" presStyleIdx="0" presStyleCnt="4"/>
      <dgm:spPr/>
    </dgm:pt>
    <dgm:pt modelId="{7612D0D3-1AD0-4E9F-AAF5-C67CF5AD86EE}" type="pres">
      <dgm:prSet presAssocID="{90BA9EEE-5B27-EE43-8D2F-082D305931A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Female Profile with solid fill"/>
        </a:ext>
      </dgm:extLst>
    </dgm:pt>
    <dgm:pt modelId="{A5E5CE9B-629F-4EA7-BD84-A7C4BC20D07A}" type="pres">
      <dgm:prSet presAssocID="{90BA9EEE-5B27-EE43-8D2F-082D305931A5}" presName="spaceRect" presStyleCnt="0"/>
      <dgm:spPr/>
    </dgm:pt>
    <dgm:pt modelId="{D2C4E062-4C35-4D3F-9650-68E58DBD43A7}" type="pres">
      <dgm:prSet presAssocID="{90BA9EEE-5B27-EE43-8D2F-082D305931A5}" presName="textRect" presStyleLbl="revTx" presStyleIdx="0" presStyleCnt="4">
        <dgm:presLayoutVars>
          <dgm:chMax val="1"/>
          <dgm:chPref val="1"/>
        </dgm:presLayoutVars>
      </dgm:prSet>
      <dgm:spPr/>
    </dgm:pt>
    <dgm:pt modelId="{4538ACFA-14F6-459A-A5F4-EA7F1CEFD32B}" type="pres">
      <dgm:prSet presAssocID="{9CCE9CB8-C93B-2347-9968-252BF7E211A0}" presName="sibTrans" presStyleLbl="sibTrans2D1" presStyleIdx="0" presStyleCnt="0"/>
      <dgm:spPr/>
    </dgm:pt>
    <dgm:pt modelId="{71C2E15E-4CD3-4593-935D-3760E64A4C10}" type="pres">
      <dgm:prSet presAssocID="{F73F4A72-87BE-FB4B-A0FC-24CBC23E40C7}" presName="compNode" presStyleCnt="0"/>
      <dgm:spPr/>
    </dgm:pt>
    <dgm:pt modelId="{B35F6208-86E3-4343-AFE1-B1BB7C05735F}" type="pres">
      <dgm:prSet presAssocID="{F73F4A72-87BE-FB4B-A0FC-24CBC23E40C7}" presName="iconBgRect" presStyleLbl="bgShp" presStyleIdx="1" presStyleCnt="4"/>
      <dgm:spPr/>
    </dgm:pt>
    <dgm:pt modelId="{FC8D6334-2B5B-4C64-966A-8BA5926E12D4}" type="pres">
      <dgm:prSet presAssocID="{F73F4A72-87BE-FB4B-A0FC-24CBC23E40C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A758AF1D-10F3-4AEA-8F1D-6957F3F46FC4}" type="pres">
      <dgm:prSet presAssocID="{F73F4A72-87BE-FB4B-A0FC-24CBC23E40C7}" presName="spaceRect" presStyleCnt="0"/>
      <dgm:spPr/>
    </dgm:pt>
    <dgm:pt modelId="{18A81C59-504A-4693-A2E7-0FEDE6564008}" type="pres">
      <dgm:prSet presAssocID="{F73F4A72-87BE-FB4B-A0FC-24CBC23E40C7}" presName="textRect" presStyleLbl="revTx" presStyleIdx="1" presStyleCnt="4">
        <dgm:presLayoutVars>
          <dgm:chMax val="1"/>
          <dgm:chPref val="1"/>
        </dgm:presLayoutVars>
      </dgm:prSet>
      <dgm:spPr/>
    </dgm:pt>
    <dgm:pt modelId="{7D87B8FA-56FE-413B-A595-628861D8187F}" type="pres">
      <dgm:prSet presAssocID="{4314FE06-721C-E744-B896-7847CA4A6795}" presName="sibTrans" presStyleLbl="sibTrans2D1" presStyleIdx="0" presStyleCnt="0"/>
      <dgm:spPr/>
    </dgm:pt>
    <dgm:pt modelId="{6CE410B0-C2A3-4B4F-A13A-69819C9DF4FD}" type="pres">
      <dgm:prSet presAssocID="{A8FE4AE4-2383-D440-AB8F-03AD5AF9FB10}" presName="compNode" presStyleCnt="0"/>
      <dgm:spPr/>
    </dgm:pt>
    <dgm:pt modelId="{C6EB6519-F3E0-4B33-A05A-33A0AD340AE8}" type="pres">
      <dgm:prSet presAssocID="{A8FE4AE4-2383-D440-AB8F-03AD5AF9FB10}" presName="iconBgRect" presStyleLbl="bgShp" presStyleIdx="2" presStyleCnt="4"/>
      <dgm:spPr/>
    </dgm:pt>
    <dgm:pt modelId="{4238BDF4-55D9-41CD-AAC1-017E7C86624B}" type="pres">
      <dgm:prSet presAssocID="{A8FE4AE4-2383-D440-AB8F-03AD5AF9FB1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ooth"/>
        </a:ext>
      </dgm:extLst>
    </dgm:pt>
    <dgm:pt modelId="{9FA90289-6A62-4E04-B726-25AC93ED7077}" type="pres">
      <dgm:prSet presAssocID="{A8FE4AE4-2383-D440-AB8F-03AD5AF9FB10}" presName="spaceRect" presStyleCnt="0"/>
      <dgm:spPr/>
    </dgm:pt>
    <dgm:pt modelId="{56E6FC6A-DBE0-4736-BA76-F2052D532E8E}" type="pres">
      <dgm:prSet presAssocID="{A8FE4AE4-2383-D440-AB8F-03AD5AF9FB10}" presName="textRect" presStyleLbl="revTx" presStyleIdx="2" presStyleCnt="4">
        <dgm:presLayoutVars>
          <dgm:chMax val="1"/>
          <dgm:chPref val="1"/>
        </dgm:presLayoutVars>
      </dgm:prSet>
      <dgm:spPr/>
    </dgm:pt>
    <dgm:pt modelId="{0FB388F1-55C9-4725-8DB1-F3902555AAC3}" type="pres">
      <dgm:prSet presAssocID="{5F5AE5BB-FCB9-6044-9B3D-E1D2BBCA0BA1}" presName="sibTrans" presStyleLbl="sibTrans2D1" presStyleIdx="0" presStyleCnt="0"/>
      <dgm:spPr/>
    </dgm:pt>
    <dgm:pt modelId="{33F52C21-3ECC-42C0-8D2B-020C5844341E}" type="pres">
      <dgm:prSet presAssocID="{61F6C40F-9A80-2A47-8FEA-F5457AC09715}" presName="compNode" presStyleCnt="0"/>
      <dgm:spPr/>
    </dgm:pt>
    <dgm:pt modelId="{FF02278B-D882-44E4-B8B4-41199A356F77}" type="pres">
      <dgm:prSet presAssocID="{61F6C40F-9A80-2A47-8FEA-F5457AC09715}" presName="iconBgRect" presStyleLbl="bgShp" presStyleIdx="3" presStyleCnt="4"/>
      <dgm:spPr/>
    </dgm:pt>
    <dgm:pt modelId="{E2B1A2D3-CCA0-4190-8A74-DA85A2D87EC3}" type="pres">
      <dgm:prSet presAssocID="{61F6C40F-9A80-2A47-8FEA-F5457AC09715}"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Bar chart with solid fill"/>
        </a:ext>
      </dgm:extLst>
    </dgm:pt>
    <dgm:pt modelId="{D03FE3B8-231A-4A7B-BFC4-C1F1676CC0CE}" type="pres">
      <dgm:prSet presAssocID="{61F6C40F-9A80-2A47-8FEA-F5457AC09715}" presName="spaceRect" presStyleCnt="0"/>
      <dgm:spPr/>
    </dgm:pt>
    <dgm:pt modelId="{2320C30F-D6A6-480C-BE02-6B35AE9FD50D}" type="pres">
      <dgm:prSet presAssocID="{61F6C40F-9A80-2A47-8FEA-F5457AC09715}" presName="textRect" presStyleLbl="revTx" presStyleIdx="3" presStyleCnt="4">
        <dgm:presLayoutVars>
          <dgm:chMax val="1"/>
          <dgm:chPref val="1"/>
        </dgm:presLayoutVars>
      </dgm:prSet>
      <dgm:spPr/>
    </dgm:pt>
  </dgm:ptLst>
  <dgm:cxnLst>
    <dgm:cxn modelId="{0E4DC923-086B-F947-B132-B09F8EAB952C}" type="presOf" srcId="{56F1877D-5F66-8E4B-9EE8-A269F06B72B6}" destId="{070FE1BA-5355-4208-A451-4C15B1D3773D}" srcOrd="0" destOrd="0" presId="urn:microsoft.com/office/officeart/2018/2/layout/IconCircleList"/>
    <dgm:cxn modelId="{ADEABD2F-35EA-E440-B631-435C005E7EED}" type="presOf" srcId="{4314FE06-721C-E744-B896-7847CA4A6795}" destId="{7D87B8FA-56FE-413B-A595-628861D8187F}" srcOrd="0" destOrd="0" presId="urn:microsoft.com/office/officeart/2018/2/layout/IconCircleList"/>
    <dgm:cxn modelId="{44D74834-1998-604F-993A-2C318EAB83AB}" srcId="{56F1877D-5F66-8E4B-9EE8-A269F06B72B6}" destId="{90BA9EEE-5B27-EE43-8D2F-082D305931A5}" srcOrd="0" destOrd="0" parTransId="{49F5CF19-BE43-874E-B7F4-2672399FED54}" sibTransId="{9CCE9CB8-C93B-2347-9968-252BF7E211A0}"/>
    <dgm:cxn modelId="{D296A956-B1EE-8247-AFD1-B0F6AF007790}" type="presOf" srcId="{A8FE4AE4-2383-D440-AB8F-03AD5AF9FB10}" destId="{56E6FC6A-DBE0-4736-BA76-F2052D532E8E}" srcOrd="0" destOrd="0" presId="urn:microsoft.com/office/officeart/2018/2/layout/IconCircleList"/>
    <dgm:cxn modelId="{A74A1E59-1045-7E4E-AA57-534B0F8591FD}" srcId="{56F1877D-5F66-8E4B-9EE8-A269F06B72B6}" destId="{61F6C40F-9A80-2A47-8FEA-F5457AC09715}" srcOrd="3" destOrd="0" parTransId="{6AF75243-4B45-AD4B-A9E5-68B587AAC1A9}" sibTransId="{D19ADE5A-0CAA-FA40-9C9E-BD63B48877B9}"/>
    <dgm:cxn modelId="{68F1938B-C904-F94C-BF61-3BF62DEB9DB7}" type="presOf" srcId="{90BA9EEE-5B27-EE43-8D2F-082D305931A5}" destId="{D2C4E062-4C35-4D3F-9650-68E58DBD43A7}" srcOrd="0" destOrd="0" presId="urn:microsoft.com/office/officeart/2018/2/layout/IconCircleList"/>
    <dgm:cxn modelId="{5104EFA4-F321-6241-AB6D-24CDDEBAC940}" type="presOf" srcId="{61F6C40F-9A80-2A47-8FEA-F5457AC09715}" destId="{2320C30F-D6A6-480C-BE02-6B35AE9FD50D}" srcOrd="0" destOrd="0" presId="urn:microsoft.com/office/officeart/2018/2/layout/IconCircleList"/>
    <dgm:cxn modelId="{117F95AC-DAD5-E840-B2BA-ECF30E26B81B}" srcId="{56F1877D-5F66-8E4B-9EE8-A269F06B72B6}" destId="{A8FE4AE4-2383-D440-AB8F-03AD5AF9FB10}" srcOrd="2" destOrd="0" parTransId="{A38D7691-A561-BF44-A2A6-17D7E22B36BA}" sibTransId="{5F5AE5BB-FCB9-6044-9B3D-E1D2BBCA0BA1}"/>
    <dgm:cxn modelId="{654540B7-D245-774A-8FE1-037C0301682F}" type="presOf" srcId="{5F5AE5BB-FCB9-6044-9B3D-E1D2BBCA0BA1}" destId="{0FB388F1-55C9-4725-8DB1-F3902555AAC3}" srcOrd="0" destOrd="0" presId="urn:microsoft.com/office/officeart/2018/2/layout/IconCircleList"/>
    <dgm:cxn modelId="{5DBD24BD-C241-1141-95F1-50255B95C57C}" type="presOf" srcId="{9CCE9CB8-C93B-2347-9968-252BF7E211A0}" destId="{4538ACFA-14F6-459A-A5F4-EA7F1CEFD32B}" srcOrd="0" destOrd="0" presId="urn:microsoft.com/office/officeart/2018/2/layout/IconCircleList"/>
    <dgm:cxn modelId="{8DB51FD1-FFBE-1F4F-8481-4526C4AB0899}" type="presOf" srcId="{F73F4A72-87BE-FB4B-A0FC-24CBC23E40C7}" destId="{18A81C59-504A-4693-A2E7-0FEDE6564008}" srcOrd="0" destOrd="0" presId="urn:microsoft.com/office/officeart/2018/2/layout/IconCircleList"/>
    <dgm:cxn modelId="{928BB7DB-E523-AF47-BA3A-D1CDC690F4DC}" srcId="{56F1877D-5F66-8E4B-9EE8-A269F06B72B6}" destId="{F73F4A72-87BE-FB4B-A0FC-24CBC23E40C7}" srcOrd="1" destOrd="0" parTransId="{37D15D8E-7312-1E48-9E43-2A2C97665223}" sibTransId="{4314FE06-721C-E744-B896-7847CA4A6795}"/>
    <dgm:cxn modelId="{6ADA7957-4583-304E-9D7A-677F2B15F6FF}" type="presParOf" srcId="{070FE1BA-5355-4208-A451-4C15B1D3773D}" destId="{64047C05-201F-4FFE-AE36-C4EFDE8152C1}" srcOrd="0" destOrd="0" presId="urn:microsoft.com/office/officeart/2018/2/layout/IconCircleList"/>
    <dgm:cxn modelId="{EEC3AEBF-6A6C-A442-B31D-E727B9C1A198}" type="presParOf" srcId="{64047C05-201F-4FFE-AE36-C4EFDE8152C1}" destId="{950A04DE-3F70-4581-A9F6-D83808E0E699}" srcOrd="0" destOrd="0" presId="urn:microsoft.com/office/officeart/2018/2/layout/IconCircleList"/>
    <dgm:cxn modelId="{FF85D31F-F678-E64F-93A8-FCF5DFFFA6F4}" type="presParOf" srcId="{950A04DE-3F70-4581-A9F6-D83808E0E699}" destId="{F4EEE72A-10B7-456C-A267-A595765F8197}" srcOrd="0" destOrd="0" presId="urn:microsoft.com/office/officeart/2018/2/layout/IconCircleList"/>
    <dgm:cxn modelId="{E4622624-A49D-5E48-9F48-4B702A0F7E07}" type="presParOf" srcId="{950A04DE-3F70-4581-A9F6-D83808E0E699}" destId="{7612D0D3-1AD0-4E9F-AAF5-C67CF5AD86EE}" srcOrd="1" destOrd="0" presId="urn:microsoft.com/office/officeart/2018/2/layout/IconCircleList"/>
    <dgm:cxn modelId="{07D77C46-F1BE-6A4A-8648-A1366EB7B15C}" type="presParOf" srcId="{950A04DE-3F70-4581-A9F6-D83808E0E699}" destId="{A5E5CE9B-629F-4EA7-BD84-A7C4BC20D07A}" srcOrd="2" destOrd="0" presId="urn:microsoft.com/office/officeart/2018/2/layout/IconCircleList"/>
    <dgm:cxn modelId="{B991E321-8D32-3D47-8645-D4065F051698}" type="presParOf" srcId="{950A04DE-3F70-4581-A9F6-D83808E0E699}" destId="{D2C4E062-4C35-4D3F-9650-68E58DBD43A7}" srcOrd="3" destOrd="0" presId="urn:microsoft.com/office/officeart/2018/2/layout/IconCircleList"/>
    <dgm:cxn modelId="{9E7D94F0-4E86-DF4F-B324-BFE44D4720AB}" type="presParOf" srcId="{64047C05-201F-4FFE-AE36-C4EFDE8152C1}" destId="{4538ACFA-14F6-459A-A5F4-EA7F1CEFD32B}" srcOrd="1" destOrd="0" presId="urn:microsoft.com/office/officeart/2018/2/layout/IconCircleList"/>
    <dgm:cxn modelId="{4BBF1248-25DE-F348-A669-02E851B264DE}" type="presParOf" srcId="{64047C05-201F-4FFE-AE36-C4EFDE8152C1}" destId="{71C2E15E-4CD3-4593-935D-3760E64A4C10}" srcOrd="2" destOrd="0" presId="urn:microsoft.com/office/officeart/2018/2/layout/IconCircleList"/>
    <dgm:cxn modelId="{FA4AD554-F4E3-7946-9DF2-C01C16D143AC}" type="presParOf" srcId="{71C2E15E-4CD3-4593-935D-3760E64A4C10}" destId="{B35F6208-86E3-4343-AFE1-B1BB7C05735F}" srcOrd="0" destOrd="0" presId="urn:microsoft.com/office/officeart/2018/2/layout/IconCircleList"/>
    <dgm:cxn modelId="{C06302B8-D08D-4A45-A3EF-50572B7B023D}" type="presParOf" srcId="{71C2E15E-4CD3-4593-935D-3760E64A4C10}" destId="{FC8D6334-2B5B-4C64-966A-8BA5926E12D4}" srcOrd="1" destOrd="0" presId="urn:microsoft.com/office/officeart/2018/2/layout/IconCircleList"/>
    <dgm:cxn modelId="{52F18396-B5CC-0141-AB38-F4F5FC127752}" type="presParOf" srcId="{71C2E15E-4CD3-4593-935D-3760E64A4C10}" destId="{A758AF1D-10F3-4AEA-8F1D-6957F3F46FC4}" srcOrd="2" destOrd="0" presId="urn:microsoft.com/office/officeart/2018/2/layout/IconCircleList"/>
    <dgm:cxn modelId="{13AFF35C-F805-A54A-BDC0-5D3A98A6E5D4}" type="presParOf" srcId="{71C2E15E-4CD3-4593-935D-3760E64A4C10}" destId="{18A81C59-504A-4693-A2E7-0FEDE6564008}" srcOrd="3" destOrd="0" presId="urn:microsoft.com/office/officeart/2018/2/layout/IconCircleList"/>
    <dgm:cxn modelId="{3649DA67-F5D1-7A42-9590-35410F478EA7}" type="presParOf" srcId="{64047C05-201F-4FFE-AE36-C4EFDE8152C1}" destId="{7D87B8FA-56FE-413B-A595-628861D8187F}" srcOrd="3" destOrd="0" presId="urn:microsoft.com/office/officeart/2018/2/layout/IconCircleList"/>
    <dgm:cxn modelId="{6AFE2652-2EB3-7744-8437-805D10EC5F89}" type="presParOf" srcId="{64047C05-201F-4FFE-AE36-C4EFDE8152C1}" destId="{6CE410B0-C2A3-4B4F-A13A-69819C9DF4FD}" srcOrd="4" destOrd="0" presId="urn:microsoft.com/office/officeart/2018/2/layout/IconCircleList"/>
    <dgm:cxn modelId="{E527B312-6894-334E-9C4C-95E9ACD2AB9F}" type="presParOf" srcId="{6CE410B0-C2A3-4B4F-A13A-69819C9DF4FD}" destId="{C6EB6519-F3E0-4B33-A05A-33A0AD340AE8}" srcOrd="0" destOrd="0" presId="urn:microsoft.com/office/officeart/2018/2/layout/IconCircleList"/>
    <dgm:cxn modelId="{FB8F53B0-5410-3646-9364-23A30D8457A7}" type="presParOf" srcId="{6CE410B0-C2A3-4B4F-A13A-69819C9DF4FD}" destId="{4238BDF4-55D9-41CD-AAC1-017E7C86624B}" srcOrd="1" destOrd="0" presId="urn:microsoft.com/office/officeart/2018/2/layout/IconCircleList"/>
    <dgm:cxn modelId="{30100781-02F4-5F46-B481-622F9870FE00}" type="presParOf" srcId="{6CE410B0-C2A3-4B4F-A13A-69819C9DF4FD}" destId="{9FA90289-6A62-4E04-B726-25AC93ED7077}" srcOrd="2" destOrd="0" presId="urn:microsoft.com/office/officeart/2018/2/layout/IconCircleList"/>
    <dgm:cxn modelId="{282398D0-5D0B-0D46-BFE3-0AD0C11A903E}" type="presParOf" srcId="{6CE410B0-C2A3-4B4F-A13A-69819C9DF4FD}" destId="{56E6FC6A-DBE0-4736-BA76-F2052D532E8E}" srcOrd="3" destOrd="0" presId="urn:microsoft.com/office/officeart/2018/2/layout/IconCircleList"/>
    <dgm:cxn modelId="{CE71F824-F897-EE4B-88F6-A4ABF4CC77D8}" type="presParOf" srcId="{64047C05-201F-4FFE-AE36-C4EFDE8152C1}" destId="{0FB388F1-55C9-4725-8DB1-F3902555AAC3}" srcOrd="5" destOrd="0" presId="urn:microsoft.com/office/officeart/2018/2/layout/IconCircleList"/>
    <dgm:cxn modelId="{091CF5D5-7CDB-7D48-B4D9-A66228E274B0}" type="presParOf" srcId="{64047C05-201F-4FFE-AE36-C4EFDE8152C1}" destId="{33F52C21-3ECC-42C0-8D2B-020C5844341E}" srcOrd="6" destOrd="0" presId="urn:microsoft.com/office/officeart/2018/2/layout/IconCircleList"/>
    <dgm:cxn modelId="{2233343A-6E45-6E48-AC81-E0B42EAB9436}" type="presParOf" srcId="{33F52C21-3ECC-42C0-8D2B-020C5844341E}" destId="{FF02278B-D882-44E4-B8B4-41199A356F77}" srcOrd="0" destOrd="0" presId="urn:microsoft.com/office/officeart/2018/2/layout/IconCircleList"/>
    <dgm:cxn modelId="{3146F641-21CA-214B-AA9F-E4EBA41349C3}" type="presParOf" srcId="{33F52C21-3ECC-42C0-8D2B-020C5844341E}" destId="{E2B1A2D3-CCA0-4190-8A74-DA85A2D87EC3}" srcOrd="1" destOrd="0" presId="urn:microsoft.com/office/officeart/2018/2/layout/IconCircleList"/>
    <dgm:cxn modelId="{A3E1983D-67FF-D146-8A8D-B757FFD52E57}" type="presParOf" srcId="{33F52C21-3ECC-42C0-8D2B-020C5844341E}" destId="{D03FE3B8-231A-4A7B-BFC4-C1F1676CC0CE}" srcOrd="2" destOrd="0" presId="urn:microsoft.com/office/officeart/2018/2/layout/IconCircleList"/>
    <dgm:cxn modelId="{E55A6366-36CE-A94A-840C-A2F90DD6D9BE}" type="presParOf" srcId="{33F52C21-3ECC-42C0-8D2B-020C5844341E}" destId="{2320C30F-D6A6-480C-BE02-6B35AE9FD50D}" srcOrd="3" destOrd="0" presId="urn:microsoft.com/office/officeart/2018/2/layout/IconCircl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B970708-53ED-4541-8DED-6F9B4E0EFAB1}"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2881A931-B467-430D-874F-A8A4F5C7EBC8}">
      <dgm:prSet/>
      <dgm:spPr/>
      <dgm:t>
        <a:bodyPr/>
        <a:lstStyle/>
        <a:p>
          <a:r>
            <a:rPr lang="en-US" dirty="0"/>
            <a:t>At 6-month follow-up,</a:t>
          </a:r>
          <a:br>
            <a:rPr lang="en-US" dirty="0"/>
          </a:br>
          <a:r>
            <a:rPr lang="en-US" b="1" dirty="0"/>
            <a:t>TMD Pain INTENSITY </a:t>
          </a:r>
          <a:r>
            <a:rPr lang="en-US" dirty="0"/>
            <a:t>decreased statistically significantly with </a:t>
          </a:r>
          <a:r>
            <a:rPr lang="en-US" b="1" dirty="0"/>
            <a:t>substantial clinical improvement. </a:t>
          </a:r>
          <a:endParaRPr lang="en-US" dirty="0"/>
        </a:p>
      </dgm:t>
    </dgm:pt>
    <dgm:pt modelId="{791177C3-2C31-42FD-BE0F-F1E170F89982}" type="parTrans" cxnId="{1010FCDC-3398-4F45-AB76-34C33F59E30C}">
      <dgm:prSet/>
      <dgm:spPr/>
      <dgm:t>
        <a:bodyPr/>
        <a:lstStyle/>
        <a:p>
          <a:endParaRPr lang="en-US"/>
        </a:p>
      </dgm:t>
    </dgm:pt>
    <dgm:pt modelId="{92973934-B556-4DCB-B289-F04ADAA3F4C5}" type="sibTrans" cxnId="{1010FCDC-3398-4F45-AB76-34C33F59E30C}">
      <dgm:prSet/>
      <dgm:spPr/>
      <dgm:t>
        <a:bodyPr/>
        <a:lstStyle/>
        <a:p>
          <a:endParaRPr lang="en-US"/>
        </a:p>
      </dgm:t>
    </dgm:pt>
    <dgm:pt modelId="{8BB1A489-680D-46B3-A8EE-1E6115C125B5}">
      <dgm:prSet/>
      <dgm:spPr/>
      <dgm:t>
        <a:bodyPr/>
        <a:lstStyle/>
        <a:p>
          <a:r>
            <a:rPr lang="en-US" dirty="0"/>
            <a:t>The large sample size of Network practitioners and patients allows for a </a:t>
          </a:r>
          <a:r>
            <a:rPr lang="en-US" b="1" dirty="0"/>
            <a:t>credible estimate </a:t>
          </a:r>
          <a:r>
            <a:rPr lang="en-US" dirty="0"/>
            <a:t>of current management of painful TMD and patient outcomes. </a:t>
          </a:r>
        </a:p>
      </dgm:t>
    </dgm:pt>
    <dgm:pt modelId="{B5574155-2E90-42A7-B7A0-43C2939A6FA1}" type="parTrans" cxnId="{D65BC4CA-032A-45F4-A34D-BA69B84DF4A0}">
      <dgm:prSet/>
      <dgm:spPr/>
      <dgm:t>
        <a:bodyPr/>
        <a:lstStyle/>
        <a:p>
          <a:endParaRPr lang="en-US"/>
        </a:p>
      </dgm:t>
    </dgm:pt>
    <dgm:pt modelId="{84D28F32-CF7D-4D55-89B0-F44544CB1D2C}" type="sibTrans" cxnId="{D65BC4CA-032A-45F4-A34D-BA69B84DF4A0}">
      <dgm:prSet/>
      <dgm:spPr/>
      <dgm:t>
        <a:bodyPr/>
        <a:lstStyle/>
        <a:p>
          <a:endParaRPr lang="en-US"/>
        </a:p>
      </dgm:t>
    </dgm:pt>
    <dgm:pt modelId="{5D65126D-37AB-3447-B174-F7FE1D986C30}" type="pres">
      <dgm:prSet presAssocID="{6B970708-53ED-4541-8DED-6F9B4E0EFAB1}" presName="linear" presStyleCnt="0">
        <dgm:presLayoutVars>
          <dgm:animLvl val="lvl"/>
          <dgm:resizeHandles val="exact"/>
        </dgm:presLayoutVars>
      </dgm:prSet>
      <dgm:spPr/>
    </dgm:pt>
    <dgm:pt modelId="{18E57BF9-ABBB-434B-933D-6A33667E5C5C}" type="pres">
      <dgm:prSet presAssocID="{2881A931-B467-430D-874F-A8A4F5C7EBC8}" presName="parentText" presStyleLbl="node1" presStyleIdx="0" presStyleCnt="2">
        <dgm:presLayoutVars>
          <dgm:chMax val="0"/>
          <dgm:bulletEnabled val="1"/>
        </dgm:presLayoutVars>
      </dgm:prSet>
      <dgm:spPr/>
    </dgm:pt>
    <dgm:pt modelId="{11EADFB8-F8AF-C546-9F9D-6E5CE4168710}" type="pres">
      <dgm:prSet presAssocID="{92973934-B556-4DCB-B289-F04ADAA3F4C5}" presName="spacer" presStyleCnt="0"/>
      <dgm:spPr/>
    </dgm:pt>
    <dgm:pt modelId="{491211D1-5FAE-FF4B-871B-3A8C69453D4E}" type="pres">
      <dgm:prSet presAssocID="{8BB1A489-680D-46B3-A8EE-1E6115C125B5}" presName="parentText" presStyleLbl="node1" presStyleIdx="1" presStyleCnt="2">
        <dgm:presLayoutVars>
          <dgm:chMax val="0"/>
          <dgm:bulletEnabled val="1"/>
        </dgm:presLayoutVars>
      </dgm:prSet>
      <dgm:spPr/>
    </dgm:pt>
  </dgm:ptLst>
  <dgm:cxnLst>
    <dgm:cxn modelId="{716D783A-C91B-CF4C-8CAC-9F33BDE9EBBE}" type="presOf" srcId="{6B970708-53ED-4541-8DED-6F9B4E0EFAB1}" destId="{5D65126D-37AB-3447-B174-F7FE1D986C30}" srcOrd="0" destOrd="0" presId="urn:microsoft.com/office/officeart/2005/8/layout/vList2"/>
    <dgm:cxn modelId="{1A3ADC5B-163F-E949-936A-77F41017946E}" type="presOf" srcId="{2881A931-B467-430D-874F-A8A4F5C7EBC8}" destId="{18E57BF9-ABBB-434B-933D-6A33667E5C5C}" srcOrd="0" destOrd="0" presId="urn:microsoft.com/office/officeart/2005/8/layout/vList2"/>
    <dgm:cxn modelId="{A20F31B7-380F-5144-81CA-9F0E28247C41}" type="presOf" srcId="{8BB1A489-680D-46B3-A8EE-1E6115C125B5}" destId="{491211D1-5FAE-FF4B-871B-3A8C69453D4E}" srcOrd="0" destOrd="0" presId="urn:microsoft.com/office/officeart/2005/8/layout/vList2"/>
    <dgm:cxn modelId="{D65BC4CA-032A-45F4-A34D-BA69B84DF4A0}" srcId="{6B970708-53ED-4541-8DED-6F9B4E0EFAB1}" destId="{8BB1A489-680D-46B3-A8EE-1E6115C125B5}" srcOrd="1" destOrd="0" parTransId="{B5574155-2E90-42A7-B7A0-43C2939A6FA1}" sibTransId="{84D28F32-CF7D-4D55-89B0-F44544CB1D2C}"/>
    <dgm:cxn modelId="{1010FCDC-3398-4F45-AB76-34C33F59E30C}" srcId="{6B970708-53ED-4541-8DED-6F9B4E0EFAB1}" destId="{2881A931-B467-430D-874F-A8A4F5C7EBC8}" srcOrd="0" destOrd="0" parTransId="{791177C3-2C31-42FD-BE0F-F1E170F89982}" sibTransId="{92973934-B556-4DCB-B289-F04ADAA3F4C5}"/>
    <dgm:cxn modelId="{0817F1FE-2E40-6543-B903-41ED4BA107C9}" type="presParOf" srcId="{5D65126D-37AB-3447-B174-F7FE1D986C30}" destId="{18E57BF9-ABBB-434B-933D-6A33667E5C5C}" srcOrd="0" destOrd="0" presId="urn:microsoft.com/office/officeart/2005/8/layout/vList2"/>
    <dgm:cxn modelId="{C497EB23-B146-C14F-B0A2-4022CCCC66EE}" type="presParOf" srcId="{5D65126D-37AB-3447-B174-F7FE1D986C30}" destId="{11EADFB8-F8AF-C546-9F9D-6E5CE4168710}" srcOrd="1" destOrd="0" presId="urn:microsoft.com/office/officeart/2005/8/layout/vList2"/>
    <dgm:cxn modelId="{7FEFA4B9-728C-E34D-95E1-D4C3700AA215}" type="presParOf" srcId="{5D65126D-37AB-3447-B174-F7FE1D986C30}" destId="{491211D1-5FAE-FF4B-871B-3A8C69453D4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0A4BD4-0AC1-6D41-B352-F5C2CA51298F}" type="doc">
      <dgm:prSet loTypeId="urn:microsoft.com/office/officeart/2008/layout/LinedList" loCatId="list" qsTypeId="urn:microsoft.com/office/officeart/2005/8/quickstyle/simple2" qsCatId="simple" csTypeId="urn:microsoft.com/office/officeart/2005/8/colors/colorful2" csCatId="colorful" phldr="1"/>
      <dgm:spPr/>
    </dgm:pt>
    <dgm:pt modelId="{8948CB38-FDC9-BB49-8B3B-41CD0E69290A}">
      <dgm:prSet phldrT="[Text]"/>
      <dgm:spPr/>
      <dgm:t>
        <a:bodyPr/>
        <a:lstStyle/>
        <a:p>
          <a:r>
            <a:rPr lang="en-US"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More than </a:t>
          </a:r>
          <a:r>
            <a:rPr lang="en-US" altLang="en-US"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7,000 dental practitioner members </a:t>
          </a:r>
        </a:p>
        <a:p>
          <a:r>
            <a:rPr lang="en-US" altLang="en-US"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across the USA!</a:t>
          </a:r>
          <a:endParaRPr lang="en-US" dirty="0">
            <a:latin typeface="Proxima Nova Rg" panose="02000506030000020004" pitchFamily="2" charset="0"/>
          </a:endParaRPr>
        </a:p>
      </dgm:t>
    </dgm:pt>
    <dgm:pt modelId="{1CFBF6AC-E72A-1847-8A2B-A30931D9603C}" type="parTrans" cxnId="{B7B3D597-7F06-FB4D-BA5E-B34F36B8358D}">
      <dgm:prSet/>
      <dgm:spPr/>
      <dgm:t>
        <a:bodyPr/>
        <a:lstStyle/>
        <a:p>
          <a:endParaRPr lang="en-US">
            <a:latin typeface="Proxima Nova Rg" panose="02000506030000020004" pitchFamily="2" charset="0"/>
          </a:endParaRPr>
        </a:p>
      </dgm:t>
    </dgm:pt>
    <dgm:pt modelId="{E380B75D-67DD-2947-90D2-92C3E5481B16}" type="sibTrans" cxnId="{B7B3D597-7F06-FB4D-BA5E-B34F36B8358D}">
      <dgm:prSet/>
      <dgm:spPr/>
      <dgm:t>
        <a:bodyPr/>
        <a:lstStyle/>
        <a:p>
          <a:endParaRPr lang="en-US">
            <a:latin typeface="Proxima Nova Rg" panose="02000506030000020004" pitchFamily="2" charset="0"/>
          </a:endParaRPr>
        </a:p>
      </dgm:t>
    </dgm:pt>
    <dgm:pt modelId="{01FF9085-5450-754E-9FDA-74F1D35EA45F}">
      <dgm:prSet/>
      <dgm:spPr/>
      <dgm:t>
        <a:bodyPr/>
        <a:lstStyle/>
        <a:p>
          <a:r>
            <a:rPr lang="en-US" altLang="en-US"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They are connected through six universities or research institutes, one in each region and a specialty node</a:t>
          </a:r>
          <a:endParaRPr lang="en-US" b="0" dirty="0">
            <a:latin typeface="Proxima Nova Rg" panose="02000506030000020004" pitchFamily="2" charset="0"/>
          </a:endParaRPr>
        </a:p>
      </dgm:t>
    </dgm:pt>
    <dgm:pt modelId="{7BC1D339-7D71-A44A-A54F-624888C648A5}" type="parTrans" cxnId="{EED46589-3838-9E46-9398-E420F0D28E00}">
      <dgm:prSet/>
      <dgm:spPr/>
      <dgm:t>
        <a:bodyPr/>
        <a:lstStyle/>
        <a:p>
          <a:endParaRPr lang="en-US">
            <a:latin typeface="Proxima Nova Rg" panose="02000506030000020004" pitchFamily="2" charset="0"/>
          </a:endParaRPr>
        </a:p>
      </dgm:t>
    </dgm:pt>
    <dgm:pt modelId="{BBF20B38-69F5-F94F-AEB5-F8B3B351ACDD}" type="sibTrans" cxnId="{EED46589-3838-9E46-9398-E420F0D28E00}">
      <dgm:prSet/>
      <dgm:spPr/>
      <dgm:t>
        <a:bodyPr/>
        <a:lstStyle/>
        <a:p>
          <a:endParaRPr lang="en-US">
            <a:latin typeface="Proxima Nova Rg" panose="02000506030000020004" pitchFamily="2" charset="0"/>
          </a:endParaRPr>
        </a:p>
      </dgm:t>
    </dgm:pt>
    <dgm:pt modelId="{22773895-1239-3244-9765-76B2084729C0}">
      <dgm:prSet/>
      <dgm:spPr/>
      <dgm:t>
        <a:bodyPr/>
        <a:lstStyle/>
        <a:p>
          <a:endParaRPr lang="en-US" b="0" dirty="0">
            <a:latin typeface="Proxima Nova Rg" panose="02000506030000020004" pitchFamily="2" charset="0"/>
            <a:cs typeface="Calibri" pitchFamily="34" charset="0"/>
          </a:endParaRPr>
        </a:p>
      </dgm:t>
    </dgm:pt>
    <dgm:pt modelId="{F4E721C7-50F5-6C43-92FE-3C6B62E105D4}" type="parTrans" cxnId="{F83C599E-F77F-C84F-BC70-11A4BE4FBF29}">
      <dgm:prSet/>
      <dgm:spPr/>
      <dgm:t>
        <a:bodyPr/>
        <a:lstStyle/>
        <a:p>
          <a:endParaRPr lang="en-US">
            <a:latin typeface="Proxima Nova Rg" panose="02000506030000020004" pitchFamily="2" charset="0"/>
          </a:endParaRPr>
        </a:p>
      </dgm:t>
    </dgm:pt>
    <dgm:pt modelId="{D4CBB748-38E8-B545-9BF8-7EB7C5D34ED3}" type="sibTrans" cxnId="{F83C599E-F77F-C84F-BC70-11A4BE4FBF29}">
      <dgm:prSet/>
      <dgm:spPr/>
      <dgm:t>
        <a:bodyPr/>
        <a:lstStyle/>
        <a:p>
          <a:endParaRPr lang="en-US">
            <a:latin typeface="Proxima Nova Rg" panose="02000506030000020004" pitchFamily="2" charset="0"/>
          </a:endParaRPr>
        </a:p>
      </dgm:t>
    </dgm:pt>
    <dgm:pt modelId="{609179DF-1BBE-9846-A611-FDD575C78669}" type="pres">
      <dgm:prSet presAssocID="{460A4BD4-0AC1-6D41-B352-F5C2CA51298F}" presName="vert0" presStyleCnt="0">
        <dgm:presLayoutVars>
          <dgm:dir/>
          <dgm:animOne val="branch"/>
          <dgm:animLvl val="lvl"/>
        </dgm:presLayoutVars>
      </dgm:prSet>
      <dgm:spPr/>
    </dgm:pt>
    <dgm:pt modelId="{170FCDDA-AB4B-4B4F-A604-7A9F968FF4F6}" type="pres">
      <dgm:prSet presAssocID="{8948CB38-FDC9-BB49-8B3B-41CD0E69290A}" presName="thickLine" presStyleLbl="alignNode1" presStyleIdx="0" presStyleCnt="3"/>
      <dgm:spPr/>
    </dgm:pt>
    <dgm:pt modelId="{5A0D37F9-B87D-7844-9C10-4CC7155F3931}" type="pres">
      <dgm:prSet presAssocID="{8948CB38-FDC9-BB49-8B3B-41CD0E69290A}" presName="horz1" presStyleCnt="0"/>
      <dgm:spPr/>
    </dgm:pt>
    <dgm:pt modelId="{C4FB04D0-7BE8-C94F-89B0-11CDE7D7DF92}" type="pres">
      <dgm:prSet presAssocID="{8948CB38-FDC9-BB49-8B3B-41CD0E69290A}" presName="tx1" presStyleLbl="revTx" presStyleIdx="0" presStyleCnt="3"/>
      <dgm:spPr/>
    </dgm:pt>
    <dgm:pt modelId="{B4E8258D-6E1C-8D41-A0D6-FC4E6CEB4433}" type="pres">
      <dgm:prSet presAssocID="{8948CB38-FDC9-BB49-8B3B-41CD0E69290A}" presName="vert1" presStyleCnt="0"/>
      <dgm:spPr/>
    </dgm:pt>
    <dgm:pt modelId="{97A1C630-BA6F-7C4A-A45D-5A93575449FB}" type="pres">
      <dgm:prSet presAssocID="{01FF9085-5450-754E-9FDA-74F1D35EA45F}" presName="thickLine" presStyleLbl="alignNode1" presStyleIdx="1" presStyleCnt="3"/>
      <dgm:spPr/>
    </dgm:pt>
    <dgm:pt modelId="{6C4F2C84-A0C2-7E4E-B016-821355F1C992}" type="pres">
      <dgm:prSet presAssocID="{01FF9085-5450-754E-9FDA-74F1D35EA45F}" presName="horz1" presStyleCnt="0"/>
      <dgm:spPr/>
    </dgm:pt>
    <dgm:pt modelId="{DB5A0DBC-803B-7242-8D41-60AD750B1825}" type="pres">
      <dgm:prSet presAssocID="{01FF9085-5450-754E-9FDA-74F1D35EA45F}" presName="tx1" presStyleLbl="revTx" presStyleIdx="1" presStyleCnt="3"/>
      <dgm:spPr/>
    </dgm:pt>
    <dgm:pt modelId="{74A6131F-BE3A-7344-9704-76C0EDC3C48E}" type="pres">
      <dgm:prSet presAssocID="{01FF9085-5450-754E-9FDA-74F1D35EA45F}" presName="vert1" presStyleCnt="0"/>
      <dgm:spPr/>
    </dgm:pt>
    <dgm:pt modelId="{B8F8524D-AFB3-3843-9D74-406F76C736C3}" type="pres">
      <dgm:prSet presAssocID="{22773895-1239-3244-9765-76B2084729C0}" presName="thickLine" presStyleLbl="alignNode1" presStyleIdx="2" presStyleCnt="3"/>
      <dgm:spPr/>
    </dgm:pt>
    <dgm:pt modelId="{BB0D6F6C-3297-E142-8001-32A3504FB2A6}" type="pres">
      <dgm:prSet presAssocID="{22773895-1239-3244-9765-76B2084729C0}" presName="horz1" presStyleCnt="0"/>
      <dgm:spPr/>
    </dgm:pt>
    <dgm:pt modelId="{6538824F-3020-9641-B44C-C08D24D76361}" type="pres">
      <dgm:prSet presAssocID="{22773895-1239-3244-9765-76B2084729C0}" presName="tx1" presStyleLbl="revTx" presStyleIdx="2" presStyleCnt="3"/>
      <dgm:spPr/>
    </dgm:pt>
    <dgm:pt modelId="{C37BC155-55FF-1247-A613-ABCA7C97D0E8}" type="pres">
      <dgm:prSet presAssocID="{22773895-1239-3244-9765-76B2084729C0}" presName="vert1" presStyleCnt="0"/>
      <dgm:spPr/>
    </dgm:pt>
  </dgm:ptLst>
  <dgm:cxnLst>
    <dgm:cxn modelId="{DF82743B-189E-4C40-9196-9B3E573E16D7}" type="presOf" srcId="{460A4BD4-0AC1-6D41-B352-F5C2CA51298F}" destId="{609179DF-1BBE-9846-A611-FDD575C78669}" srcOrd="0" destOrd="0" presId="urn:microsoft.com/office/officeart/2008/layout/LinedList"/>
    <dgm:cxn modelId="{95E71678-3DDC-7E4E-A66F-FB13EA7469FB}" type="presOf" srcId="{8948CB38-FDC9-BB49-8B3B-41CD0E69290A}" destId="{C4FB04D0-7BE8-C94F-89B0-11CDE7D7DF92}" srcOrd="0" destOrd="0" presId="urn:microsoft.com/office/officeart/2008/layout/LinedList"/>
    <dgm:cxn modelId="{EED46589-3838-9E46-9398-E420F0D28E00}" srcId="{460A4BD4-0AC1-6D41-B352-F5C2CA51298F}" destId="{01FF9085-5450-754E-9FDA-74F1D35EA45F}" srcOrd="1" destOrd="0" parTransId="{7BC1D339-7D71-A44A-A54F-624888C648A5}" sibTransId="{BBF20B38-69F5-F94F-AEB5-F8B3B351ACDD}"/>
    <dgm:cxn modelId="{B7B3D597-7F06-FB4D-BA5E-B34F36B8358D}" srcId="{460A4BD4-0AC1-6D41-B352-F5C2CA51298F}" destId="{8948CB38-FDC9-BB49-8B3B-41CD0E69290A}" srcOrd="0" destOrd="0" parTransId="{1CFBF6AC-E72A-1847-8A2B-A30931D9603C}" sibTransId="{E380B75D-67DD-2947-90D2-92C3E5481B16}"/>
    <dgm:cxn modelId="{F83C599E-F77F-C84F-BC70-11A4BE4FBF29}" srcId="{460A4BD4-0AC1-6D41-B352-F5C2CA51298F}" destId="{22773895-1239-3244-9765-76B2084729C0}" srcOrd="2" destOrd="0" parTransId="{F4E721C7-50F5-6C43-92FE-3C6B62E105D4}" sibTransId="{D4CBB748-38E8-B545-9BF8-7EB7C5D34ED3}"/>
    <dgm:cxn modelId="{D0BD8FB5-BA5F-D845-91B2-5F0249C6A370}" type="presOf" srcId="{22773895-1239-3244-9765-76B2084729C0}" destId="{6538824F-3020-9641-B44C-C08D24D76361}" srcOrd="0" destOrd="0" presId="urn:microsoft.com/office/officeart/2008/layout/LinedList"/>
    <dgm:cxn modelId="{4CE008E2-A553-984B-B6F9-32569DB5889F}" type="presOf" srcId="{01FF9085-5450-754E-9FDA-74F1D35EA45F}" destId="{DB5A0DBC-803B-7242-8D41-60AD750B1825}" srcOrd="0" destOrd="0" presId="urn:microsoft.com/office/officeart/2008/layout/LinedList"/>
    <dgm:cxn modelId="{8D52729B-1292-CF4E-8517-224C325B25CB}" type="presParOf" srcId="{609179DF-1BBE-9846-A611-FDD575C78669}" destId="{170FCDDA-AB4B-4B4F-A604-7A9F968FF4F6}" srcOrd="0" destOrd="0" presId="urn:microsoft.com/office/officeart/2008/layout/LinedList"/>
    <dgm:cxn modelId="{BF30436C-249D-E249-9096-4F641297F811}" type="presParOf" srcId="{609179DF-1BBE-9846-A611-FDD575C78669}" destId="{5A0D37F9-B87D-7844-9C10-4CC7155F3931}" srcOrd="1" destOrd="0" presId="urn:microsoft.com/office/officeart/2008/layout/LinedList"/>
    <dgm:cxn modelId="{AEBA91D9-8C3A-CA44-B3B8-EF07CC194ABC}" type="presParOf" srcId="{5A0D37F9-B87D-7844-9C10-4CC7155F3931}" destId="{C4FB04D0-7BE8-C94F-89B0-11CDE7D7DF92}" srcOrd="0" destOrd="0" presId="urn:microsoft.com/office/officeart/2008/layout/LinedList"/>
    <dgm:cxn modelId="{E9BA6154-9F9B-2643-999B-D1C8D40C5F30}" type="presParOf" srcId="{5A0D37F9-B87D-7844-9C10-4CC7155F3931}" destId="{B4E8258D-6E1C-8D41-A0D6-FC4E6CEB4433}" srcOrd="1" destOrd="0" presId="urn:microsoft.com/office/officeart/2008/layout/LinedList"/>
    <dgm:cxn modelId="{A63483AC-32BA-E844-8731-1CAF243C691B}" type="presParOf" srcId="{609179DF-1BBE-9846-A611-FDD575C78669}" destId="{97A1C630-BA6F-7C4A-A45D-5A93575449FB}" srcOrd="2" destOrd="0" presId="urn:microsoft.com/office/officeart/2008/layout/LinedList"/>
    <dgm:cxn modelId="{B6633CA0-129F-1C4B-9AC9-700A636EDFAE}" type="presParOf" srcId="{609179DF-1BBE-9846-A611-FDD575C78669}" destId="{6C4F2C84-A0C2-7E4E-B016-821355F1C992}" srcOrd="3" destOrd="0" presId="urn:microsoft.com/office/officeart/2008/layout/LinedList"/>
    <dgm:cxn modelId="{0E812962-B063-E148-A17E-93504832BF6D}" type="presParOf" srcId="{6C4F2C84-A0C2-7E4E-B016-821355F1C992}" destId="{DB5A0DBC-803B-7242-8D41-60AD750B1825}" srcOrd="0" destOrd="0" presId="urn:microsoft.com/office/officeart/2008/layout/LinedList"/>
    <dgm:cxn modelId="{611525BF-95AE-B244-8040-52B8DA7F0C30}" type="presParOf" srcId="{6C4F2C84-A0C2-7E4E-B016-821355F1C992}" destId="{74A6131F-BE3A-7344-9704-76C0EDC3C48E}" srcOrd="1" destOrd="0" presId="urn:microsoft.com/office/officeart/2008/layout/LinedList"/>
    <dgm:cxn modelId="{D9C3A74C-B2DE-364B-A1B4-C48D0E2E2A56}" type="presParOf" srcId="{609179DF-1BBE-9846-A611-FDD575C78669}" destId="{B8F8524D-AFB3-3843-9D74-406F76C736C3}" srcOrd="4" destOrd="0" presId="urn:microsoft.com/office/officeart/2008/layout/LinedList"/>
    <dgm:cxn modelId="{7A230D21-C1B4-2A46-A0B4-A95A4D92DF54}" type="presParOf" srcId="{609179DF-1BBE-9846-A611-FDD575C78669}" destId="{BB0D6F6C-3297-E142-8001-32A3504FB2A6}" srcOrd="5" destOrd="0" presId="urn:microsoft.com/office/officeart/2008/layout/LinedList"/>
    <dgm:cxn modelId="{F504E000-1CE1-5941-8587-402610290E4A}" type="presParOf" srcId="{BB0D6F6C-3297-E142-8001-32A3504FB2A6}" destId="{6538824F-3020-9641-B44C-C08D24D76361}" srcOrd="0" destOrd="0" presId="urn:microsoft.com/office/officeart/2008/layout/LinedList"/>
    <dgm:cxn modelId="{5D896410-E868-5E49-B61D-CC2BA6AA2ACF}" type="presParOf" srcId="{BB0D6F6C-3297-E142-8001-32A3504FB2A6}" destId="{C37BC155-55FF-1247-A613-ABCA7C97D0E8}" srcOrd="1" destOrd="0" presId="urn:microsoft.com/office/officeart/2008/layout/Line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F4073E-3258-1F4A-AE2A-4D1AAA75150C}" type="doc">
      <dgm:prSet loTypeId="urn:microsoft.com/office/officeart/2005/8/layout/hProcess9" loCatId="" qsTypeId="urn:microsoft.com/office/officeart/2005/8/quickstyle/simple1" qsCatId="simple" csTypeId="urn:microsoft.com/office/officeart/2005/8/colors/accent1_2" csCatId="accent1" phldr="1"/>
      <dgm:spPr/>
    </dgm:pt>
    <dgm:pt modelId="{2CC801EE-5900-6243-B25F-41501171FF88}">
      <dgm:prSet/>
      <dgm:spPr/>
      <dgm:t>
        <a:bodyPr/>
        <a:lstStyle/>
        <a:p>
          <a:r>
            <a:rPr lang="en-US" dirty="0">
              <a:solidFill>
                <a:schemeClr val="bg1"/>
              </a:solidFill>
              <a:effectLst/>
              <a:latin typeface="Proxima Nova Rg" panose="02000506030000020004" pitchFamily="2" charset="0"/>
              <a:ea typeface="Times New Roman" panose="02020603050405020304" pitchFamily="18" charset="0"/>
            </a:rPr>
            <a:t>Engaging </a:t>
          </a:r>
          <a:r>
            <a:rPr lang="en-US" dirty="0">
              <a:solidFill>
                <a:schemeClr val="bg1"/>
              </a:solidFill>
              <a:latin typeface="Proxima Nova Rg" panose="02000506030000020004" pitchFamily="2" charset="0"/>
              <a:ea typeface="Times New Roman" panose="02020603050405020304" pitchFamily="18" charset="0"/>
            </a:rPr>
            <a:t>p</a:t>
          </a:r>
          <a:r>
            <a:rPr lang="en-US" dirty="0">
              <a:solidFill>
                <a:schemeClr val="bg1"/>
              </a:solidFill>
              <a:effectLst/>
              <a:latin typeface="Proxima Nova Rg" panose="02000506030000020004" pitchFamily="2" charset="0"/>
              <a:ea typeface="Times New Roman" panose="02020603050405020304" pitchFamily="18" charset="0"/>
            </a:rPr>
            <a:t>ractices in the research process</a:t>
          </a:r>
        </a:p>
      </dgm:t>
    </dgm:pt>
    <dgm:pt modelId="{3A05EA83-C88F-B440-B09A-D787F6077557}" type="parTrans" cxnId="{5C18ED06-0DF4-0947-A7C7-3CA833450896}">
      <dgm:prSet/>
      <dgm:spPr/>
      <dgm:t>
        <a:bodyPr/>
        <a:lstStyle/>
        <a:p>
          <a:endParaRPr lang="en-US"/>
        </a:p>
      </dgm:t>
    </dgm:pt>
    <dgm:pt modelId="{2702EA03-0912-7049-983F-544D175CA2BC}" type="sibTrans" cxnId="{5C18ED06-0DF4-0947-A7C7-3CA833450896}">
      <dgm:prSet/>
      <dgm:spPr/>
      <dgm:t>
        <a:bodyPr/>
        <a:lstStyle/>
        <a:p>
          <a:endParaRPr lang="en-US"/>
        </a:p>
      </dgm:t>
    </dgm:pt>
    <dgm:pt modelId="{E60AB760-9269-7A41-9AC1-C5FED013ABEE}">
      <dgm:prSet/>
      <dgm:spPr/>
      <dgm:t>
        <a:bodyPr/>
        <a:lstStyle/>
        <a:p>
          <a:r>
            <a:rPr lang="en-US" dirty="0">
              <a:solidFill>
                <a:schemeClr val="bg1"/>
              </a:solidFill>
              <a:effectLst/>
              <a:latin typeface="Proxima Nova Rg" panose="02000506030000020004" pitchFamily="2" charset="0"/>
              <a:ea typeface="Times New Roman" panose="02020603050405020304" pitchFamily="18" charset="0"/>
            </a:rPr>
            <a:t>Co-creating study question and protocol</a:t>
          </a:r>
        </a:p>
      </dgm:t>
    </dgm:pt>
    <dgm:pt modelId="{54C5519B-A8EC-9F42-B1BE-A6E93064D09C}" type="parTrans" cxnId="{57F94210-D800-AB4B-A6C8-4CFB205CCD1D}">
      <dgm:prSet/>
      <dgm:spPr/>
      <dgm:t>
        <a:bodyPr/>
        <a:lstStyle/>
        <a:p>
          <a:endParaRPr lang="en-US"/>
        </a:p>
      </dgm:t>
    </dgm:pt>
    <dgm:pt modelId="{9A4BAE83-8F81-FC4D-93B0-30449490888B}" type="sibTrans" cxnId="{57F94210-D800-AB4B-A6C8-4CFB205CCD1D}">
      <dgm:prSet/>
      <dgm:spPr/>
      <dgm:t>
        <a:bodyPr/>
        <a:lstStyle/>
        <a:p>
          <a:endParaRPr lang="en-US"/>
        </a:p>
      </dgm:t>
    </dgm:pt>
    <dgm:pt modelId="{DD1FB225-F59A-0D47-94DD-0B4807AD788A}">
      <dgm:prSet/>
      <dgm:spPr/>
      <dgm:t>
        <a:bodyPr/>
        <a:lstStyle/>
        <a:p>
          <a:r>
            <a:rPr lang="en-US" dirty="0">
              <a:solidFill>
                <a:schemeClr val="bg1"/>
              </a:solidFill>
              <a:effectLst/>
              <a:latin typeface="Proxima Nova Rg" panose="02000506030000020004" pitchFamily="2" charset="0"/>
              <a:ea typeface="Times New Roman" panose="02020603050405020304" pitchFamily="18" charset="0"/>
            </a:rPr>
            <a:t>Mutually deciding on the division of labor</a:t>
          </a:r>
        </a:p>
      </dgm:t>
    </dgm:pt>
    <dgm:pt modelId="{C6B72268-C8A4-5A41-9792-161EA42E2ED9}" type="parTrans" cxnId="{6CEDDD92-CA76-5449-8050-D783DFA1EEEB}">
      <dgm:prSet/>
      <dgm:spPr/>
      <dgm:t>
        <a:bodyPr/>
        <a:lstStyle/>
        <a:p>
          <a:endParaRPr lang="en-US"/>
        </a:p>
      </dgm:t>
    </dgm:pt>
    <dgm:pt modelId="{74E70EA9-D319-0D43-9F81-778497CFD2C2}" type="sibTrans" cxnId="{6CEDDD92-CA76-5449-8050-D783DFA1EEEB}">
      <dgm:prSet/>
      <dgm:spPr/>
      <dgm:t>
        <a:bodyPr/>
        <a:lstStyle/>
        <a:p>
          <a:endParaRPr lang="en-US"/>
        </a:p>
      </dgm:t>
    </dgm:pt>
    <dgm:pt modelId="{D9FF6D44-4293-2C41-88C0-0D8A595AC949}">
      <dgm:prSet/>
      <dgm:spPr/>
      <dgm:t>
        <a:bodyPr/>
        <a:lstStyle/>
        <a:p>
          <a:r>
            <a:rPr lang="en-US" dirty="0">
              <a:solidFill>
                <a:schemeClr val="bg1"/>
              </a:solidFill>
              <a:effectLst/>
              <a:latin typeface="Proxima Nova Rg" panose="02000506030000020004" pitchFamily="2" charset="0"/>
              <a:ea typeface="Times New Roman" panose="02020603050405020304" pitchFamily="18" charset="0"/>
            </a:rPr>
            <a:t>Implementing the study</a:t>
          </a:r>
        </a:p>
      </dgm:t>
    </dgm:pt>
    <dgm:pt modelId="{D8B17EAD-4401-E445-9B8B-6EE730174BFF}" type="parTrans" cxnId="{C024E939-0A9F-B440-9815-FB237D3A6305}">
      <dgm:prSet/>
      <dgm:spPr/>
      <dgm:t>
        <a:bodyPr/>
        <a:lstStyle/>
        <a:p>
          <a:endParaRPr lang="en-US"/>
        </a:p>
      </dgm:t>
    </dgm:pt>
    <dgm:pt modelId="{BE948DE2-ABA5-0147-85AE-D36FBA1C9B8A}" type="sibTrans" cxnId="{C024E939-0A9F-B440-9815-FB237D3A6305}">
      <dgm:prSet/>
      <dgm:spPr/>
      <dgm:t>
        <a:bodyPr/>
        <a:lstStyle/>
        <a:p>
          <a:endParaRPr lang="en-US"/>
        </a:p>
      </dgm:t>
    </dgm:pt>
    <dgm:pt modelId="{5A631C6B-7D77-954E-AD56-47F3AC8E0778}">
      <dgm:prSet/>
      <dgm:spPr/>
      <dgm:t>
        <a:bodyPr/>
        <a:lstStyle/>
        <a:p>
          <a:r>
            <a:rPr lang="en-US" dirty="0">
              <a:solidFill>
                <a:schemeClr val="bg1"/>
              </a:solidFill>
              <a:effectLst/>
              <a:latin typeface="Proxima Nova Rg" panose="02000506030000020004" pitchFamily="2" charset="0"/>
              <a:ea typeface="Times New Roman" panose="02020603050405020304" pitchFamily="18" charset="0"/>
            </a:rPr>
            <a:t>Disseminating the research </a:t>
          </a:r>
          <a:r>
            <a:rPr lang="en-US" dirty="0">
              <a:solidFill>
                <a:schemeClr val="bg1"/>
              </a:solidFill>
              <a:latin typeface="Proxima Nova Rg" panose="02000506030000020004" pitchFamily="2" charset="0"/>
              <a:ea typeface="Times New Roman" panose="02020603050405020304" pitchFamily="18" charset="0"/>
            </a:rPr>
            <a:t>findings</a:t>
          </a:r>
        </a:p>
      </dgm:t>
    </dgm:pt>
    <dgm:pt modelId="{281034D5-74A8-EA40-BB29-A4314C3B8A68}" type="parTrans" cxnId="{78F8EBE9-5319-894C-9639-DBFB97D39700}">
      <dgm:prSet/>
      <dgm:spPr/>
      <dgm:t>
        <a:bodyPr/>
        <a:lstStyle/>
        <a:p>
          <a:endParaRPr lang="en-US"/>
        </a:p>
      </dgm:t>
    </dgm:pt>
    <dgm:pt modelId="{BF10853F-C372-FC41-921D-779F2C007E89}" type="sibTrans" cxnId="{78F8EBE9-5319-894C-9639-DBFB97D39700}">
      <dgm:prSet/>
      <dgm:spPr/>
      <dgm:t>
        <a:bodyPr/>
        <a:lstStyle/>
        <a:p>
          <a:endParaRPr lang="en-US"/>
        </a:p>
      </dgm:t>
    </dgm:pt>
    <dgm:pt modelId="{083C29ED-313B-5842-B3E7-E8B24945AA44}" type="pres">
      <dgm:prSet presAssocID="{94F4073E-3258-1F4A-AE2A-4D1AAA75150C}" presName="CompostProcess" presStyleCnt="0">
        <dgm:presLayoutVars>
          <dgm:dir/>
          <dgm:resizeHandles val="exact"/>
        </dgm:presLayoutVars>
      </dgm:prSet>
      <dgm:spPr/>
    </dgm:pt>
    <dgm:pt modelId="{BFCEFB78-ABFC-5E48-91E6-554EB9CDC211}" type="pres">
      <dgm:prSet presAssocID="{94F4073E-3258-1F4A-AE2A-4D1AAA75150C}" presName="arrow" presStyleLbl="bgShp" presStyleIdx="0" presStyleCnt="1"/>
      <dgm:spPr/>
    </dgm:pt>
    <dgm:pt modelId="{5409DFB5-0B51-DE40-9173-DD765A297F13}" type="pres">
      <dgm:prSet presAssocID="{94F4073E-3258-1F4A-AE2A-4D1AAA75150C}" presName="linearProcess" presStyleCnt="0"/>
      <dgm:spPr/>
    </dgm:pt>
    <dgm:pt modelId="{53E554A1-1782-454D-9AC5-09DA8C7A8360}" type="pres">
      <dgm:prSet presAssocID="{2CC801EE-5900-6243-B25F-41501171FF88}" presName="textNode" presStyleLbl="node1" presStyleIdx="0" presStyleCnt="5">
        <dgm:presLayoutVars>
          <dgm:bulletEnabled val="1"/>
        </dgm:presLayoutVars>
      </dgm:prSet>
      <dgm:spPr/>
    </dgm:pt>
    <dgm:pt modelId="{B24A1F1B-7B6D-904D-A5D8-7CC450F6AE95}" type="pres">
      <dgm:prSet presAssocID="{2702EA03-0912-7049-983F-544D175CA2BC}" presName="sibTrans" presStyleCnt="0"/>
      <dgm:spPr/>
    </dgm:pt>
    <dgm:pt modelId="{4F9426C1-E25B-4940-88EF-CBEBCCB3F4BC}" type="pres">
      <dgm:prSet presAssocID="{DD1FB225-F59A-0D47-94DD-0B4807AD788A}" presName="textNode" presStyleLbl="node1" presStyleIdx="1" presStyleCnt="5">
        <dgm:presLayoutVars>
          <dgm:bulletEnabled val="1"/>
        </dgm:presLayoutVars>
      </dgm:prSet>
      <dgm:spPr/>
    </dgm:pt>
    <dgm:pt modelId="{990590CD-6BDC-044B-8005-FF2FDCAF7CD4}" type="pres">
      <dgm:prSet presAssocID="{74E70EA9-D319-0D43-9F81-778497CFD2C2}" presName="sibTrans" presStyleCnt="0"/>
      <dgm:spPr/>
    </dgm:pt>
    <dgm:pt modelId="{8C97AFA7-33E4-8A4D-844E-624553F16617}" type="pres">
      <dgm:prSet presAssocID="{E60AB760-9269-7A41-9AC1-C5FED013ABEE}" presName="textNode" presStyleLbl="node1" presStyleIdx="2" presStyleCnt="5">
        <dgm:presLayoutVars>
          <dgm:bulletEnabled val="1"/>
        </dgm:presLayoutVars>
      </dgm:prSet>
      <dgm:spPr/>
    </dgm:pt>
    <dgm:pt modelId="{1212751D-5510-9846-9C97-3F716E8E754B}" type="pres">
      <dgm:prSet presAssocID="{9A4BAE83-8F81-FC4D-93B0-30449490888B}" presName="sibTrans" presStyleCnt="0"/>
      <dgm:spPr/>
    </dgm:pt>
    <dgm:pt modelId="{B4567B79-9130-D549-AA63-A1B02C0B123D}" type="pres">
      <dgm:prSet presAssocID="{D9FF6D44-4293-2C41-88C0-0D8A595AC949}" presName="textNode" presStyleLbl="node1" presStyleIdx="3" presStyleCnt="5">
        <dgm:presLayoutVars>
          <dgm:bulletEnabled val="1"/>
        </dgm:presLayoutVars>
      </dgm:prSet>
      <dgm:spPr/>
    </dgm:pt>
    <dgm:pt modelId="{BB6EB768-2DFC-B64C-866E-1183BC6507BA}" type="pres">
      <dgm:prSet presAssocID="{BE948DE2-ABA5-0147-85AE-D36FBA1C9B8A}" presName="sibTrans" presStyleCnt="0"/>
      <dgm:spPr/>
    </dgm:pt>
    <dgm:pt modelId="{35317A97-9FA7-1C49-90FE-55872BBA91BF}" type="pres">
      <dgm:prSet presAssocID="{5A631C6B-7D77-954E-AD56-47F3AC8E0778}" presName="textNode" presStyleLbl="node1" presStyleIdx="4" presStyleCnt="5">
        <dgm:presLayoutVars>
          <dgm:bulletEnabled val="1"/>
        </dgm:presLayoutVars>
      </dgm:prSet>
      <dgm:spPr/>
    </dgm:pt>
  </dgm:ptLst>
  <dgm:cxnLst>
    <dgm:cxn modelId="{5C18ED06-0DF4-0947-A7C7-3CA833450896}" srcId="{94F4073E-3258-1F4A-AE2A-4D1AAA75150C}" destId="{2CC801EE-5900-6243-B25F-41501171FF88}" srcOrd="0" destOrd="0" parTransId="{3A05EA83-C88F-B440-B09A-D787F6077557}" sibTransId="{2702EA03-0912-7049-983F-544D175CA2BC}"/>
    <dgm:cxn modelId="{57F94210-D800-AB4B-A6C8-4CFB205CCD1D}" srcId="{94F4073E-3258-1F4A-AE2A-4D1AAA75150C}" destId="{E60AB760-9269-7A41-9AC1-C5FED013ABEE}" srcOrd="2" destOrd="0" parTransId="{54C5519B-A8EC-9F42-B1BE-A6E93064D09C}" sibTransId="{9A4BAE83-8F81-FC4D-93B0-30449490888B}"/>
    <dgm:cxn modelId="{C024E939-0A9F-B440-9815-FB237D3A6305}" srcId="{94F4073E-3258-1F4A-AE2A-4D1AAA75150C}" destId="{D9FF6D44-4293-2C41-88C0-0D8A595AC949}" srcOrd="3" destOrd="0" parTransId="{D8B17EAD-4401-E445-9B8B-6EE730174BFF}" sibTransId="{BE948DE2-ABA5-0147-85AE-D36FBA1C9B8A}"/>
    <dgm:cxn modelId="{7CE8E951-92B8-2445-9403-992DD3239B7F}" type="presOf" srcId="{D9FF6D44-4293-2C41-88C0-0D8A595AC949}" destId="{B4567B79-9130-D549-AA63-A1B02C0B123D}" srcOrd="0" destOrd="0" presId="urn:microsoft.com/office/officeart/2005/8/layout/hProcess9"/>
    <dgm:cxn modelId="{CFEF3588-E72A-EF4D-9FF7-0EBC4C2DD2B8}" type="presOf" srcId="{DD1FB225-F59A-0D47-94DD-0B4807AD788A}" destId="{4F9426C1-E25B-4940-88EF-CBEBCCB3F4BC}" srcOrd="0" destOrd="0" presId="urn:microsoft.com/office/officeart/2005/8/layout/hProcess9"/>
    <dgm:cxn modelId="{6CEDDD92-CA76-5449-8050-D783DFA1EEEB}" srcId="{94F4073E-3258-1F4A-AE2A-4D1AAA75150C}" destId="{DD1FB225-F59A-0D47-94DD-0B4807AD788A}" srcOrd="1" destOrd="0" parTransId="{C6B72268-C8A4-5A41-9792-161EA42E2ED9}" sibTransId="{74E70EA9-D319-0D43-9F81-778497CFD2C2}"/>
    <dgm:cxn modelId="{3C1BA499-4919-E54D-91D0-4E4A8C7D6044}" type="presOf" srcId="{E60AB760-9269-7A41-9AC1-C5FED013ABEE}" destId="{8C97AFA7-33E4-8A4D-844E-624553F16617}" srcOrd="0" destOrd="0" presId="urn:microsoft.com/office/officeart/2005/8/layout/hProcess9"/>
    <dgm:cxn modelId="{451A8D9E-78B4-9B4D-A7AB-7ADB3DD5D1A1}" type="presOf" srcId="{94F4073E-3258-1F4A-AE2A-4D1AAA75150C}" destId="{083C29ED-313B-5842-B3E7-E8B24945AA44}" srcOrd="0" destOrd="0" presId="urn:microsoft.com/office/officeart/2005/8/layout/hProcess9"/>
    <dgm:cxn modelId="{1C0604E9-28ED-2445-A5D5-7DB5771288FD}" type="presOf" srcId="{2CC801EE-5900-6243-B25F-41501171FF88}" destId="{53E554A1-1782-454D-9AC5-09DA8C7A8360}" srcOrd="0" destOrd="0" presId="urn:microsoft.com/office/officeart/2005/8/layout/hProcess9"/>
    <dgm:cxn modelId="{78F8EBE9-5319-894C-9639-DBFB97D39700}" srcId="{94F4073E-3258-1F4A-AE2A-4D1AAA75150C}" destId="{5A631C6B-7D77-954E-AD56-47F3AC8E0778}" srcOrd="4" destOrd="0" parTransId="{281034D5-74A8-EA40-BB29-A4314C3B8A68}" sibTransId="{BF10853F-C372-FC41-921D-779F2C007E89}"/>
    <dgm:cxn modelId="{D63885F3-99FC-A04E-A387-ADF882960025}" type="presOf" srcId="{5A631C6B-7D77-954E-AD56-47F3AC8E0778}" destId="{35317A97-9FA7-1C49-90FE-55872BBA91BF}" srcOrd="0" destOrd="0" presId="urn:microsoft.com/office/officeart/2005/8/layout/hProcess9"/>
    <dgm:cxn modelId="{EEC402C4-9360-1648-9FD5-614B25CA4D3A}" type="presParOf" srcId="{083C29ED-313B-5842-B3E7-E8B24945AA44}" destId="{BFCEFB78-ABFC-5E48-91E6-554EB9CDC211}" srcOrd="0" destOrd="0" presId="urn:microsoft.com/office/officeart/2005/8/layout/hProcess9"/>
    <dgm:cxn modelId="{89AC6634-9C2C-0846-87FA-5CFF4EDB5C4F}" type="presParOf" srcId="{083C29ED-313B-5842-B3E7-E8B24945AA44}" destId="{5409DFB5-0B51-DE40-9173-DD765A297F13}" srcOrd="1" destOrd="0" presId="urn:microsoft.com/office/officeart/2005/8/layout/hProcess9"/>
    <dgm:cxn modelId="{81D7EFED-DD99-4F46-A074-A0F3DAE52917}" type="presParOf" srcId="{5409DFB5-0B51-DE40-9173-DD765A297F13}" destId="{53E554A1-1782-454D-9AC5-09DA8C7A8360}" srcOrd="0" destOrd="0" presId="urn:microsoft.com/office/officeart/2005/8/layout/hProcess9"/>
    <dgm:cxn modelId="{5C7C74B8-9FE4-9E47-A97E-8B98471AFC41}" type="presParOf" srcId="{5409DFB5-0B51-DE40-9173-DD765A297F13}" destId="{B24A1F1B-7B6D-904D-A5D8-7CC450F6AE95}" srcOrd="1" destOrd="0" presId="urn:microsoft.com/office/officeart/2005/8/layout/hProcess9"/>
    <dgm:cxn modelId="{108DBF91-0C1B-384F-975D-736405EE2F35}" type="presParOf" srcId="{5409DFB5-0B51-DE40-9173-DD765A297F13}" destId="{4F9426C1-E25B-4940-88EF-CBEBCCB3F4BC}" srcOrd="2" destOrd="0" presId="urn:microsoft.com/office/officeart/2005/8/layout/hProcess9"/>
    <dgm:cxn modelId="{6F4AFEC0-C8BC-5448-95B2-D3B93D562605}" type="presParOf" srcId="{5409DFB5-0B51-DE40-9173-DD765A297F13}" destId="{990590CD-6BDC-044B-8005-FF2FDCAF7CD4}" srcOrd="3" destOrd="0" presId="urn:microsoft.com/office/officeart/2005/8/layout/hProcess9"/>
    <dgm:cxn modelId="{4F23CEB4-D0F2-A84B-B2D0-E0EB70630743}" type="presParOf" srcId="{5409DFB5-0B51-DE40-9173-DD765A297F13}" destId="{8C97AFA7-33E4-8A4D-844E-624553F16617}" srcOrd="4" destOrd="0" presId="urn:microsoft.com/office/officeart/2005/8/layout/hProcess9"/>
    <dgm:cxn modelId="{9BAFD985-8748-034D-8660-CF27E003E6D6}" type="presParOf" srcId="{5409DFB5-0B51-DE40-9173-DD765A297F13}" destId="{1212751D-5510-9846-9C97-3F716E8E754B}" srcOrd="5" destOrd="0" presId="urn:microsoft.com/office/officeart/2005/8/layout/hProcess9"/>
    <dgm:cxn modelId="{9E4E2487-2054-EE45-B1DB-9370F016DEDB}" type="presParOf" srcId="{5409DFB5-0B51-DE40-9173-DD765A297F13}" destId="{B4567B79-9130-D549-AA63-A1B02C0B123D}" srcOrd="6" destOrd="0" presId="urn:microsoft.com/office/officeart/2005/8/layout/hProcess9"/>
    <dgm:cxn modelId="{67F0600D-EA52-8B4D-A3C3-E664B58B1D8E}" type="presParOf" srcId="{5409DFB5-0B51-DE40-9173-DD765A297F13}" destId="{BB6EB768-2DFC-B64C-866E-1183BC6507BA}" srcOrd="7" destOrd="0" presId="urn:microsoft.com/office/officeart/2005/8/layout/hProcess9"/>
    <dgm:cxn modelId="{97A5951D-5185-0A4C-9722-25AF06D414DA}" type="presParOf" srcId="{5409DFB5-0B51-DE40-9173-DD765A297F13}" destId="{35317A97-9FA7-1C49-90FE-55872BBA91BF}"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E45000C-86C2-435C-9DEC-E6F15AFA2F48}"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D5050B59-E047-416D-BD66-B3FA197E72F0}">
      <dgm:prSet/>
      <dgm:spPr/>
      <dgm:t>
        <a:bodyPr/>
        <a:lstStyle/>
        <a:p>
          <a:pPr>
            <a:lnSpc>
              <a:spcPct val="100000"/>
            </a:lnSpc>
            <a:defRPr b="1"/>
          </a:pPr>
          <a:r>
            <a:rPr lang="en-US"/>
            <a:t>58 studies</a:t>
          </a:r>
        </a:p>
      </dgm:t>
    </dgm:pt>
    <dgm:pt modelId="{A41FCFC9-C71F-433B-813B-BAD89CBA2060}" type="parTrans" cxnId="{91E78B28-D117-4C6C-A523-0C2B631885F6}">
      <dgm:prSet/>
      <dgm:spPr/>
      <dgm:t>
        <a:bodyPr/>
        <a:lstStyle/>
        <a:p>
          <a:endParaRPr lang="en-US"/>
        </a:p>
      </dgm:t>
    </dgm:pt>
    <dgm:pt modelId="{D85EE9BA-480B-41AE-B6EF-4B4802FF9053}" type="sibTrans" cxnId="{91E78B28-D117-4C6C-A523-0C2B631885F6}">
      <dgm:prSet/>
      <dgm:spPr/>
      <dgm:t>
        <a:bodyPr/>
        <a:lstStyle/>
        <a:p>
          <a:endParaRPr lang="en-US"/>
        </a:p>
      </dgm:t>
    </dgm:pt>
    <dgm:pt modelId="{DB7F6515-64BB-46C8-905B-8AED9F19BF83}">
      <dgm:prSet/>
      <dgm:spPr/>
      <dgm:t>
        <a:bodyPr/>
        <a:lstStyle/>
        <a:p>
          <a:pPr>
            <a:lnSpc>
              <a:spcPct val="100000"/>
            </a:lnSpc>
          </a:pPr>
          <a:r>
            <a:rPr lang="en-US"/>
            <a:t>700,000 patients contributed dental records data</a:t>
          </a:r>
        </a:p>
      </dgm:t>
    </dgm:pt>
    <dgm:pt modelId="{67577FF2-1736-448B-8C9D-E13AF02DD499}" type="parTrans" cxnId="{72865581-C2AC-4B9E-B940-22BA8FA018A6}">
      <dgm:prSet/>
      <dgm:spPr/>
      <dgm:t>
        <a:bodyPr/>
        <a:lstStyle/>
        <a:p>
          <a:endParaRPr lang="en-US"/>
        </a:p>
      </dgm:t>
    </dgm:pt>
    <dgm:pt modelId="{EB786BBE-783F-4AB6-BC2F-31B74AF4BEB2}" type="sibTrans" cxnId="{72865581-C2AC-4B9E-B940-22BA8FA018A6}">
      <dgm:prSet/>
      <dgm:spPr/>
      <dgm:t>
        <a:bodyPr/>
        <a:lstStyle/>
        <a:p>
          <a:endParaRPr lang="en-US"/>
        </a:p>
      </dgm:t>
    </dgm:pt>
    <dgm:pt modelId="{1B680637-DF60-47C3-8A04-96B24CA31DC5}">
      <dgm:prSet/>
      <dgm:spPr/>
      <dgm:t>
        <a:bodyPr/>
        <a:lstStyle/>
        <a:p>
          <a:pPr>
            <a:lnSpc>
              <a:spcPct val="100000"/>
            </a:lnSpc>
          </a:pPr>
          <a:r>
            <a:rPr lang="en-US"/>
            <a:t>~70,000 patients participated in studies </a:t>
          </a:r>
        </a:p>
      </dgm:t>
    </dgm:pt>
    <dgm:pt modelId="{734862BB-B9DA-47AC-A468-D81EFC255390}" type="parTrans" cxnId="{B6EB9A65-09A0-4066-A5F5-4BDFFE97FBC2}">
      <dgm:prSet/>
      <dgm:spPr/>
      <dgm:t>
        <a:bodyPr/>
        <a:lstStyle/>
        <a:p>
          <a:endParaRPr lang="en-US"/>
        </a:p>
      </dgm:t>
    </dgm:pt>
    <dgm:pt modelId="{22957135-16DF-4AC1-A331-1A2D6D97C37C}" type="sibTrans" cxnId="{B6EB9A65-09A0-4066-A5F5-4BDFFE97FBC2}">
      <dgm:prSet/>
      <dgm:spPr/>
      <dgm:t>
        <a:bodyPr/>
        <a:lstStyle/>
        <a:p>
          <a:endParaRPr lang="en-US"/>
        </a:p>
      </dgm:t>
    </dgm:pt>
    <dgm:pt modelId="{F8D51F19-4F2E-4B0F-9550-43CB08187DFD}">
      <dgm:prSet/>
      <dgm:spPr/>
      <dgm:t>
        <a:bodyPr/>
        <a:lstStyle/>
        <a:p>
          <a:pPr>
            <a:lnSpc>
              <a:spcPct val="100000"/>
            </a:lnSpc>
          </a:pPr>
          <a:r>
            <a:rPr lang="en-US"/>
            <a:t>~ 20,000 practitioners participated in studies</a:t>
          </a:r>
        </a:p>
      </dgm:t>
    </dgm:pt>
    <dgm:pt modelId="{DF571A25-0C46-4A3B-8E8C-EDB21AD5212B}" type="parTrans" cxnId="{9801AA2C-03BC-400C-81B0-9A7C82A9BF04}">
      <dgm:prSet/>
      <dgm:spPr/>
      <dgm:t>
        <a:bodyPr/>
        <a:lstStyle/>
        <a:p>
          <a:endParaRPr lang="en-US"/>
        </a:p>
      </dgm:t>
    </dgm:pt>
    <dgm:pt modelId="{D27B782D-F177-4440-9EC1-6E75FCFF5805}" type="sibTrans" cxnId="{9801AA2C-03BC-400C-81B0-9A7C82A9BF04}">
      <dgm:prSet/>
      <dgm:spPr/>
      <dgm:t>
        <a:bodyPr/>
        <a:lstStyle/>
        <a:p>
          <a:endParaRPr lang="en-US"/>
        </a:p>
      </dgm:t>
    </dgm:pt>
    <dgm:pt modelId="{54A56844-2643-4C91-9AA4-17AC13158532}">
      <dgm:prSet/>
      <dgm:spPr/>
      <dgm:t>
        <a:bodyPr/>
        <a:lstStyle/>
        <a:p>
          <a:pPr>
            <a:lnSpc>
              <a:spcPct val="100000"/>
            </a:lnSpc>
            <a:defRPr b="1"/>
          </a:pPr>
          <a:r>
            <a:rPr lang="en-US" dirty="0"/>
            <a:t>Collaborations</a:t>
          </a:r>
        </a:p>
      </dgm:t>
    </dgm:pt>
    <dgm:pt modelId="{170A124B-5F8D-4FDC-B67D-7596780D71F6}" type="parTrans" cxnId="{2814C372-81C3-488D-B906-E559C84C138A}">
      <dgm:prSet/>
      <dgm:spPr/>
      <dgm:t>
        <a:bodyPr/>
        <a:lstStyle/>
        <a:p>
          <a:endParaRPr lang="en-US"/>
        </a:p>
      </dgm:t>
    </dgm:pt>
    <dgm:pt modelId="{F1D5471D-ACF5-40DC-B8D8-A75674F70C97}" type="sibTrans" cxnId="{2814C372-81C3-488D-B906-E559C84C138A}">
      <dgm:prSet/>
      <dgm:spPr/>
      <dgm:t>
        <a:bodyPr/>
        <a:lstStyle/>
        <a:p>
          <a:endParaRPr lang="en-US"/>
        </a:p>
      </dgm:t>
    </dgm:pt>
    <dgm:pt modelId="{3AAEE94F-1509-415D-A2F1-1813B2D63870}">
      <dgm:prSet/>
      <dgm:spPr/>
      <dgm:t>
        <a:bodyPr/>
        <a:lstStyle/>
        <a:p>
          <a:pPr>
            <a:lnSpc>
              <a:spcPct val="100000"/>
            </a:lnSpc>
          </a:pPr>
          <a:r>
            <a:rPr lang="en-US"/>
            <a:t>Practitioner Executive Committee</a:t>
          </a:r>
        </a:p>
      </dgm:t>
    </dgm:pt>
    <dgm:pt modelId="{D6085171-69C5-4534-8A84-C7E4190D5EB0}" type="parTrans" cxnId="{AE9C6469-7E0F-4A01-AE19-08065FCC2F32}">
      <dgm:prSet/>
      <dgm:spPr/>
      <dgm:t>
        <a:bodyPr/>
        <a:lstStyle/>
        <a:p>
          <a:endParaRPr lang="en-US"/>
        </a:p>
      </dgm:t>
    </dgm:pt>
    <dgm:pt modelId="{4FFD80AE-2AAA-4376-8F28-90B9175F046B}" type="sibTrans" cxnId="{AE9C6469-7E0F-4A01-AE19-08065FCC2F32}">
      <dgm:prSet/>
      <dgm:spPr/>
      <dgm:t>
        <a:bodyPr/>
        <a:lstStyle/>
        <a:p>
          <a:endParaRPr lang="en-US"/>
        </a:p>
      </dgm:t>
    </dgm:pt>
    <dgm:pt modelId="{38830F55-DE57-4413-9E76-B6273BE4F54E}">
      <dgm:prSet/>
      <dgm:spPr/>
      <dgm:t>
        <a:bodyPr/>
        <a:lstStyle/>
        <a:p>
          <a:pPr>
            <a:lnSpc>
              <a:spcPct val="100000"/>
            </a:lnSpc>
          </a:pPr>
          <a:r>
            <a:rPr lang="en-US"/>
            <a:t>Regional Practitioner Advisory Committees</a:t>
          </a:r>
        </a:p>
      </dgm:t>
    </dgm:pt>
    <dgm:pt modelId="{E75C1F40-CEA1-4613-B245-01E36AC583AA}" type="parTrans" cxnId="{353DFECF-1ACC-4670-B816-83C8BCF91006}">
      <dgm:prSet/>
      <dgm:spPr/>
      <dgm:t>
        <a:bodyPr/>
        <a:lstStyle/>
        <a:p>
          <a:endParaRPr lang="en-US"/>
        </a:p>
      </dgm:t>
    </dgm:pt>
    <dgm:pt modelId="{CE39CF3A-B41E-4009-82F9-0F3E1F00E671}" type="sibTrans" cxnId="{353DFECF-1ACC-4670-B816-83C8BCF91006}">
      <dgm:prSet/>
      <dgm:spPr/>
      <dgm:t>
        <a:bodyPr/>
        <a:lstStyle/>
        <a:p>
          <a:endParaRPr lang="en-US"/>
        </a:p>
      </dgm:t>
    </dgm:pt>
    <dgm:pt modelId="{834B9895-CC4E-44B6-88F2-A0A6BDAE877B}">
      <dgm:prSet/>
      <dgm:spPr/>
      <dgm:t>
        <a:bodyPr/>
        <a:lstStyle/>
        <a:p>
          <a:pPr>
            <a:lnSpc>
              <a:spcPct val="100000"/>
            </a:lnSpc>
          </a:pPr>
          <a:r>
            <a:rPr lang="en-US" dirty="0"/>
            <a:t>Annual meetings</a:t>
          </a:r>
        </a:p>
      </dgm:t>
    </dgm:pt>
    <dgm:pt modelId="{6B227A86-63E5-4047-8813-6009F0026B35}" type="parTrans" cxnId="{550794F3-7A9C-4BBB-B833-E1B5300F905C}">
      <dgm:prSet/>
      <dgm:spPr/>
      <dgm:t>
        <a:bodyPr/>
        <a:lstStyle/>
        <a:p>
          <a:endParaRPr lang="en-US"/>
        </a:p>
      </dgm:t>
    </dgm:pt>
    <dgm:pt modelId="{3744CF42-A6AD-4640-A489-8D686A9B87EC}" type="sibTrans" cxnId="{550794F3-7A9C-4BBB-B833-E1B5300F905C}">
      <dgm:prSet/>
      <dgm:spPr/>
      <dgm:t>
        <a:bodyPr/>
        <a:lstStyle/>
        <a:p>
          <a:endParaRPr lang="en-US"/>
        </a:p>
      </dgm:t>
    </dgm:pt>
    <dgm:pt modelId="{A25CD597-7B9F-45AA-A488-BE3A09AEBC75}" type="pres">
      <dgm:prSet presAssocID="{FE45000C-86C2-435C-9DEC-E6F15AFA2F48}" presName="root" presStyleCnt="0">
        <dgm:presLayoutVars>
          <dgm:dir/>
          <dgm:resizeHandles val="exact"/>
        </dgm:presLayoutVars>
      </dgm:prSet>
      <dgm:spPr/>
    </dgm:pt>
    <dgm:pt modelId="{911B54DF-7D92-4E59-A800-813CA954EAEE}" type="pres">
      <dgm:prSet presAssocID="{D5050B59-E047-416D-BD66-B3FA197E72F0}" presName="compNode" presStyleCnt="0"/>
      <dgm:spPr/>
    </dgm:pt>
    <dgm:pt modelId="{D032E44D-FB7D-43AA-90BB-290AE5B536E4}" type="pres">
      <dgm:prSet presAssocID="{D5050B59-E047-416D-BD66-B3FA197E72F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Group"/>
        </a:ext>
      </dgm:extLst>
    </dgm:pt>
    <dgm:pt modelId="{37609A81-73AA-4030-8DC9-5119459052F6}" type="pres">
      <dgm:prSet presAssocID="{D5050B59-E047-416D-BD66-B3FA197E72F0}" presName="iconSpace" presStyleCnt="0"/>
      <dgm:spPr/>
    </dgm:pt>
    <dgm:pt modelId="{CFA82241-E18F-4EEF-A8BD-8A5DAE7B7EBF}" type="pres">
      <dgm:prSet presAssocID="{D5050B59-E047-416D-BD66-B3FA197E72F0}" presName="parTx" presStyleLbl="revTx" presStyleIdx="0" presStyleCnt="4">
        <dgm:presLayoutVars>
          <dgm:chMax val="0"/>
          <dgm:chPref val="0"/>
        </dgm:presLayoutVars>
      </dgm:prSet>
      <dgm:spPr/>
    </dgm:pt>
    <dgm:pt modelId="{33C067FD-7783-41E8-A8D8-E8DE60805CF2}" type="pres">
      <dgm:prSet presAssocID="{D5050B59-E047-416D-BD66-B3FA197E72F0}" presName="txSpace" presStyleCnt="0"/>
      <dgm:spPr/>
    </dgm:pt>
    <dgm:pt modelId="{F2A5B1B0-9797-4467-97C9-75A6CF4C84D3}" type="pres">
      <dgm:prSet presAssocID="{D5050B59-E047-416D-BD66-B3FA197E72F0}" presName="desTx" presStyleLbl="revTx" presStyleIdx="1" presStyleCnt="4">
        <dgm:presLayoutVars/>
      </dgm:prSet>
      <dgm:spPr/>
    </dgm:pt>
    <dgm:pt modelId="{D2C51184-0EA8-4230-B57C-6978A9F0DDA8}" type="pres">
      <dgm:prSet presAssocID="{D85EE9BA-480B-41AE-B6EF-4B4802FF9053}" presName="sibTrans" presStyleCnt="0"/>
      <dgm:spPr/>
    </dgm:pt>
    <dgm:pt modelId="{2C8E799E-E420-4C3B-9131-B8AE214C3F10}" type="pres">
      <dgm:prSet presAssocID="{54A56844-2643-4C91-9AA4-17AC13158532}" presName="compNode" presStyleCnt="0"/>
      <dgm:spPr/>
    </dgm:pt>
    <dgm:pt modelId="{B0593A89-294C-4551-B164-31163521767F}" type="pres">
      <dgm:prSet presAssocID="{54A56844-2643-4C91-9AA4-17AC1315853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887F9031-DC32-4376-90F3-AFCB59922057}" type="pres">
      <dgm:prSet presAssocID="{54A56844-2643-4C91-9AA4-17AC13158532}" presName="iconSpace" presStyleCnt="0"/>
      <dgm:spPr/>
    </dgm:pt>
    <dgm:pt modelId="{AA4CE271-A061-4D57-BCC6-D671BBA8E6BC}" type="pres">
      <dgm:prSet presAssocID="{54A56844-2643-4C91-9AA4-17AC13158532}" presName="parTx" presStyleLbl="revTx" presStyleIdx="2" presStyleCnt="4">
        <dgm:presLayoutVars>
          <dgm:chMax val="0"/>
          <dgm:chPref val="0"/>
        </dgm:presLayoutVars>
      </dgm:prSet>
      <dgm:spPr/>
    </dgm:pt>
    <dgm:pt modelId="{F396A81A-C329-4C07-9C72-BF4DF60DF1B4}" type="pres">
      <dgm:prSet presAssocID="{54A56844-2643-4C91-9AA4-17AC13158532}" presName="txSpace" presStyleCnt="0"/>
      <dgm:spPr/>
    </dgm:pt>
    <dgm:pt modelId="{0BD3DEEA-71DF-44E6-9456-B61619A416A5}" type="pres">
      <dgm:prSet presAssocID="{54A56844-2643-4C91-9AA4-17AC13158532}" presName="desTx" presStyleLbl="revTx" presStyleIdx="3" presStyleCnt="4">
        <dgm:presLayoutVars/>
      </dgm:prSet>
      <dgm:spPr/>
    </dgm:pt>
  </dgm:ptLst>
  <dgm:cxnLst>
    <dgm:cxn modelId="{91E78B28-D117-4C6C-A523-0C2B631885F6}" srcId="{FE45000C-86C2-435C-9DEC-E6F15AFA2F48}" destId="{D5050B59-E047-416D-BD66-B3FA197E72F0}" srcOrd="0" destOrd="0" parTransId="{A41FCFC9-C71F-433B-813B-BAD89CBA2060}" sibTransId="{D85EE9BA-480B-41AE-B6EF-4B4802FF9053}"/>
    <dgm:cxn modelId="{9801AA2C-03BC-400C-81B0-9A7C82A9BF04}" srcId="{D5050B59-E047-416D-BD66-B3FA197E72F0}" destId="{F8D51F19-4F2E-4B0F-9550-43CB08187DFD}" srcOrd="2" destOrd="0" parTransId="{DF571A25-0C46-4A3B-8E8C-EDB21AD5212B}" sibTransId="{D27B782D-F177-4440-9EC1-6E75FCFF5805}"/>
    <dgm:cxn modelId="{CDFF6E4B-99A6-4D86-A6D6-1D49A48663A4}" type="presOf" srcId="{3AAEE94F-1509-415D-A2F1-1813B2D63870}" destId="{0BD3DEEA-71DF-44E6-9456-B61619A416A5}" srcOrd="0" destOrd="0" presId="urn:microsoft.com/office/officeart/2018/2/layout/IconLabelDescriptionList"/>
    <dgm:cxn modelId="{5C33B052-37C0-4D00-BEC1-20E1E8553A34}" type="presOf" srcId="{54A56844-2643-4C91-9AA4-17AC13158532}" destId="{AA4CE271-A061-4D57-BCC6-D671BBA8E6BC}" srcOrd="0" destOrd="0" presId="urn:microsoft.com/office/officeart/2018/2/layout/IconLabelDescriptionList"/>
    <dgm:cxn modelId="{B6EB9A65-09A0-4066-A5F5-4BDFFE97FBC2}" srcId="{D5050B59-E047-416D-BD66-B3FA197E72F0}" destId="{1B680637-DF60-47C3-8A04-96B24CA31DC5}" srcOrd="1" destOrd="0" parTransId="{734862BB-B9DA-47AC-A468-D81EFC255390}" sibTransId="{22957135-16DF-4AC1-A331-1A2D6D97C37C}"/>
    <dgm:cxn modelId="{AE9C6469-7E0F-4A01-AE19-08065FCC2F32}" srcId="{54A56844-2643-4C91-9AA4-17AC13158532}" destId="{3AAEE94F-1509-415D-A2F1-1813B2D63870}" srcOrd="0" destOrd="0" parTransId="{D6085171-69C5-4534-8A84-C7E4190D5EB0}" sibTransId="{4FFD80AE-2AAA-4376-8F28-90B9175F046B}"/>
    <dgm:cxn modelId="{2A40C36E-FE15-4113-A772-A869D6D9A141}" type="presOf" srcId="{F8D51F19-4F2E-4B0F-9550-43CB08187DFD}" destId="{F2A5B1B0-9797-4467-97C9-75A6CF4C84D3}" srcOrd="0" destOrd="2" presId="urn:microsoft.com/office/officeart/2018/2/layout/IconLabelDescriptionList"/>
    <dgm:cxn modelId="{2814C372-81C3-488D-B906-E559C84C138A}" srcId="{FE45000C-86C2-435C-9DEC-E6F15AFA2F48}" destId="{54A56844-2643-4C91-9AA4-17AC13158532}" srcOrd="1" destOrd="0" parTransId="{170A124B-5F8D-4FDC-B67D-7596780D71F6}" sibTransId="{F1D5471D-ACF5-40DC-B8D8-A75674F70C97}"/>
    <dgm:cxn modelId="{2FFD1481-1171-418F-8C80-AC29B693BAE0}" type="presOf" srcId="{DB7F6515-64BB-46C8-905B-8AED9F19BF83}" destId="{F2A5B1B0-9797-4467-97C9-75A6CF4C84D3}" srcOrd="0" destOrd="0" presId="urn:microsoft.com/office/officeart/2018/2/layout/IconLabelDescriptionList"/>
    <dgm:cxn modelId="{72865581-C2AC-4B9E-B940-22BA8FA018A6}" srcId="{D5050B59-E047-416D-BD66-B3FA197E72F0}" destId="{DB7F6515-64BB-46C8-905B-8AED9F19BF83}" srcOrd="0" destOrd="0" parTransId="{67577FF2-1736-448B-8C9D-E13AF02DD499}" sibTransId="{EB786BBE-783F-4AB6-BC2F-31B74AF4BEB2}"/>
    <dgm:cxn modelId="{EFF97D83-DC47-470D-918F-8BBAA4C9436C}" type="presOf" srcId="{FE45000C-86C2-435C-9DEC-E6F15AFA2F48}" destId="{A25CD597-7B9F-45AA-A488-BE3A09AEBC75}" srcOrd="0" destOrd="0" presId="urn:microsoft.com/office/officeart/2018/2/layout/IconLabelDescriptionList"/>
    <dgm:cxn modelId="{1888B693-A7AA-4AE1-B800-F3EE71C219B9}" type="presOf" srcId="{D5050B59-E047-416D-BD66-B3FA197E72F0}" destId="{CFA82241-E18F-4EEF-A8BD-8A5DAE7B7EBF}" srcOrd="0" destOrd="0" presId="urn:microsoft.com/office/officeart/2018/2/layout/IconLabelDescriptionList"/>
    <dgm:cxn modelId="{A151E89B-E9CA-446E-87FC-029831019802}" type="presOf" srcId="{834B9895-CC4E-44B6-88F2-A0A6BDAE877B}" destId="{0BD3DEEA-71DF-44E6-9456-B61619A416A5}" srcOrd="0" destOrd="2" presId="urn:microsoft.com/office/officeart/2018/2/layout/IconLabelDescriptionList"/>
    <dgm:cxn modelId="{3E297EBB-9CC3-422F-9CBC-910192C0C481}" type="presOf" srcId="{38830F55-DE57-4413-9E76-B6273BE4F54E}" destId="{0BD3DEEA-71DF-44E6-9456-B61619A416A5}" srcOrd="0" destOrd="1" presId="urn:microsoft.com/office/officeart/2018/2/layout/IconLabelDescriptionList"/>
    <dgm:cxn modelId="{353DFECF-1ACC-4670-B816-83C8BCF91006}" srcId="{54A56844-2643-4C91-9AA4-17AC13158532}" destId="{38830F55-DE57-4413-9E76-B6273BE4F54E}" srcOrd="1" destOrd="0" parTransId="{E75C1F40-CEA1-4613-B245-01E36AC583AA}" sibTransId="{CE39CF3A-B41E-4009-82F9-0F3E1F00E671}"/>
    <dgm:cxn modelId="{5704BAD1-F9F7-4552-BABC-BDB4172CCDA5}" type="presOf" srcId="{1B680637-DF60-47C3-8A04-96B24CA31DC5}" destId="{F2A5B1B0-9797-4467-97C9-75A6CF4C84D3}" srcOrd="0" destOrd="1" presId="urn:microsoft.com/office/officeart/2018/2/layout/IconLabelDescriptionList"/>
    <dgm:cxn modelId="{550794F3-7A9C-4BBB-B833-E1B5300F905C}" srcId="{54A56844-2643-4C91-9AA4-17AC13158532}" destId="{834B9895-CC4E-44B6-88F2-A0A6BDAE877B}" srcOrd="2" destOrd="0" parTransId="{6B227A86-63E5-4047-8813-6009F0026B35}" sibTransId="{3744CF42-A6AD-4640-A489-8D686A9B87EC}"/>
    <dgm:cxn modelId="{CA3F6809-49D3-4E39-A68A-2C734298891B}" type="presParOf" srcId="{A25CD597-7B9F-45AA-A488-BE3A09AEBC75}" destId="{911B54DF-7D92-4E59-A800-813CA954EAEE}" srcOrd="0" destOrd="0" presId="urn:microsoft.com/office/officeart/2018/2/layout/IconLabelDescriptionList"/>
    <dgm:cxn modelId="{4769063E-AF0E-4DBE-93FA-7D210FC72608}" type="presParOf" srcId="{911B54DF-7D92-4E59-A800-813CA954EAEE}" destId="{D032E44D-FB7D-43AA-90BB-290AE5B536E4}" srcOrd="0" destOrd="0" presId="urn:microsoft.com/office/officeart/2018/2/layout/IconLabelDescriptionList"/>
    <dgm:cxn modelId="{8F8AD42F-09A7-48B3-8B4C-D4579EB3FBC0}" type="presParOf" srcId="{911B54DF-7D92-4E59-A800-813CA954EAEE}" destId="{37609A81-73AA-4030-8DC9-5119459052F6}" srcOrd="1" destOrd="0" presId="urn:microsoft.com/office/officeart/2018/2/layout/IconLabelDescriptionList"/>
    <dgm:cxn modelId="{BEB8FC92-C40B-4244-804A-50E7C1314B50}" type="presParOf" srcId="{911B54DF-7D92-4E59-A800-813CA954EAEE}" destId="{CFA82241-E18F-4EEF-A8BD-8A5DAE7B7EBF}" srcOrd="2" destOrd="0" presId="urn:microsoft.com/office/officeart/2018/2/layout/IconLabelDescriptionList"/>
    <dgm:cxn modelId="{3A1A53BA-45DB-4446-B9A8-1543A9C17A38}" type="presParOf" srcId="{911B54DF-7D92-4E59-A800-813CA954EAEE}" destId="{33C067FD-7783-41E8-A8D8-E8DE60805CF2}" srcOrd="3" destOrd="0" presId="urn:microsoft.com/office/officeart/2018/2/layout/IconLabelDescriptionList"/>
    <dgm:cxn modelId="{CEEB4C59-E584-4347-B75A-0AB0EFF08745}" type="presParOf" srcId="{911B54DF-7D92-4E59-A800-813CA954EAEE}" destId="{F2A5B1B0-9797-4467-97C9-75A6CF4C84D3}" srcOrd="4" destOrd="0" presId="urn:microsoft.com/office/officeart/2018/2/layout/IconLabelDescriptionList"/>
    <dgm:cxn modelId="{EBCF09E5-DC84-4327-A841-AC4097EF8ECA}" type="presParOf" srcId="{A25CD597-7B9F-45AA-A488-BE3A09AEBC75}" destId="{D2C51184-0EA8-4230-B57C-6978A9F0DDA8}" srcOrd="1" destOrd="0" presId="urn:microsoft.com/office/officeart/2018/2/layout/IconLabelDescriptionList"/>
    <dgm:cxn modelId="{5E04345F-73CE-4EEB-89BB-486F39D8DE57}" type="presParOf" srcId="{A25CD597-7B9F-45AA-A488-BE3A09AEBC75}" destId="{2C8E799E-E420-4C3B-9131-B8AE214C3F10}" srcOrd="2" destOrd="0" presId="urn:microsoft.com/office/officeart/2018/2/layout/IconLabelDescriptionList"/>
    <dgm:cxn modelId="{817ACECC-1480-47C5-89B0-1EA106C0F869}" type="presParOf" srcId="{2C8E799E-E420-4C3B-9131-B8AE214C3F10}" destId="{B0593A89-294C-4551-B164-31163521767F}" srcOrd="0" destOrd="0" presId="urn:microsoft.com/office/officeart/2018/2/layout/IconLabelDescriptionList"/>
    <dgm:cxn modelId="{C642A731-D144-4529-A5E7-64F73C687162}" type="presParOf" srcId="{2C8E799E-E420-4C3B-9131-B8AE214C3F10}" destId="{887F9031-DC32-4376-90F3-AFCB59922057}" srcOrd="1" destOrd="0" presId="urn:microsoft.com/office/officeart/2018/2/layout/IconLabelDescriptionList"/>
    <dgm:cxn modelId="{D6691A5A-433E-4408-A704-50D8C2890945}" type="presParOf" srcId="{2C8E799E-E420-4C3B-9131-B8AE214C3F10}" destId="{AA4CE271-A061-4D57-BCC6-D671BBA8E6BC}" srcOrd="2" destOrd="0" presId="urn:microsoft.com/office/officeart/2018/2/layout/IconLabelDescriptionList"/>
    <dgm:cxn modelId="{02B80E3D-C40E-4286-AB2C-A59D782C1217}" type="presParOf" srcId="{2C8E799E-E420-4C3B-9131-B8AE214C3F10}" destId="{F396A81A-C329-4C07-9C72-BF4DF60DF1B4}" srcOrd="3" destOrd="0" presId="urn:microsoft.com/office/officeart/2018/2/layout/IconLabelDescriptionList"/>
    <dgm:cxn modelId="{4096883D-A7D4-4251-B23B-7CEA0C3B7CBC}" type="presParOf" srcId="{2C8E799E-E420-4C3B-9131-B8AE214C3F10}" destId="{0BD3DEEA-71DF-44E6-9456-B61619A416A5}"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D60F75-06FF-46D5-9C80-5CF749CCB6EE}"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465B5D6A-34EA-4C7E-99C2-31D24F11FC0B}">
      <dgm:prSet/>
      <dgm:spPr/>
      <dgm:t>
        <a:bodyPr/>
        <a:lstStyle/>
        <a:p>
          <a:pPr>
            <a:lnSpc>
              <a:spcPct val="100000"/>
            </a:lnSpc>
          </a:pPr>
          <a:r>
            <a:rPr lang="en-US" b="0" i="0"/>
            <a:t>Publications</a:t>
          </a:r>
          <a:endParaRPr lang="en-US"/>
        </a:p>
      </dgm:t>
    </dgm:pt>
    <dgm:pt modelId="{C33CBC71-1A6D-40C0-AC31-C6FA1D87BF21}" type="parTrans" cxnId="{0203453E-151C-4487-A091-CA87C9D97548}">
      <dgm:prSet/>
      <dgm:spPr/>
      <dgm:t>
        <a:bodyPr/>
        <a:lstStyle/>
        <a:p>
          <a:endParaRPr lang="en-US"/>
        </a:p>
      </dgm:t>
    </dgm:pt>
    <dgm:pt modelId="{66D96A13-B322-4429-9257-320AA2A188A5}" type="sibTrans" cxnId="{0203453E-151C-4487-A091-CA87C9D97548}">
      <dgm:prSet/>
      <dgm:spPr/>
      <dgm:t>
        <a:bodyPr/>
        <a:lstStyle/>
        <a:p>
          <a:endParaRPr lang="en-US"/>
        </a:p>
      </dgm:t>
    </dgm:pt>
    <dgm:pt modelId="{C4208E94-5BAE-4A53-B90B-3348603755CC}">
      <dgm:prSet/>
      <dgm:spPr/>
      <dgm:t>
        <a:bodyPr/>
        <a:lstStyle/>
        <a:p>
          <a:pPr>
            <a:lnSpc>
              <a:spcPct val="100000"/>
            </a:lnSpc>
          </a:pPr>
          <a:r>
            <a:rPr lang="en-US" b="0" i="0" dirty="0"/>
            <a:t>Presentations</a:t>
          </a:r>
          <a:endParaRPr lang="en-US" dirty="0"/>
        </a:p>
      </dgm:t>
    </dgm:pt>
    <dgm:pt modelId="{20AC6E05-30E3-4C5E-BBF9-CB480EAFBF85}" type="parTrans" cxnId="{1E62466C-591B-41D9-A659-7842AF042772}">
      <dgm:prSet/>
      <dgm:spPr/>
      <dgm:t>
        <a:bodyPr/>
        <a:lstStyle/>
        <a:p>
          <a:endParaRPr lang="en-US"/>
        </a:p>
      </dgm:t>
    </dgm:pt>
    <dgm:pt modelId="{65443A0E-D794-4843-9706-C62F8AD0929F}" type="sibTrans" cxnId="{1E62466C-591B-41D9-A659-7842AF042772}">
      <dgm:prSet/>
      <dgm:spPr/>
      <dgm:t>
        <a:bodyPr/>
        <a:lstStyle/>
        <a:p>
          <a:endParaRPr lang="en-US"/>
        </a:p>
      </dgm:t>
    </dgm:pt>
    <dgm:pt modelId="{21A620CB-CAAE-4746-AD2A-4C7794D5D5EA}">
      <dgm:prSet/>
      <dgm:spPr/>
      <dgm:t>
        <a:bodyPr/>
        <a:lstStyle/>
        <a:p>
          <a:pPr>
            <a:lnSpc>
              <a:spcPct val="100000"/>
            </a:lnSpc>
          </a:pPr>
          <a:r>
            <a:rPr lang="en-US" b="0" i="0"/>
            <a:t>Newsletter</a:t>
          </a:r>
          <a:endParaRPr lang="en-US"/>
        </a:p>
      </dgm:t>
    </dgm:pt>
    <dgm:pt modelId="{53B9C4E8-EFA3-4762-BBF9-7CE7344E8C07}" type="parTrans" cxnId="{74A0F951-04E6-490B-A2DB-4C0BC030CDBF}">
      <dgm:prSet/>
      <dgm:spPr/>
      <dgm:t>
        <a:bodyPr/>
        <a:lstStyle/>
        <a:p>
          <a:endParaRPr lang="en-US"/>
        </a:p>
      </dgm:t>
    </dgm:pt>
    <dgm:pt modelId="{24C71D42-ACBC-48EB-9236-67D79FB0EAB5}" type="sibTrans" cxnId="{74A0F951-04E6-490B-A2DB-4C0BC030CDBF}">
      <dgm:prSet/>
      <dgm:spPr/>
      <dgm:t>
        <a:bodyPr/>
        <a:lstStyle/>
        <a:p>
          <a:endParaRPr lang="en-US"/>
        </a:p>
      </dgm:t>
    </dgm:pt>
    <dgm:pt modelId="{7C3F1395-EC6C-4F03-825B-62BF3B4FED49}">
      <dgm:prSet/>
      <dgm:spPr/>
      <dgm:t>
        <a:bodyPr/>
        <a:lstStyle/>
        <a:p>
          <a:pPr>
            <a:lnSpc>
              <a:spcPct val="100000"/>
            </a:lnSpc>
          </a:pPr>
          <a:r>
            <a:rPr lang="en-US" b="0" i="0"/>
            <a:t>Social media</a:t>
          </a:r>
          <a:endParaRPr lang="en-US"/>
        </a:p>
      </dgm:t>
    </dgm:pt>
    <dgm:pt modelId="{0B2FAF0D-4024-46C4-81B2-A467ABE3C6FD}" type="parTrans" cxnId="{86E1B098-12D2-487B-9682-CD5B16E6086E}">
      <dgm:prSet/>
      <dgm:spPr/>
      <dgm:t>
        <a:bodyPr/>
        <a:lstStyle/>
        <a:p>
          <a:endParaRPr lang="en-US"/>
        </a:p>
      </dgm:t>
    </dgm:pt>
    <dgm:pt modelId="{D7283F73-B6C9-4E60-9D0E-6BEB0F54FC43}" type="sibTrans" cxnId="{86E1B098-12D2-487B-9682-CD5B16E6086E}">
      <dgm:prSet/>
      <dgm:spPr/>
      <dgm:t>
        <a:bodyPr/>
        <a:lstStyle/>
        <a:p>
          <a:endParaRPr lang="en-US"/>
        </a:p>
      </dgm:t>
    </dgm:pt>
    <dgm:pt modelId="{96A6E465-8A84-4847-917B-498CD4B98A35}">
      <dgm:prSet/>
      <dgm:spPr/>
      <dgm:t>
        <a:bodyPr/>
        <a:lstStyle/>
        <a:p>
          <a:pPr>
            <a:lnSpc>
              <a:spcPct val="100000"/>
            </a:lnSpc>
          </a:pPr>
          <a:r>
            <a:rPr lang="en-US" b="0" i="0" dirty="0"/>
            <a:t>Blog</a:t>
          </a:r>
          <a:endParaRPr lang="en-US" dirty="0"/>
        </a:p>
      </dgm:t>
    </dgm:pt>
    <dgm:pt modelId="{E3CD1484-9D01-4EE7-8020-B71E9A031120}" type="parTrans" cxnId="{96BB82F6-9D0A-4C27-9022-2D6642A8A7E8}">
      <dgm:prSet/>
      <dgm:spPr/>
      <dgm:t>
        <a:bodyPr/>
        <a:lstStyle/>
        <a:p>
          <a:endParaRPr lang="en-US"/>
        </a:p>
      </dgm:t>
    </dgm:pt>
    <dgm:pt modelId="{D463FCA0-9081-4710-A02D-804B0769AAD4}" type="sibTrans" cxnId="{96BB82F6-9D0A-4C27-9022-2D6642A8A7E8}">
      <dgm:prSet/>
      <dgm:spPr/>
      <dgm:t>
        <a:bodyPr/>
        <a:lstStyle/>
        <a:p>
          <a:endParaRPr lang="en-US"/>
        </a:p>
      </dgm:t>
    </dgm:pt>
    <dgm:pt modelId="{9A3715F1-EC47-4D82-8B6B-6947629C1C06}" type="pres">
      <dgm:prSet presAssocID="{9FD60F75-06FF-46D5-9C80-5CF749CCB6EE}" presName="root" presStyleCnt="0">
        <dgm:presLayoutVars>
          <dgm:dir/>
          <dgm:resizeHandles val="exact"/>
        </dgm:presLayoutVars>
      </dgm:prSet>
      <dgm:spPr/>
    </dgm:pt>
    <dgm:pt modelId="{DA903D37-5088-4098-BD47-A5A6771F0A01}" type="pres">
      <dgm:prSet presAssocID="{465B5D6A-34EA-4C7E-99C2-31D24F11FC0B}" presName="compNode" presStyleCnt="0"/>
      <dgm:spPr/>
    </dgm:pt>
    <dgm:pt modelId="{4E92E4CF-96DB-49E6-9116-03BB805CDF07}" type="pres">
      <dgm:prSet presAssocID="{465B5D6A-34EA-4C7E-99C2-31D24F11FC0B}"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ooks"/>
        </a:ext>
      </dgm:extLst>
    </dgm:pt>
    <dgm:pt modelId="{4B4E6999-7EF5-4BC9-8EBC-339CBCF21A15}" type="pres">
      <dgm:prSet presAssocID="{465B5D6A-34EA-4C7E-99C2-31D24F11FC0B}" presName="spaceRect" presStyleCnt="0"/>
      <dgm:spPr/>
    </dgm:pt>
    <dgm:pt modelId="{CF5561F2-0DFD-4D1F-B881-C43675B75E28}" type="pres">
      <dgm:prSet presAssocID="{465B5D6A-34EA-4C7E-99C2-31D24F11FC0B}" presName="textRect" presStyleLbl="revTx" presStyleIdx="0" presStyleCnt="5">
        <dgm:presLayoutVars>
          <dgm:chMax val="1"/>
          <dgm:chPref val="1"/>
        </dgm:presLayoutVars>
      </dgm:prSet>
      <dgm:spPr/>
    </dgm:pt>
    <dgm:pt modelId="{B135D3AB-CAB7-47CC-80FA-C509EE0AC042}" type="pres">
      <dgm:prSet presAssocID="{66D96A13-B322-4429-9257-320AA2A188A5}" presName="sibTrans" presStyleCnt="0"/>
      <dgm:spPr/>
    </dgm:pt>
    <dgm:pt modelId="{A64305AB-A3C6-4B07-8065-D94DB4E1F49A}" type="pres">
      <dgm:prSet presAssocID="{C4208E94-5BAE-4A53-B90B-3348603755CC}" presName="compNode" presStyleCnt="0"/>
      <dgm:spPr/>
    </dgm:pt>
    <dgm:pt modelId="{161BCA16-7F55-4B30-B300-18177E812495}" type="pres">
      <dgm:prSet presAssocID="{C4208E94-5BAE-4A53-B90B-3348603755C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Teacher"/>
        </a:ext>
      </dgm:extLst>
    </dgm:pt>
    <dgm:pt modelId="{04C9D1BD-9F04-4296-958A-703C8C0E9A95}" type="pres">
      <dgm:prSet presAssocID="{C4208E94-5BAE-4A53-B90B-3348603755CC}" presName="spaceRect" presStyleCnt="0"/>
      <dgm:spPr/>
    </dgm:pt>
    <dgm:pt modelId="{756D0FD4-F916-4C8B-9B44-1124D6367672}" type="pres">
      <dgm:prSet presAssocID="{C4208E94-5BAE-4A53-B90B-3348603755CC}" presName="textRect" presStyleLbl="revTx" presStyleIdx="1" presStyleCnt="5">
        <dgm:presLayoutVars>
          <dgm:chMax val="1"/>
          <dgm:chPref val="1"/>
        </dgm:presLayoutVars>
      </dgm:prSet>
      <dgm:spPr/>
    </dgm:pt>
    <dgm:pt modelId="{DACF0E85-87EB-47BA-8E65-8B49566E0E07}" type="pres">
      <dgm:prSet presAssocID="{65443A0E-D794-4843-9706-C62F8AD0929F}" presName="sibTrans" presStyleCnt="0"/>
      <dgm:spPr/>
    </dgm:pt>
    <dgm:pt modelId="{D3F676CA-4143-4182-8A1D-B53445B564A6}" type="pres">
      <dgm:prSet presAssocID="{21A620CB-CAAE-4746-AD2A-4C7794D5D5EA}" presName="compNode" presStyleCnt="0"/>
      <dgm:spPr/>
    </dgm:pt>
    <dgm:pt modelId="{6307539D-54F8-4C3B-BD40-949191E9C9CD}" type="pres">
      <dgm:prSet presAssocID="{21A620CB-CAAE-4746-AD2A-4C7794D5D5EA}"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Open envelope"/>
        </a:ext>
      </dgm:extLst>
    </dgm:pt>
    <dgm:pt modelId="{E319B448-417D-45D7-B319-F28B1E22B811}" type="pres">
      <dgm:prSet presAssocID="{21A620CB-CAAE-4746-AD2A-4C7794D5D5EA}" presName="spaceRect" presStyleCnt="0"/>
      <dgm:spPr/>
    </dgm:pt>
    <dgm:pt modelId="{13AF874A-6244-4AEF-83E6-6C3F2751D7AC}" type="pres">
      <dgm:prSet presAssocID="{21A620CB-CAAE-4746-AD2A-4C7794D5D5EA}" presName="textRect" presStyleLbl="revTx" presStyleIdx="2" presStyleCnt="5">
        <dgm:presLayoutVars>
          <dgm:chMax val="1"/>
          <dgm:chPref val="1"/>
        </dgm:presLayoutVars>
      </dgm:prSet>
      <dgm:spPr/>
    </dgm:pt>
    <dgm:pt modelId="{1EBD8428-241D-4FD7-9F51-856A39D53376}" type="pres">
      <dgm:prSet presAssocID="{24C71D42-ACBC-48EB-9236-67D79FB0EAB5}" presName="sibTrans" presStyleCnt="0"/>
      <dgm:spPr/>
    </dgm:pt>
    <dgm:pt modelId="{7D383BE1-7611-455A-996B-CE88C2BE4B78}" type="pres">
      <dgm:prSet presAssocID="{7C3F1395-EC6C-4F03-825B-62BF3B4FED49}" presName="compNode" presStyleCnt="0"/>
      <dgm:spPr/>
    </dgm:pt>
    <dgm:pt modelId="{7BA769FF-9B02-4187-853F-203A17278631}" type="pres">
      <dgm:prSet presAssocID="{7C3F1395-EC6C-4F03-825B-62BF3B4FED49}"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hat"/>
        </a:ext>
      </dgm:extLst>
    </dgm:pt>
    <dgm:pt modelId="{58AD1326-EED9-4034-B6EF-852B96184147}" type="pres">
      <dgm:prSet presAssocID="{7C3F1395-EC6C-4F03-825B-62BF3B4FED49}" presName="spaceRect" presStyleCnt="0"/>
      <dgm:spPr/>
    </dgm:pt>
    <dgm:pt modelId="{C59C0F97-A830-4F61-84D3-A51D0776C203}" type="pres">
      <dgm:prSet presAssocID="{7C3F1395-EC6C-4F03-825B-62BF3B4FED49}" presName="textRect" presStyleLbl="revTx" presStyleIdx="3" presStyleCnt="5">
        <dgm:presLayoutVars>
          <dgm:chMax val="1"/>
          <dgm:chPref val="1"/>
        </dgm:presLayoutVars>
      </dgm:prSet>
      <dgm:spPr/>
    </dgm:pt>
    <dgm:pt modelId="{DB8C337F-CEF3-4899-B71C-42BFA257B91E}" type="pres">
      <dgm:prSet presAssocID="{D7283F73-B6C9-4E60-9D0E-6BEB0F54FC43}" presName="sibTrans" presStyleCnt="0"/>
      <dgm:spPr/>
    </dgm:pt>
    <dgm:pt modelId="{29586FB6-60E2-4A64-93A7-A4C70942A4DA}" type="pres">
      <dgm:prSet presAssocID="{96A6E465-8A84-4847-917B-498CD4B98A35}" presName="compNode" presStyleCnt="0"/>
      <dgm:spPr/>
    </dgm:pt>
    <dgm:pt modelId="{936D42AC-714A-4373-8FA7-CA2715944B9C}" type="pres">
      <dgm:prSet presAssocID="{96A6E465-8A84-4847-917B-498CD4B98A35}"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Blog with solid fill"/>
        </a:ext>
      </dgm:extLst>
    </dgm:pt>
    <dgm:pt modelId="{AB7F8499-7CCC-4408-9993-F02C732488F6}" type="pres">
      <dgm:prSet presAssocID="{96A6E465-8A84-4847-917B-498CD4B98A35}" presName="spaceRect" presStyleCnt="0"/>
      <dgm:spPr/>
    </dgm:pt>
    <dgm:pt modelId="{B43AA377-B622-400B-9801-190F666E29FF}" type="pres">
      <dgm:prSet presAssocID="{96A6E465-8A84-4847-917B-498CD4B98A35}" presName="textRect" presStyleLbl="revTx" presStyleIdx="4" presStyleCnt="5">
        <dgm:presLayoutVars>
          <dgm:chMax val="1"/>
          <dgm:chPref val="1"/>
        </dgm:presLayoutVars>
      </dgm:prSet>
      <dgm:spPr/>
    </dgm:pt>
  </dgm:ptLst>
  <dgm:cxnLst>
    <dgm:cxn modelId="{11D91A3D-FD35-A44B-AC05-AA0430CF754F}" type="presOf" srcId="{465B5D6A-34EA-4C7E-99C2-31D24F11FC0B}" destId="{CF5561F2-0DFD-4D1F-B881-C43675B75E28}" srcOrd="0" destOrd="0" presId="urn:microsoft.com/office/officeart/2018/2/layout/IconLabelList"/>
    <dgm:cxn modelId="{0203453E-151C-4487-A091-CA87C9D97548}" srcId="{9FD60F75-06FF-46D5-9C80-5CF749CCB6EE}" destId="{465B5D6A-34EA-4C7E-99C2-31D24F11FC0B}" srcOrd="0" destOrd="0" parTransId="{C33CBC71-1A6D-40C0-AC31-C6FA1D87BF21}" sibTransId="{66D96A13-B322-4429-9257-320AA2A188A5}"/>
    <dgm:cxn modelId="{74A0F951-04E6-490B-A2DB-4C0BC030CDBF}" srcId="{9FD60F75-06FF-46D5-9C80-5CF749CCB6EE}" destId="{21A620CB-CAAE-4746-AD2A-4C7794D5D5EA}" srcOrd="2" destOrd="0" parTransId="{53B9C4E8-EFA3-4762-BBF9-7CE7344E8C07}" sibTransId="{24C71D42-ACBC-48EB-9236-67D79FB0EAB5}"/>
    <dgm:cxn modelId="{9A772C52-3C37-2543-8E4E-CE12410EE234}" type="presOf" srcId="{9FD60F75-06FF-46D5-9C80-5CF749CCB6EE}" destId="{9A3715F1-EC47-4D82-8B6B-6947629C1C06}" srcOrd="0" destOrd="0" presId="urn:microsoft.com/office/officeart/2018/2/layout/IconLabelList"/>
    <dgm:cxn modelId="{7140F959-1324-1246-87E3-9706AC523809}" type="presOf" srcId="{21A620CB-CAAE-4746-AD2A-4C7794D5D5EA}" destId="{13AF874A-6244-4AEF-83E6-6C3F2751D7AC}" srcOrd="0" destOrd="0" presId="urn:microsoft.com/office/officeart/2018/2/layout/IconLabelList"/>
    <dgm:cxn modelId="{1E62466C-591B-41D9-A659-7842AF042772}" srcId="{9FD60F75-06FF-46D5-9C80-5CF749CCB6EE}" destId="{C4208E94-5BAE-4A53-B90B-3348603755CC}" srcOrd="1" destOrd="0" parTransId="{20AC6E05-30E3-4C5E-BBF9-CB480EAFBF85}" sibTransId="{65443A0E-D794-4843-9706-C62F8AD0929F}"/>
    <dgm:cxn modelId="{86E1B098-12D2-487B-9682-CD5B16E6086E}" srcId="{9FD60F75-06FF-46D5-9C80-5CF749CCB6EE}" destId="{7C3F1395-EC6C-4F03-825B-62BF3B4FED49}" srcOrd="3" destOrd="0" parTransId="{0B2FAF0D-4024-46C4-81B2-A467ABE3C6FD}" sibTransId="{D7283F73-B6C9-4E60-9D0E-6BEB0F54FC43}"/>
    <dgm:cxn modelId="{3949A6E3-BFB6-A84B-94C8-A2B69C38CAD9}" type="presOf" srcId="{C4208E94-5BAE-4A53-B90B-3348603755CC}" destId="{756D0FD4-F916-4C8B-9B44-1124D6367672}" srcOrd="0" destOrd="0" presId="urn:microsoft.com/office/officeart/2018/2/layout/IconLabelList"/>
    <dgm:cxn modelId="{8DE9D0EA-D232-FB4B-96B0-A403AD58DBED}" type="presOf" srcId="{7C3F1395-EC6C-4F03-825B-62BF3B4FED49}" destId="{C59C0F97-A830-4F61-84D3-A51D0776C203}" srcOrd="0" destOrd="0" presId="urn:microsoft.com/office/officeart/2018/2/layout/IconLabelList"/>
    <dgm:cxn modelId="{948405EF-943A-AF47-BAD7-681485B715DE}" type="presOf" srcId="{96A6E465-8A84-4847-917B-498CD4B98A35}" destId="{B43AA377-B622-400B-9801-190F666E29FF}" srcOrd="0" destOrd="0" presId="urn:microsoft.com/office/officeart/2018/2/layout/IconLabelList"/>
    <dgm:cxn modelId="{96BB82F6-9D0A-4C27-9022-2D6642A8A7E8}" srcId="{9FD60F75-06FF-46D5-9C80-5CF749CCB6EE}" destId="{96A6E465-8A84-4847-917B-498CD4B98A35}" srcOrd="4" destOrd="0" parTransId="{E3CD1484-9D01-4EE7-8020-B71E9A031120}" sibTransId="{D463FCA0-9081-4710-A02D-804B0769AAD4}"/>
    <dgm:cxn modelId="{0E5154C4-7599-E44D-AE5F-8177C196F60F}" type="presParOf" srcId="{9A3715F1-EC47-4D82-8B6B-6947629C1C06}" destId="{DA903D37-5088-4098-BD47-A5A6771F0A01}" srcOrd="0" destOrd="0" presId="urn:microsoft.com/office/officeart/2018/2/layout/IconLabelList"/>
    <dgm:cxn modelId="{118064F9-B250-1A47-AA5F-BB8ABF5C6409}" type="presParOf" srcId="{DA903D37-5088-4098-BD47-A5A6771F0A01}" destId="{4E92E4CF-96DB-49E6-9116-03BB805CDF07}" srcOrd="0" destOrd="0" presId="urn:microsoft.com/office/officeart/2018/2/layout/IconLabelList"/>
    <dgm:cxn modelId="{58B14861-D4FF-FD45-BF14-CF0F2044A124}" type="presParOf" srcId="{DA903D37-5088-4098-BD47-A5A6771F0A01}" destId="{4B4E6999-7EF5-4BC9-8EBC-339CBCF21A15}" srcOrd="1" destOrd="0" presId="urn:microsoft.com/office/officeart/2018/2/layout/IconLabelList"/>
    <dgm:cxn modelId="{A0B878E2-007B-1D41-9259-1AFB3EB206F0}" type="presParOf" srcId="{DA903D37-5088-4098-BD47-A5A6771F0A01}" destId="{CF5561F2-0DFD-4D1F-B881-C43675B75E28}" srcOrd="2" destOrd="0" presId="urn:microsoft.com/office/officeart/2018/2/layout/IconLabelList"/>
    <dgm:cxn modelId="{184C2ABB-FC46-1842-A57E-9B78AA5D5960}" type="presParOf" srcId="{9A3715F1-EC47-4D82-8B6B-6947629C1C06}" destId="{B135D3AB-CAB7-47CC-80FA-C509EE0AC042}" srcOrd="1" destOrd="0" presId="urn:microsoft.com/office/officeart/2018/2/layout/IconLabelList"/>
    <dgm:cxn modelId="{BCD69041-5B86-B44C-823E-640B0FC00D0C}" type="presParOf" srcId="{9A3715F1-EC47-4D82-8B6B-6947629C1C06}" destId="{A64305AB-A3C6-4B07-8065-D94DB4E1F49A}" srcOrd="2" destOrd="0" presId="urn:microsoft.com/office/officeart/2018/2/layout/IconLabelList"/>
    <dgm:cxn modelId="{F17E7F76-B183-924F-9CC2-7043EB1A38AC}" type="presParOf" srcId="{A64305AB-A3C6-4B07-8065-D94DB4E1F49A}" destId="{161BCA16-7F55-4B30-B300-18177E812495}" srcOrd="0" destOrd="0" presId="urn:microsoft.com/office/officeart/2018/2/layout/IconLabelList"/>
    <dgm:cxn modelId="{79EAE000-F5FD-924D-9BA3-0AABFED44384}" type="presParOf" srcId="{A64305AB-A3C6-4B07-8065-D94DB4E1F49A}" destId="{04C9D1BD-9F04-4296-958A-703C8C0E9A95}" srcOrd="1" destOrd="0" presId="urn:microsoft.com/office/officeart/2018/2/layout/IconLabelList"/>
    <dgm:cxn modelId="{E9E15060-2B56-1B41-B26B-56AD55D0BE12}" type="presParOf" srcId="{A64305AB-A3C6-4B07-8065-D94DB4E1F49A}" destId="{756D0FD4-F916-4C8B-9B44-1124D6367672}" srcOrd="2" destOrd="0" presId="urn:microsoft.com/office/officeart/2018/2/layout/IconLabelList"/>
    <dgm:cxn modelId="{EA4F3CFF-5159-104B-9173-33373C6EAA7B}" type="presParOf" srcId="{9A3715F1-EC47-4D82-8B6B-6947629C1C06}" destId="{DACF0E85-87EB-47BA-8E65-8B49566E0E07}" srcOrd="3" destOrd="0" presId="urn:microsoft.com/office/officeart/2018/2/layout/IconLabelList"/>
    <dgm:cxn modelId="{A155FF0D-8E56-724A-8F1B-F872DE43C1CD}" type="presParOf" srcId="{9A3715F1-EC47-4D82-8B6B-6947629C1C06}" destId="{D3F676CA-4143-4182-8A1D-B53445B564A6}" srcOrd="4" destOrd="0" presId="urn:microsoft.com/office/officeart/2018/2/layout/IconLabelList"/>
    <dgm:cxn modelId="{53313A9C-8AD2-B346-9F2D-1A1654AF5C24}" type="presParOf" srcId="{D3F676CA-4143-4182-8A1D-B53445B564A6}" destId="{6307539D-54F8-4C3B-BD40-949191E9C9CD}" srcOrd="0" destOrd="0" presId="urn:microsoft.com/office/officeart/2018/2/layout/IconLabelList"/>
    <dgm:cxn modelId="{A1D8CDD1-0306-CD48-AF6D-FFB33BAF97B7}" type="presParOf" srcId="{D3F676CA-4143-4182-8A1D-B53445B564A6}" destId="{E319B448-417D-45D7-B319-F28B1E22B811}" srcOrd="1" destOrd="0" presId="urn:microsoft.com/office/officeart/2018/2/layout/IconLabelList"/>
    <dgm:cxn modelId="{D626CBC2-14CF-8B45-B407-DF0764368E6D}" type="presParOf" srcId="{D3F676CA-4143-4182-8A1D-B53445B564A6}" destId="{13AF874A-6244-4AEF-83E6-6C3F2751D7AC}" srcOrd="2" destOrd="0" presId="urn:microsoft.com/office/officeart/2018/2/layout/IconLabelList"/>
    <dgm:cxn modelId="{4758AAFF-3C9E-8346-A8CB-F6AA6AE866FA}" type="presParOf" srcId="{9A3715F1-EC47-4D82-8B6B-6947629C1C06}" destId="{1EBD8428-241D-4FD7-9F51-856A39D53376}" srcOrd="5" destOrd="0" presId="urn:microsoft.com/office/officeart/2018/2/layout/IconLabelList"/>
    <dgm:cxn modelId="{FF0C937C-0489-1E45-82F2-7D3CE159C4E0}" type="presParOf" srcId="{9A3715F1-EC47-4D82-8B6B-6947629C1C06}" destId="{7D383BE1-7611-455A-996B-CE88C2BE4B78}" srcOrd="6" destOrd="0" presId="urn:microsoft.com/office/officeart/2018/2/layout/IconLabelList"/>
    <dgm:cxn modelId="{07671934-C3FA-8E42-8ACF-4CDE434776D3}" type="presParOf" srcId="{7D383BE1-7611-455A-996B-CE88C2BE4B78}" destId="{7BA769FF-9B02-4187-853F-203A17278631}" srcOrd="0" destOrd="0" presId="urn:microsoft.com/office/officeart/2018/2/layout/IconLabelList"/>
    <dgm:cxn modelId="{01103411-1CE4-EF4E-AAFF-4BA95AD2C4EE}" type="presParOf" srcId="{7D383BE1-7611-455A-996B-CE88C2BE4B78}" destId="{58AD1326-EED9-4034-B6EF-852B96184147}" srcOrd="1" destOrd="0" presId="urn:microsoft.com/office/officeart/2018/2/layout/IconLabelList"/>
    <dgm:cxn modelId="{51DD450B-F0B6-5E41-B891-3422FA52903E}" type="presParOf" srcId="{7D383BE1-7611-455A-996B-CE88C2BE4B78}" destId="{C59C0F97-A830-4F61-84D3-A51D0776C203}" srcOrd="2" destOrd="0" presId="urn:microsoft.com/office/officeart/2018/2/layout/IconLabelList"/>
    <dgm:cxn modelId="{4829507E-F830-1D46-B596-DB0C4DD21647}" type="presParOf" srcId="{9A3715F1-EC47-4D82-8B6B-6947629C1C06}" destId="{DB8C337F-CEF3-4899-B71C-42BFA257B91E}" srcOrd="7" destOrd="0" presId="urn:microsoft.com/office/officeart/2018/2/layout/IconLabelList"/>
    <dgm:cxn modelId="{62841575-C03C-2E40-B6C8-C1AC453A503A}" type="presParOf" srcId="{9A3715F1-EC47-4D82-8B6B-6947629C1C06}" destId="{29586FB6-60E2-4A64-93A7-A4C70942A4DA}" srcOrd="8" destOrd="0" presId="urn:microsoft.com/office/officeart/2018/2/layout/IconLabelList"/>
    <dgm:cxn modelId="{06BC2EC4-36B5-4747-A8E0-EDA5C035B0F5}" type="presParOf" srcId="{29586FB6-60E2-4A64-93A7-A4C70942A4DA}" destId="{936D42AC-714A-4373-8FA7-CA2715944B9C}" srcOrd="0" destOrd="0" presId="urn:microsoft.com/office/officeart/2018/2/layout/IconLabelList"/>
    <dgm:cxn modelId="{08502E99-D9F1-2E44-BCA6-289108D6B9D1}" type="presParOf" srcId="{29586FB6-60E2-4A64-93A7-A4C70942A4DA}" destId="{AB7F8499-7CCC-4408-9993-F02C732488F6}" srcOrd="1" destOrd="0" presId="urn:microsoft.com/office/officeart/2018/2/layout/IconLabelList"/>
    <dgm:cxn modelId="{156E4F06-9EB8-5144-8E5F-1E6746414441}" type="presParOf" srcId="{29586FB6-60E2-4A64-93A7-A4C70942A4DA}" destId="{B43AA377-B622-400B-9801-190F666E29FF}"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C5856AF-CCD2-6A4A-9E6A-F1356E1342BF}" type="doc">
      <dgm:prSet loTypeId="urn:microsoft.com/office/officeart/2005/8/layout/cycle3" loCatId="" qsTypeId="urn:microsoft.com/office/officeart/2005/8/quickstyle/simple1" qsCatId="simple" csTypeId="urn:microsoft.com/office/officeart/2005/8/colors/accent2_2" csCatId="accent2" phldr="1"/>
      <dgm:spPr/>
      <dgm:t>
        <a:bodyPr/>
        <a:lstStyle/>
        <a:p>
          <a:endParaRPr lang="en-US"/>
        </a:p>
      </dgm:t>
    </dgm:pt>
    <dgm:pt modelId="{A0869CA6-FAE2-1746-8FCF-5352E118C8B2}">
      <dgm:prSet phldrT="[Text]" custT="1"/>
      <dgm:spPr/>
      <dgm:t>
        <a:bodyPr/>
        <a:lstStyle/>
        <a:p>
          <a:r>
            <a:rPr lang="en-US" sz="1050">
              <a:effectLst/>
              <a:latin typeface="Proxima Nova Rg" panose="02000506030000020004" pitchFamily="2" charset="0"/>
              <a:ea typeface="Times New Roman" panose="02020603050405020304" pitchFamily="18" charset="0"/>
            </a:rPr>
            <a:t>seek funding</a:t>
          </a:r>
          <a:endParaRPr lang="en-US" sz="1050" dirty="0">
            <a:latin typeface="Proxima Nova Rg" panose="02000506030000020004" pitchFamily="2" charset="0"/>
          </a:endParaRPr>
        </a:p>
      </dgm:t>
    </dgm:pt>
    <dgm:pt modelId="{B0B579DE-CAA1-CE44-A15A-93DDE14D437A}" type="parTrans" cxnId="{1F6C8704-5350-FA4A-B2DD-8308D0BC6BE6}">
      <dgm:prSet/>
      <dgm:spPr/>
      <dgm:t>
        <a:bodyPr/>
        <a:lstStyle/>
        <a:p>
          <a:endParaRPr lang="en-US" sz="2800">
            <a:solidFill>
              <a:schemeClr val="bg1"/>
            </a:solidFill>
            <a:latin typeface="Proxima Nova Rg" panose="02000506030000020004" pitchFamily="2" charset="0"/>
          </a:endParaRPr>
        </a:p>
      </dgm:t>
    </dgm:pt>
    <dgm:pt modelId="{64AF7BD6-C451-4240-BF83-F91E48C86AA5}" type="sibTrans" cxnId="{1F6C8704-5350-FA4A-B2DD-8308D0BC6BE6}">
      <dgm:prSet custT="1"/>
      <dgm:spPr/>
      <dgm:t>
        <a:bodyPr/>
        <a:lstStyle/>
        <a:p>
          <a:endParaRPr lang="en-US" sz="900">
            <a:solidFill>
              <a:schemeClr val="bg1"/>
            </a:solidFill>
            <a:latin typeface="Proxima Nova Rg" panose="02000506030000020004" pitchFamily="2" charset="0"/>
          </a:endParaRPr>
        </a:p>
      </dgm:t>
    </dgm:pt>
    <dgm:pt modelId="{ADE9DB52-C59D-BD46-A66F-4432CEDBB605}">
      <dgm:prSet custT="1"/>
      <dgm:spPr/>
      <dgm:t>
        <a:bodyPr/>
        <a:lstStyle/>
        <a:p>
          <a:r>
            <a:rPr lang="en-US" sz="1050" dirty="0">
              <a:effectLst/>
              <a:latin typeface="Proxima Nova Rg" panose="02000506030000020004" pitchFamily="2" charset="0"/>
              <a:ea typeface="Times New Roman" panose="02020603050405020304" pitchFamily="18" charset="0"/>
            </a:rPr>
            <a:t>identify research questions and develop grant applications</a:t>
          </a:r>
        </a:p>
      </dgm:t>
    </dgm:pt>
    <dgm:pt modelId="{0FA297BD-7B71-4A41-A829-822F975556DC}" type="parTrans" cxnId="{6E5DB068-1EEB-024B-8FAE-79FBBBC6F4F1}">
      <dgm:prSet/>
      <dgm:spPr/>
      <dgm:t>
        <a:bodyPr/>
        <a:lstStyle/>
        <a:p>
          <a:endParaRPr lang="en-US" sz="2800">
            <a:solidFill>
              <a:schemeClr val="bg1"/>
            </a:solidFill>
            <a:latin typeface="Proxima Nova Rg" panose="02000506030000020004" pitchFamily="2" charset="0"/>
          </a:endParaRPr>
        </a:p>
      </dgm:t>
    </dgm:pt>
    <dgm:pt modelId="{041FE414-BCEA-8D4A-8FD0-B1E4731DE7FA}" type="sibTrans" cxnId="{6E5DB068-1EEB-024B-8FAE-79FBBBC6F4F1}">
      <dgm:prSet custT="1"/>
      <dgm:spPr/>
      <dgm:t>
        <a:bodyPr/>
        <a:lstStyle/>
        <a:p>
          <a:endParaRPr lang="en-US" sz="900">
            <a:solidFill>
              <a:schemeClr val="bg1"/>
            </a:solidFill>
            <a:latin typeface="Proxima Nova Rg" panose="02000506030000020004" pitchFamily="2" charset="0"/>
          </a:endParaRPr>
        </a:p>
      </dgm:t>
    </dgm:pt>
    <dgm:pt modelId="{F3D40D8B-2284-0A41-B8E2-38CF6A965212}">
      <dgm:prSet custT="1"/>
      <dgm:spPr/>
      <dgm:t>
        <a:bodyPr/>
        <a:lstStyle/>
        <a:p>
          <a:r>
            <a:rPr lang="en-US" sz="1050" dirty="0">
              <a:effectLst/>
              <a:latin typeface="Proxima Nova Rg" panose="02000506030000020004" pitchFamily="2" charset="0"/>
              <a:ea typeface="Times New Roman" panose="02020603050405020304" pitchFamily="18" charset="0"/>
            </a:rPr>
            <a:t>develop study protocols with input from practitioners re: scope, and logistics</a:t>
          </a:r>
        </a:p>
      </dgm:t>
    </dgm:pt>
    <dgm:pt modelId="{5D286433-9FF8-3C4A-AC36-31382FEAC214}" type="parTrans" cxnId="{E614E017-12F0-2346-84BE-168B3E4EF316}">
      <dgm:prSet/>
      <dgm:spPr/>
      <dgm:t>
        <a:bodyPr/>
        <a:lstStyle/>
        <a:p>
          <a:endParaRPr lang="en-US" sz="2800">
            <a:solidFill>
              <a:schemeClr val="bg1"/>
            </a:solidFill>
            <a:latin typeface="Proxima Nova Rg" panose="02000506030000020004" pitchFamily="2" charset="0"/>
          </a:endParaRPr>
        </a:p>
      </dgm:t>
    </dgm:pt>
    <dgm:pt modelId="{C63D283B-155E-D244-829F-785855D85FAB}" type="sibTrans" cxnId="{E614E017-12F0-2346-84BE-168B3E4EF316}">
      <dgm:prSet custT="1"/>
      <dgm:spPr/>
      <dgm:t>
        <a:bodyPr/>
        <a:lstStyle/>
        <a:p>
          <a:endParaRPr lang="en-US" sz="900">
            <a:solidFill>
              <a:schemeClr val="bg1"/>
            </a:solidFill>
            <a:latin typeface="Proxima Nova Rg" panose="02000506030000020004" pitchFamily="2" charset="0"/>
          </a:endParaRPr>
        </a:p>
      </dgm:t>
    </dgm:pt>
    <dgm:pt modelId="{9503A1F9-21B9-1044-AA05-79FD27FEBE9E}">
      <dgm:prSet custT="1"/>
      <dgm:spPr/>
      <dgm:t>
        <a:bodyPr/>
        <a:lstStyle/>
        <a:p>
          <a:r>
            <a:rPr lang="en-US" sz="1050">
              <a:effectLst/>
              <a:latin typeface="Proxima Nova Rg" panose="02000506030000020004" pitchFamily="2" charset="0"/>
              <a:ea typeface="Times New Roman" panose="02020603050405020304" pitchFamily="18" charset="0"/>
            </a:rPr>
            <a:t>develop data capture systems and tracking logs </a:t>
          </a:r>
          <a:endParaRPr lang="en-US" sz="1050" dirty="0">
            <a:effectLst/>
            <a:latin typeface="Proxima Nova Rg" panose="02000506030000020004" pitchFamily="2" charset="0"/>
            <a:ea typeface="Times New Roman" panose="02020603050405020304" pitchFamily="18" charset="0"/>
          </a:endParaRPr>
        </a:p>
      </dgm:t>
    </dgm:pt>
    <dgm:pt modelId="{55245105-ACE7-944C-AB25-C3645EB04EE8}" type="parTrans" cxnId="{8F5AAD7F-7A7B-4649-9062-FA194B69B516}">
      <dgm:prSet/>
      <dgm:spPr/>
      <dgm:t>
        <a:bodyPr/>
        <a:lstStyle/>
        <a:p>
          <a:endParaRPr lang="en-US" sz="2800">
            <a:solidFill>
              <a:schemeClr val="bg1"/>
            </a:solidFill>
            <a:latin typeface="Proxima Nova Rg" panose="02000506030000020004" pitchFamily="2" charset="0"/>
          </a:endParaRPr>
        </a:p>
      </dgm:t>
    </dgm:pt>
    <dgm:pt modelId="{9413B038-9C90-764D-8E76-4C0C8911AA8E}" type="sibTrans" cxnId="{8F5AAD7F-7A7B-4649-9062-FA194B69B516}">
      <dgm:prSet custT="1"/>
      <dgm:spPr/>
      <dgm:t>
        <a:bodyPr/>
        <a:lstStyle/>
        <a:p>
          <a:endParaRPr lang="en-US" sz="900">
            <a:solidFill>
              <a:schemeClr val="bg1"/>
            </a:solidFill>
            <a:latin typeface="Proxima Nova Rg" panose="02000506030000020004" pitchFamily="2" charset="0"/>
          </a:endParaRPr>
        </a:p>
      </dgm:t>
    </dgm:pt>
    <dgm:pt modelId="{3D89E605-BC9C-384F-9C07-AF8289E5DA8D}">
      <dgm:prSet custT="1"/>
      <dgm:spPr/>
      <dgm:t>
        <a:bodyPr/>
        <a:lstStyle/>
        <a:p>
          <a:r>
            <a:rPr lang="en-US" sz="1050">
              <a:effectLst/>
              <a:latin typeface="Proxima Nova Rg" panose="02000506030000020004" pitchFamily="2" charset="0"/>
              <a:ea typeface="Times New Roman" panose="02020603050405020304" pitchFamily="18" charset="0"/>
            </a:rPr>
            <a:t>train practitioners on study protocols</a:t>
          </a:r>
          <a:endParaRPr lang="en-US" sz="1050" dirty="0">
            <a:effectLst/>
            <a:latin typeface="Proxima Nova Rg" panose="02000506030000020004" pitchFamily="2" charset="0"/>
            <a:ea typeface="Times New Roman" panose="02020603050405020304" pitchFamily="18" charset="0"/>
          </a:endParaRPr>
        </a:p>
      </dgm:t>
    </dgm:pt>
    <dgm:pt modelId="{60056D20-4817-9F4A-9969-453E5AFA5BDE}" type="parTrans" cxnId="{C2D8C31D-9828-D54F-886B-26665AEA1841}">
      <dgm:prSet/>
      <dgm:spPr/>
      <dgm:t>
        <a:bodyPr/>
        <a:lstStyle/>
        <a:p>
          <a:endParaRPr lang="en-US" sz="2800">
            <a:solidFill>
              <a:schemeClr val="bg1"/>
            </a:solidFill>
            <a:latin typeface="Proxima Nova Rg" panose="02000506030000020004" pitchFamily="2" charset="0"/>
          </a:endParaRPr>
        </a:p>
      </dgm:t>
    </dgm:pt>
    <dgm:pt modelId="{F0249507-BCF2-C243-B2FD-111FCA16FAAE}" type="sibTrans" cxnId="{C2D8C31D-9828-D54F-886B-26665AEA1841}">
      <dgm:prSet custT="1"/>
      <dgm:spPr/>
      <dgm:t>
        <a:bodyPr/>
        <a:lstStyle/>
        <a:p>
          <a:endParaRPr lang="en-US" sz="900">
            <a:solidFill>
              <a:schemeClr val="bg1"/>
            </a:solidFill>
            <a:latin typeface="Proxima Nova Rg" panose="02000506030000020004" pitchFamily="2" charset="0"/>
          </a:endParaRPr>
        </a:p>
      </dgm:t>
    </dgm:pt>
    <dgm:pt modelId="{C9748B51-58C5-3A41-9C32-089C501EEF22}">
      <dgm:prSet custT="1"/>
      <dgm:spPr/>
      <dgm:t>
        <a:bodyPr/>
        <a:lstStyle/>
        <a:p>
          <a:r>
            <a:rPr lang="en-US" sz="1050" dirty="0">
              <a:effectLst/>
              <a:latin typeface="Proxima Nova Rg" panose="02000506030000020004" pitchFamily="2" charset="0"/>
              <a:ea typeface="Times New Roman" panose="02020603050405020304" pitchFamily="18" charset="0"/>
            </a:rPr>
            <a:t>monitor study implementation tracking study enrollment and data collection</a:t>
          </a:r>
        </a:p>
      </dgm:t>
    </dgm:pt>
    <dgm:pt modelId="{8DCFD1B0-B014-5D43-A655-B7B6EA9EF081}" type="parTrans" cxnId="{D940C458-7E39-DA47-B5C3-8379279F7D5E}">
      <dgm:prSet/>
      <dgm:spPr/>
      <dgm:t>
        <a:bodyPr/>
        <a:lstStyle/>
        <a:p>
          <a:endParaRPr lang="en-US" sz="2800">
            <a:solidFill>
              <a:schemeClr val="bg1"/>
            </a:solidFill>
            <a:latin typeface="Proxima Nova Rg" panose="02000506030000020004" pitchFamily="2" charset="0"/>
          </a:endParaRPr>
        </a:p>
      </dgm:t>
    </dgm:pt>
    <dgm:pt modelId="{919AF2C7-3B41-4342-B048-774EE8291D90}" type="sibTrans" cxnId="{D940C458-7E39-DA47-B5C3-8379279F7D5E}">
      <dgm:prSet custT="1"/>
      <dgm:spPr/>
      <dgm:t>
        <a:bodyPr/>
        <a:lstStyle/>
        <a:p>
          <a:endParaRPr lang="en-US" sz="900">
            <a:solidFill>
              <a:schemeClr val="bg1"/>
            </a:solidFill>
            <a:latin typeface="Proxima Nova Rg" panose="02000506030000020004" pitchFamily="2" charset="0"/>
          </a:endParaRPr>
        </a:p>
      </dgm:t>
    </dgm:pt>
    <dgm:pt modelId="{7EA01025-EF87-FC49-83BB-A533CEAB393C}">
      <dgm:prSet custT="1"/>
      <dgm:spPr/>
      <dgm:t>
        <a:bodyPr/>
        <a:lstStyle/>
        <a:p>
          <a:r>
            <a:rPr lang="en-US" sz="1050">
              <a:effectLst/>
              <a:latin typeface="Proxima Nova Rg" panose="02000506030000020004" pitchFamily="2" charset="0"/>
              <a:ea typeface="Times New Roman" panose="02020603050405020304" pitchFamily="18" charset="0"/>
            </a:rPr>
            <a:t>analyze the data</a:t>
          </a:r>
          <a:endParaRPr lang="en-US" sz="1050" dirty="0">
            <a:effectLst/>
            <a:latin typeface="Proxima Nova Rg" panose="02000506030000020004" pitchFamily="2" charset="0"/>
            <a:ea typeface="Times New Roman" panose="02020603050405020304" pitchFamily="18" charset="0"/>
          </a:endParaRPr>
        </a:p>
      </dgm:t>
    </dgm:pt>
    <dgm:pt modelId="{2BF8D6EB-4606-3744-B319-2CB7699ACC4D}" type="parTrans" cxnId="{3DA47452-CC3F-DB4E-9790-CE1FF4A95DBA}">
      <dgm:prSet/>
      <dgm:spPr/>
      <dgm:t>
        <a:bodyPr/>
        <a:lstStyle/>
        <a:p>
          <a:endParaRPr lang="en-US" sz="2800">
            <a:solidFill>
              <a:schemeClr val="bg1"/>
            </a:solidFill>
            <a:latin typeface="Proxima Nova Rg" panose="02000506030000020004" pitchFamily="2" charset="0"/>
          </a:endParaRPr>
        </a:p>
      </dgm:t>
    </dgm:pt>
    <dgm:pt modelId="{5E2CD38F-6191-9949-B781-1B916D5B88AF}" type="sibTrans" cxnId="{3DA47452-CC3F-DB4E-9790-CE1FF4A95DBA}">
      <dgm:prSet custT="1"/>
      <dgm:spPr/>
      <dgm:t>
        <a:bodyPr/>
        <a:lstStyle/>
        <a:p>
          <a:endParaRPr lang="en-US" sz="900">
            <a:solidFill>
              <a:schemeClr val="bg1"/>
            </a:solidFill>
            <a:latin typeface="Proxima Nova Rg" panose="02000506030000020004" pitchFamily="2" charset="0"/>
          </a:endParaRPr>
        </a:p>
      </dgm:t>
    </dgm:pt>
    <dgm:pt modelId="{9F5B496E-0DFD-3346-8CD0-70A67CBEB83E}">
      <dgm:prSet custT="1"/>
      <dgm:spPr/>
      <dgm:t>
        <a:bodyPr/>
        <a:lstStyle/>
        <a:p>
          <a:r>
            <a:rPr lang="en-US" sz="1050">
              <a:effectLst/>
              <a:latin typeface="Proxima Nova Rg" panose="02000506030000020004" pitchFamily="2" charset="0"/>
              <a:ea typeface="Times New Roman" panose="02020603050405020304" pitchFamily="18" charset="0"/>
            </a:rPr>
            <a:t>lead data reports and manuscripts</a:t>
          </a:r>
          <a:endParaRPr lang="en-US" sz="1050" dirty="0">
            <a:effectLst/>
            <a:latin typeface="Proxima Nova Rg" panose="02000506030000020004" pitchFamily="2" charset="0"/>
            <a:ea typeface="Times New Roman" panose="02020603050405020304" pitchFamily="18" charset="0"/>
          </a:endParaRPr>
        </a:p>
      </dgm:t>
    </dgm:pt>
    <dgm:pt modelId="{AE672185-803D-084B-9465-C9CA0D811F96}" type="parTrans" cxnId="{3F388433-6613-BB46-B041-4CDBBDC3A3A2}">
      <dgm:prSet/>
      <dgm:spPr/>
      <dgm:t>
        <a:bodyPr/>
        <a:lstStyle/>
        <a:p>
          <a:endParaRPr lang="en-US" sz="2800">
            <a:solidFill>
              <a:schemeClr val="bg1"/>
            </a:solidFill>
            <a:latin typeface="Proxima Nova Rg" panose="02000506030000020004" pitchFamily="2" charset="0"/>
          </a:endParaRPr>
        </a:p>
      </dgm:t>
    </dgm:pt>
    <dgm:pt modelId="{089066AC-AD73-624E-9A22-4E18A9A54EBE}" type="sibTrans" cxnId="{3F388433-6613-BB46-B041-4CDBBDC3A3A2}">
      <dgm:prSet custT="1"/>
      <dgm:spPr/>
      <dgm:t>
        <a:bodyPr/>
        <a:lstStyle/>
        <a:p>
          <a:endParaRPr lang="en-US" sz="900">
            <a:solidFill>
              <a:schemeClr val="bg1"/>
            </a:solidFill>
            <a:latin typeface="Proxima Nova Rg" panose="02000506030000020004" pitchFamily="2" charset="0"/>
          </a:endParaRPr>
        </a:p>
      </dgm:t>
    </dgm:pt>
    <dgm:pt modelId="{FD1C8D9D-E43A-504D-AADE-CDA9424624DC}">
      <dgm:prSet custT="1"/>
      <dgm:spPr/>
      <dgm:t>
        <a:bodyPr/>
        <a:lstStyle/>
        <a:p>
          <a:r>
            <a:rPr lang="en-US" sz="1050" dirty="0">
              <a:effectLst/>
              <a:latin typeface="Proxima Nova Rg" panose="02000506030000020004" pitchFamily="2" charset="0"/>
              <a:ea typeface="Times New Roman" panose="02020603050405020304" pitchFamily="18" charset="0"/>
            </a:rPr>
            <a:t>disseminate the results to other practitioners and researchers</a:t>
          </a:r>
        </a:p>
      </dgm:t>
    </dgm:pt>
    <dgm:pt modelId="{6B07DDA7-1D42-A647-BD30-74F135A3FC4A}" type="parTrans" cxnId="{42CC1CE3-A2D4-834D-BE13-FD6DC9DB8A48}">
      <dgm:prSet/>
      <dgm:spPr/>
      <dgm:t>
        <a:bodyPr/>
        <a:lstStyle/>
        <a:p>
          <a:endParaRPr lang="en-US" sz="2800">
            <a:solidFill>
              <a:schemeClr val="bg1"/>
            </a:solidFill>
            <a:latin typeface="Proxima Nova Rg" panose="02000506030000020004" pitchFamily="2" charset="0"/>
          </a:endParaRPr>
        </a:p>
      </dgm:t>
    </dgm:pt>
    <dgm:pt modelId="{2195EE21-6205-4140-A7C3-493096B8295D}" type="sibTrans" cxnId="{42CC1CE3-A2D4-834D-BE13-FD6DC9DB8A48}">
      <dgm:prSet custT="1"/>
      <dgm:spPr/>
      <dgm:t>
        <a:bodyPr/>
        <a:lstStyle/>
        <a:p>
          <a:endParaRPr lang="en-US" sz="900">
            <a:solidFill>
              <a:schemeClr val="bg1"/>
            </a:solidFill>
            <a:latin typeface="Proxima Nova Rg" panose="02000506030000020004" pitchFamily="2" charset="0"/>
          </a:endParaRPr>
        </a:p>
      </dgm:t>
    </dgm:pt>
    <dgm:pt modelId="{C86F87D7-8ED0-264B-A5D8-50EE8BFB4A23}" type="pres">
      <dgm:prSet presAssocID="{2C5856AF-CCD2-6A4A-9E6A-F1356E1342BF}" presName="Name0" presStyleCnt="0">
        <dgm:presLayoutVars>
          <dgm:dir/>
          <dgm:resizeHandles val="exact"/>
        </dgm:presLayoutVars>
      </dgm:prSet>
      <dgm:spPr/>
    </dgm:pt>
    <dgm:pt modelId="{282DA4CB-80D1-194C-83AC-5B7DFE84E35C}" type="pres">
      <dgm:prSet presAssocID="{2C5856AF-CCD2-6A4A-9E6A-F1356E1342BF}" presName="cycle" presStyleCnt="0"/>
      <dgm:spPr/>
    </dgm:pt>
    <dgm:pt modelId="{22AEAB5B-D50A-984B-96C3-78D847E5299E}" type="pres">
      <dgm:prSet presAssocID="{A0869CA6-FAE2-1746-8FCF-5352E118C8B2}" presName="nodeFirstNode" presStyleLbl="node1" presStyleIdx="0" presStyleCnt="9">
        <dgm:presLayoutVars>
          <dgm:bulletEnabled val="1"/>
        </dgm:presLayoutVars>
      </dgm:prSet>
      <dgm:spPr/>
    </dgm:pt>
    <dgm:pt modelId="{B03CD10A-5C9C-014A-9FA0-E11BDB619277}" type="pres">
      <dgm:prSet presAssocID="{64AF7BD6-C451-4240-BF83-F91E48C86AA5}" presName="sibTransFirstNode" presStyleLbl="bgShp" presStyleIdx="0" presStyleCnt="1"/>
      <dgm:spPr/>
    </dgm:pt>
    <dgm:pt modelId="{A3553518-68DF-034C-B1B1-8A4FB1E8B153}" type="pres">
      <dgm:prSet presAssocID="{ADE9DB52-C59D-BD46-A66F-4432CEDBB605}" presName="nodeFollowingNodes" presStyleLbl="node1" presStyleIdx="1" presStyleCnt="9" custScaleY="122107">
        <dgm:presLayoutVars>
          <dgm:bulletEnabled val="1"/>
        </dgm:presLayoutVars>
      </dgm:prSet>
      <dgm:spPr/>
    </dgm:pt>
    <dgm:pt modelId="{42842F53-3B83-CB47-B2D1-74F2C80118F4}" type="pres">
      <dgm:prSet presAssocID="{F3D40D8B-2284-0A41-B8E2-38CF6A965212}" presName="nodeFollowingNodes" presStyleLbl="node1" presStyleIdx="2" presStyleCnt="9" custScaleY="140089">
        <dgm:presLayoutVars>
          <dgm:bulletEnabled val="1"/>
        </dgm:presLayoutVars>
      </dgm:prSet>
      <dgm:spPr/>
    </dgm:pt>
    <dgm:pt modelId="{4E6A6BBA-B728-514E-B5EC-CF14D8ABB1B3}" type="pres">
      <dgm:prSet presAssocID="{9503A1F9-21B9-1044-AA05-79FD27FEBE9E}" presName="nodeFollowingNodes" presStyleLbl="node1" presStyleIdx="3" presStyleCnt="9">
        <dgm:presLayoutVars>
          <dgm:bulletEnabled val="1"/>
        </dgm:presLayoutVars>
      </dgm:prSet>
      <dgm:spPr/>
    </dgm:pt>
    <dgm:pt modelId="{FACAAABF-DCAD-9840-A1D0-2745AC4A38E0}" type="pres">
      <dgm:prSet presAssocID="{3D89E605-BC9C-384F-9C07-AF8289E5DA8D}" presName="nodeFollowingNodes" presStyleLbl="node1" presStyleIdx="4" presStyleCnt="9">
        <dgm:presLayoutVars>
          <dgm:bulletEnabled val="1"/>
        </dgm:presLayoutVars>
      </dgm:prSet>
      <dgm:spPr/>
    </dgm:pt>
    <dgm:pt modelId="{40DECE49-2868-F44D-AF9E-538913CC0F89}" type="pres">
      <dgm:prSet presAssocID="{C9748B51-58C5-3A41-9C32-089C501EEF22}" presName="nodeFollowingNodes" presStyleLbl="node1" presStyleIdx="5" presStyleCnt="9" custScaleX="106452" custScaleY="160799">
        <dgm:presLayoutVars>
          <dgm:bulletEnabled val="1"/>
        </dgm:presLayoutVars>
      </dgm:prSet>
      <dgm:spPr/>
    </dgm:pt>
    <dgm:pt modelId="{28849293-FC40-3B40-AB88-F2674029BFC6}" type="pres">
      <dgm:prSet presAssocID="{7EA01025-EF87-FC49-83BB-A533CEAB393C}" presName="nodeFollowingNodes" presStyleLbl="node1" presStyleIdx="6" presStyleCnt="9">
        <dgm:presLayoutVars>
          <dgm:bulletEnabled val="1"/>
        </dgm:presLayoutVars>
      </dgm:prSet>
      <dgm:spPr/>
    </dgm:pt>
    <dgm:pt modelId="{0C48A5C8-399B-7342-BA10-D470793D9894}" type="pres">
      <dgm:prSet presAssocID="{9F5B496E-0DFD-3346-8CD0-70A67CBEB83E}" presName="nodeFollowingNodes" presStyleLbl="node1" presStyleIdx="7" presStyleCnt="9">
        <dgm:presLayoutVars>
          <dgm:bulletEnabled val="1"/>
        </dgm:presLayoutVars>
      </dgm:prSet>
      <dgm:spPr/>
    </dgm:pt>
    <dgm:pt modelId="{78D45BB4-2CFB-4047-A6DA-4CB0134B10BB}" type="pres">
      <dgm:prSet presAssocID="{FD1C8D9D-E43A-504D-AADE-CDA9424624DC}" presName="nodeFollowingNodes" presStyleLbl="node1" presStyleIdx="8" presStyleCnt="9" custScaleY="125460">
        <dgm:presLayoutVars>
          <dgm:bulletEnabled val="1"/>
        </dgm:presLayoutVars>
      </dgm:prSet>
      <dgm:spPr/>
    </dgm:pt>
  </dgm:ptLst>
  <dgm:cxnLst>
    <dgm:cxn modelId="{94AFF502-A199-1244-B973-B916B844B56D}" type="presOf" srcId="{FD1C8D9D-E43A-504D-AADE-CDA9424624DC}" destId="{78D45BB4-2CFB-4047-A6DA-4CB0134B10BB}" srcOrd="0" destOrd="0" presId="urn:microsoft.com/office/officeart/2005/8/layout/cycle3"/>
    <dgm:cxn modelId="{1F6C8704-5350-FA4A-B2DD-8308D0BC6BE6}" srcId="{2C5856AF-CCD2-6A4A-9E6A-F1356E1342BF}" destId="{A0869CA6-FAE2-1746-8FCF-5352E118C8B2}" srcOrd="0" destOrd="0" parTransId="{B0B579DE-CAA1-CE44-A15A-93DDE14D437A}" sibTransId="{64AF7BD6-C451-4240-BF83-F91E48C86AA5}"/>
    <dgm:cxn modelId="{710EE104-285A-1040-8778-34E67F5D5307}" type="presOf" srcId="{9503A1F9-21B9-1044-AA05-79FD27FEBE9E}" destId="{4E6A6BBA-B728-514E-B5EC-CF14D8ABB1B3}" srcOrd="0" destOrd="0" presId="urn:microsoft.com/office/officeart/2005/8/layout/cycle3"/>
    <dgm:cxn modelId="{D7D6B917-1FC7-CB4B-9E79-6858E74328B5}" type="presOf" srcId="{3D89E605-BC9C-384F-9C07-AF8289E5DA8D}" destId="{FACAAABF-DCAD-9840-A1D0-2745AC4A38E0}" srcOrd="0" destOrd="0" presId="urn:microsoft.com/office/officeart/2005/8/layout/cycle3"/>
    <dgm:cxn modelId="{E614E017-12F0-2346-84BE-168B3E4EF316}" srcId="{2C5856AF-CCD2-6A4A-9E6A-F1356E1342BF}" destId="{F3D40D8B-2284-0A41-B8E2-38CF6A965212}" srcOrd="2" destOrd="0" parTransId="{5D286433-9FF8-3C4A-AC36-31382FEAC214}" sibTransId="{C63D283B-155E-D244-829F-785855D85FAB}"/>
    <dgm:cxn modelId="{C2D8C31D-9828-D54F-886B-26665AEA1841}" srcId="{2C5856AF-CCD2-6A4A-9E6A-F1356E1342BF}" destId="{3D89E605-BC9C-384F-9C07-AF8289E5DA8D}" srcOrd="4" destOrd="0" parTransId="{60056D20-4817-9F4A-9969-453E5AFA5BDE}" sibTransId="{F0249507-BCF2-C243-B2FD-111FCA16FAAE}"/>
    <dgm:cxn modelId="{20A4F328-AB68-9E43-977C-EF664243206F}" type="presOf" srcId="{A0869CA6-FAE2-1746-8FCF-5352E118C8B2}" destId="{22AEAB5B-D50A-984B-96C3-78D847E5299E}" srcOrd="0" destOrd="0" presId="urn:microsoft.com/office/officeart/2005/8/layout/cycle3"/>
    <dgm:cxn modelId="{3F388433-6613-BB46-B041-4CDBBDC3A3A2}" srcId="{2C5856AF-CCD2-6A4A-9E6A-F1356E1342BF}" destId="{9F5B496E-0DFD-3346-8CD0-70A67CBEB83E}" srcOrd="7" destOrd="0" parTransId="{AE672185-803D-084B-9465-C9CA0D811F96}" sibTransId="{089066AC-AD73-624E-9A22-4E18A9A54EBE}"/>
    <dgm:cxn modelId="{C567C73C-C551-AC4C-9CED-5BAB6FBC81C8}" type="presOf" srcId="{C9748B51-58C5-3A41-9C32-089C501EEF22}" destId="{40DECE49-2868-F44D-AF9E-538913CC0F89}" srcOrd="0" destOrd="0" presId="urn:microsoft.com/office/officeart/2005/8/layout/cycle3"/>
    <dgm:cxn modelId="{5CEBE73F-DEC1-E744-B5C3-AF1C63D9B05B}" type="presOf" srcId="{F3D40D8B-2284-0A41-B8E2-38CF6A965212}" destId="{42842F53-3B83-CB47-B2D1-74F2C80118F4}" srcOrd="0" destOrd="0" presId="urn:microsoft.com/office/officeart/2005/8/layout/cycle3"/>
    <dgm:cxn modelId="{ED9E0243-D941-AE46-8458-1D73BCC73EB9}" type="presOf" srcId="{7EA01025-EF87-FC49-83BB-A533CEAB393C}" destId="{28849293-FC40-3B40-AB88-F2674029BFC6}" srcOrd="0" destOrd="0" presId="urn:microsoft.com/office/officeart/2005/8/layout/cycle3"/>
    <dgm:cxn modelId="{3DA47452-CC3F-DB4E-9790-CE1FF4A95DBA}" srcId="{2C5856AF-CCD2-6A4A-9E6A-F1356E1342BF}" destId="{7EA01025-EF87-FC49-83BB-A533CEAB393C}" srcOrd="6" destOrd="0" parTransId="{2BF8D6EB-4606-3744-B319-2CB7699ACC4D}" sibTransId="{5E2CD38F-6191-9949-B781-1B916D5B88AF}"/>
    <dgm:cxn modelId="{D940C458-7E39-DA47-B5C3-8379279F7D5E}" srcId="{2C5856AF-CCD2-6A4A-9E6A-F1356E1342BF}" destId="{C9748B51-58C5-3A41-9C32-089C501EEF22}" srcOrd="5" destOrd="0" parTransId="{8DCFD1B0-B014-5D43-A655-B7B6EA9EF081}" sibTransId="{919AF2C7-3B41-4342-B048-774EE8291D90}"/>
    <dgm:cxn modelId="{6E5DB068-1EEB-024B-8FAE-79FBBBC6F4F1}" srcId="{2C5856AF-CCD2-6A4A-9E6A-F1356E1342BF}" destId="{ADE9DB52-C59D-BD46-A66F-4432CEDBB605}" srcOrd="1" destOrd="0" parTransId="{0FA297BD-7B71-4A41-A829-822F975556DC}" sibTransId="{041FE414-BCEA-8D4A-8FD0-B1E4731DE7FA}"/>
    <dgm:cxn modelId="{A94A4376-C236-804C-8448-A9EF47CA081A}" type="presOf" srcId="{64AF7BD6-C451-4240-BF83-F91E48C86AA5}" destId="{B03CD10A-5C9C-014A-9FA0-E11BDB619277}" srcOrd="0" destOrd="0" presId="urn:microsoft.com/office/officeart/2005/8/layout/cycle3"/>
    <dgm:cxn modelId="{37189E77-A8BD-0C42-B0E3-6199D6F6B625}" type="presOf" srcId="{ADE9DB52-C59D-BD46-A66F-4432CEDBB605}" destId="{A3553518-68DF-034C-B1B1-8A4FB1E8B153}" srcOrd="0" destOrd="0" presId="urn:microsoft.com/office/officeart/2005/8/layout/cycle3"/>
    <dgm:cxn modelId="{8F5AAD7F-7A7B-4649-9062-FA194B69B516}" srcId="{2C5856AF-CCD2-6A4A-9E6A-F1356E1342BF}" destId="{9503A1F9-21B9-1044-AA05-79FD27FEBE9E}" srcOrd="3" destOrd="0" parTransId="{55245105-ACE7-944C-AB25-C3645EB04EE8}" sibTransId="{9413B038-9C90-764D-8E76-4C0C8911AA8E}"/>
    <dgm:cxn modelId="{2EB28AB6-A32E-2145-8740-89B84B14832B}" type="presOf" srcId="{2C5856AF-CCD2-6A4A-9E6A-F1356E1342BF}" destId="{C86F87D7-8ED0-264B-A5D8-50EE8BFB4A23}" srcOrd="0" destOrd="0" presId="urn:microsoft.com/office/officeart/2005/8/layout/cycle3"/>
    <dgm:cxn modelId="{5DA97CD8-5384-634A-AC98-D36258945E4E}" type="presOf" srcId="{9F5B496E-0DFD-3346-8CD0-70A67CBEB83E}" destId="{0C48A5C8-399B-7342-BA10-D470793D9894}" srcOrd="0" destOrd="0" presId="urn:microsoft.com/office/officeart/2005/8/layout/cycle3"/>
    <dgm:cxn modelId="{42CC1CE3-A2D4-834D-BE13-FD6DC9DB8A48}" srcId="{2C5856AF-CCD2-6A4A-9E6A-F1356E1342BF}" destId="{FD1C8D9D-E43A-504D-AADE-CDA9424624DC}" srcOrd="8" destOrd="0" parTransId="{6B07DDA7-1D42-A647-BD30-74F135A3FC4A}" sibTransId="{2195EE21-6205-4140-A7C3-493096B8295D}"/>
    <dgm:cxn modelId="{0D1B6CF0-EEC9-BF43-8F74-C62A90097AA9}" type="presParOf" srcId="{C86F87D7-8ED0-264B-A5D8-50EE8BFB4A23}" destId="{282DA4CB-80D1-194C-83AC-5B7DFE84E35C}" srcOrd="0" destOrd="0" presId="urn:microsoft.com/office/officeart/2005/8/layout/cycle3"/>
    <dgm:cxn modelId="{B47A0A36-3E85-7E41-87B5-4D7B526930E4}" type="presParOf" srcId="{282DA4CB-80D1-194C-83AC-5B7DFE84E35C}" destId="{22AEAB5B-D50A-984B-96C3-78D847E5299E}" srcOrd="0" destOrd="0" presId="urn:microsoft.com/office/officeart/2005/8/layout/cycle3"/>
    <dgm:cxn modelId="{8EF6AC5D-614D-3F47-9FB8-82A4B3909689}" type="presParOf" srcId="{282DA4CB-80D1-194C-83AC-5B7DFE84E35C}" destId="{B03CD10A-5C9C-014A-9FA0-E11BDB619277}" srcOrd="1" destOrd="0" presId="urn:microsoft.com/office/officeart/2005/8/layout/cycle3"/>
    <dgm:cxn modelId="{0FC4A06C-767E-4940-86FB-4E293005B29E}" type="presParOf" srcId="{282DA4CB-80D1-194C-83AC-5B7DFE84E35C}" destId="{A3553518-68DF-034C-B1B1-8A4FB1E8B153}" srcOrd="2" destOrd="0" presId="urn:microsoft.com/office/officeart/2005/8/layout/cycle3"/>
    <dgm:cxn modelId="{A800ED66-D830-5343-8F84-103B5EFE934C}" type="presParOf" srcId="{282DA4CB-80D1-194C-83AC-5B7DFE84E35C}" destId="{42842F53-3B83-CB47-B2D1-74F2C80118F4}" srcOrd="3" destOrd="0" presId="urn:microsoft.com/office/officeart/2005/8/layout/cycle3"/>
    <dgm:cxn modelId="{9195E950-AE6A-A34A-97CB-402CCAFA47F3}" type="presParOf" srcId="{282DA4CB-80D1-194C-83AC-5B7DFE84E35C}" destId="{4E6A6BBA-B728-514E-B5EC-CF14D8ABB1B3}" srcOrd="4" destOrd="0" presId="urn:microsoft.com/office/officeart/2005/8/layout/cycle3"/>
    <dgm:cxn modelId="{01371BE6-F73B-304A-80B5-9DCAABA68C91}" type="presParOf" srcId="{282DA4CB-80D1-194C-83AC-5B7DFE84E35C}" destId="{FACAAABF-DCAD-9840-A1D0-2745AC4A38E0}" srcOrd="5" destOrd="0" presId="urn:microsoft.com/office/officeart/2005/8/layout/cycle3"/>
    <dgm:cxn modelId="{1784E021-5611-124E-9229-CA07B5A9A0F2}" type="presParOf" srcId="{282DA4CB-80D1-194C-83AC-5B7DFE84E35C}" destId="{40DECE49-2868-F44D-AF9E-538913CC0F89}" srcOrd="6" destOrd="0" presId="urn:microsoft.com/office/officeart/2005/8/layout/cycle3"/>
    <dgm:cxn modelId="{20CC6EBA-CEAF-0249-A1D2-5695F0F9340D}" type="presParOf" srcId="{282DA4CB-80D1-194C-83AC-5B7DFE84E35C}" destId="{28849293-FC40-3B40-AB88-F2674029BFC6}" srcOrd="7" destOrd="0" presId="urn:microsoft.com/office/officeart/2005/8/layout/cycle3"/>
    <dgm:cxn modelId="{B9DA622E-FC43-5544-8D73-80953471CA75}" type="presParOf" srcId="{282DA4CB-80D1-194C-83AC-5B7DFE84E35C}" destId="{0C48A5C8-399B-7342-BA10-D470793D9894}" srcOrd="8" destOrd="0" presId="urn:microsoft.com/office/officeart/2005/8/layout/cycle3"/>
    <dgm:cxn modelId="{5DFD9F44-A3C9-A241-87E5-356814FD0596}" type="presParOf" srcId="{282DA4CB-80D1-194C-83AC-5B7DFE84E35C}" destId="{78D45BB4-2CFB-4047-A6DA-4CB0134B10BB}" srcOrd="9"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21E2224-2EE0-B743-BE46-FFFC852A7BEC}" type="doc">
      <dgm:prSet loTypeId="urn:microsoft.com/office/officeart/2005/8/layout/cycle3" loCatId="" qsTypeId="urn:microsoft.com/office/officeart/2005/8/quickstyle/simple1" qsCatId="simple" csTypeId="urn:microsoft.com/office/officeart/2005/8/colors/accent1_2" csCatId="accent1" phldr="1"/>
      <dgm:spPr/>
      <dgm:t>
        <a:bodyPr/>
        <a:lstStyle/>
        <a:p>
          <a:endParaRPr lang="en-US"/>
        </a:p>
      </dgm:t>
    </dgm:pt>
    <dgm:pt modelId="{CD7AA602-F6C8-BF43-8CA7-F3367C953F6F}">
      <dgm:prSet phldrT="[Text]" custT="1"/>
      <dgm:spPr/>
      <dgm:t>
        <a:bodyPr/>
        <a:lstStyle/>
        <a:p>
          <a:r>
            <a:rPr lang="en-US" sz="1100" dirty="0">
              <a:solidFill>
                <a:schemeClr val="bg1"/>
              </a:solidFill>
              <a:effectLst/>
              <a:latin typeface="Proxima Nova Rg" panose="02000506030000020004" pitchFamily="2" charset="0"/>
              <a:ea typeface="Times New Roman" panose="02020603050405020304" pitchFamily="18" charset="0"/>
            </a:rPr>
            <a:t>join the network</a:t>
          </a:r>
          <a:endParaRPr lang="en-US" sz="1100" dirty="0">
            <a:solidFill>
              <a:schemeClr val="bg1"/>
            </a:solidFill>
            <a:latin typeface="Proxima Nova Rg" panose="02000506030000020004" pitchFamily="2" charset="0"/>
          </a:endParaRPr>
        </a:p>
      </dgm:t>
    </dgm:pt>
    <dgm:pt modelId="{305011A7-B6F5-7343-9B3F-0BEFF9D556C6}" type="parTrans" cxnId="{C378A39B-006E-8C47-8E2B-15F7611FEE2E}">
      <dgm:prSet/>
      <dgm:spPr/>
      <dgm:t>
        <a:bodyPr/>
        <a:lstStyle/>
        <a:p>
          <a:endParaRPr lang="en-US" sz="2400">
            <a:solidFill>
              <a:schemeClr val="bg1"/>
            </a:solidFill>
            <a:latin typeface="Proxima Nova Rg" panose="02000506030000020004" pitchFamily="2" charset="0"/>
          </a:endParaRPr>
        </a:p>
      </dgm:t>
    </dgm:pt>
    <dgm:pt modelId="{606E26FE-2396-0C47-9AE9-9C13E3C0147C}" type="sibTrans" cxnId="{C378A39B-006E-8C47-8E2B-15F7611FEE2E}">
      <dgm:prSet custT="1"/>
      <dgm:spPr/>
      <dgm:t>
        <a:bodyPr/>
        <a:lstStyle/>
        <a:p>
          <a:endParaRPr lang="en-US" sz="1000">
            <a:solidFill>
              <a:schemeClr val="bg1"/>
            </a:solidFill>
            <a:latin typeface="Proxima Nova Rg" panose="02000506030000020004" pitchFamily="2" charset="0"/>
          </a:endParaRPr>
        </a:p>
      </dgm:t>
    </dgm:pt>
    <dgm:pt modelId="{896C54D4-C341-0140-B8B6-F192A9421318}">
      <dgm:prSet custT="1"/>
      <dgm:spPr/>
      <dgm:t>
        <a:bodyPr/>
        <a:lstStyle/>
        <a:p>
          <a:r>
            <a:rPr lang="en-US" sz="1100">
              <a:solidFill>
                <a:schemeClr val="bg1"/>
              </a:solidFill>
              <a:effectLst/>
              <a:latin typeface="Proxima Nova Rg" panose="02000506030000020004" pitchFamily="2" charset="0"/>
              <a:ea typeface="Times New Roman" panose="02020603050405020304" pitchFamily="18" charset="0"/>
            </a:rPr>
            <a:t>give input about scope of study, and logistics </a:t>
          </a:r>
          <a:endParaRPr lang="en-US" sz="1100" dirty="0">
            <a:solidFill>
              <a:schemeClr val="bg1"/>
            </a:solidFill>
            <a:effectLst/>
            <a:latin typeface="Proxima Nova Rg" panose="02000506030000020004" pitchFamily="2" charset="0"/>
            <a:ea typeface="Times New Roman" panose="02020603050405020304" pitchFamily="18" charset="0"/>
          </a:endParaRPr>
        </a:p>
      </dgm:t>
    </dgm:pt>
    <dgm:pt modelId="{B4D858BF-5C02-1040-8DA4-1DB4DFD4039C}" type="parTrans" cxnId="{0187B5F6-15F5-4245-A086-E95F9107DC65}">
      <dgm:prSet/>
      <dgm:spPr/>
      <dgm:t>
        <a:bodyPr/>
        <a:lstStyle/>
        <a:p>
          <a:endParaRPr lang="en-US" sz="2400">
            <a:solidFill>
              <a:schemeClr val="bg1"/>
            </a:solidFill>
            <a:latin typeface="Proxima Nova Rg" panose="02000506030000020004" pitchFamily="2" charset="0"/>
          </a:endParaRPr>
        </a:p>
      </dgm:t>
    </dgm:pt>
    <dgm:pt modelId="{29459DCD-C62E-1D4E-8277-46041F50585F}" type="sibTrans" cxnId="{0187B5F6-15F5-4245-A086-E95F9107DC65}">
      <dgm:prSet custT="1"/>
      <dgm:spPr/>
      <dgm:t>
        <a:bodyPr/>
        <a:lstStyle/>
        <a:p>
          <a:endParaRPr lang="en-US" sz="1000">
            <a:solidFill>
              <a:schemeClr val="bg1"/>
            </a:solidFill>
            <a:latin typeface="Proxima Nova Rg" panose="02000506030000020004" pitchFamily="2" charset="0"/>
          </a:endParaRPr>
        </a:p>
      </dgm:t>
    </dgm:pt>
    <dgm:pt modelId="{524AA3AF-7E08-BE42-ADE6-DC4E5E250919}">
      <dgm:prSet custT="1"/>
      <dgm:spPr/>
      <dgm:t>
        <a:bodyPr/>
        <a:lstStyle/>
        <a:p>
          <a:r>
            <a:rPr lang="en-US" sz="1100">
              <a:solidFill>
                <a:schemeClr val="bg1"/>
              </a:solidFill>
              <a:effectLst/>
              <a:latin typeface="Proxima Nova Rg" panose="02000506030000020004" pitchFamily="2" charset="0"/>
              <a:ea typeface="Times New Roman" panose="02020603050405020304" pitchFamily="18" charset="0"/>
            </a:rPr>
            <a:t>receive training on study protocol</a:t>
          </a:r>
          <a:endParaRPr lang="en-US" sz="1100" dirty="0">
            <a:solidFill>
              <a:schemeClr val="bg1"/>
            </a:solidFill>
            <a:effectLst/>
            <a:latin typeface="Proxima Nova Rg" panose="02000506030000020004" pitchFamily="2" charset="0"/>
            <a:ea typeface="Times New Roman" panose="02020603050405020304" pitchFamily="18" charset="0"/>
          </a:endParaRPr>
        </a:p>
      </dgm:t>
    </dgm:pt>
    <dgm:pt modelId="{88CF6A7D-C3E6-D94D-BB27-1D7751B24E0B}" type="parTrans" cxnId="{9654E688-28E5-8C49-8851-2F860D7CDA49}">
      <dgm:prSet/>
      <dgm:spPr/>
      <dgm:t>
        <a:bodyPr/>
        <a:lstStyle/>
        <a:p>
          <a:endParaRPr lang="en-US" sz="2400">
            <a:solidFill>
              <a:schemeClr val="bg1"/>
            </a:solidFill>
            <a:latin typeface="Proxima Nova Rg" panose="02000506030000020004" pitchFamily="2" charset="0"/>
          </a:endParaRPr>
        </a:p>
      </dgm:t>
    </dgm:pt>
    <dgm:pt modelId="{249BADE4-0449-5941-A4B2-83C990B2E12E}" type="sibTrans" cxnId="{9654E688-28E5-8C49-8851-2F860D7CDA49}">
      <dgm:prSet custT="1"/>
      <dgm:spPr/>
      <dgm:t>
        <a:bodyPr/>
        <a:lstStyle/>
        <a:p>
          <a:endParaRPr lang="en-US" sz="1000">
            <a:solidFill>
              <a:schemeClr val="bg1"/>
            </a:solidFill>
            <a:latin typeface="Proxima Nova Rg" panose="02000506030000020004" pitchFamily="2" charset="0"/>
          </a:endParaRPr>
        </a:p>
      </dgm:t>
    </dgm:pt>
    <dgm:pt modelId="{8A3E43A1-7993-324D-B9A2-0C81A4FA239F}">
      <dgm:prSet custT="1"/>
      <dgm:spPr/>
      <dgm:t>
        <a:bodyPr/>
        <a:lstStyle/>
        <a:p>
          <a:r>
            <a:rPr lang="en-US" sz="1100" dirty="0">
              <a:solidFill>
                <a:schemeClr val="bg1"/>
              </a:solidFill>
              <a:effectLst/>
              <a:latin typeface="Proxima Nova Rg" panose="02000506030000020004" pitchFamily="2" charset="0"/>
              <a:ea typeface="Times New Roman" panose="02020603050405020304" pitchFamily="18" charset="0"/>
            </a:rPr>
            <a:t>advertise studies to their patients</a:t>
          </a:r>
        </a:p>
      </dgm:t>
    </dgm:pt>
    <dgm:pt modelId="{5D894AC2-5FAF-364C-9E75-9461345BB7AB}" type="parTrans" cxnId="{3C58146C-8D82-0540-9731-5B4B18434F3E}">
      <dgm:prSet/>
      <dgm:spPr/>
      <dgm:t>
        <a:bodyPr/>
        <a:lstStyle/>
        <a:p>
          <a:endParaRPr lang="en-US" sz="2400">
            <a:solidFill>
              <a:schemeClr val="bg1"/>
            </a:solidFill>
            <a:latin typeface="Proxima Nova Rg" panose="02000506030000020004" pitchFamily="2" charset="0"/>
          </a:endParaRPr>
        </a:p>
      </dgm:t>
    </dgm:pt>
    <dgm:pt modelId="{83CD14BD-0355-1A4C-ABD6-3E8A6EE03DC7}" type="sibTrans" cxnId="{3C58146C-8D82-0540-9731-5B4B18434F3E}">
      <dgm:prSet custT="1"/>
      <dgm:spPr/>
      <dgm:t>
        <a:bodyPr/>
        <a:lstStyle/>
        <a:p>
          <a:endParaRPr lang="en-US" sz="1000">
            <a:solidFill>
              <a:schemeClr val="bg1"/>
            </a:solidFill>
            <a:latin typeface="Proxima Nova Rg" panose="02000506030000020004" pitchFamily="2" charset="0"/>
          </a:endParaRPr>
        </a:p>
      </dgm:t>
    </dgm:pt>
    <dgm:pt modelId="{DC65088D-0EBB-0644-AF47-9F31FE5743A9}">
      <dgm:prSet custT="1"/>
      <dgm:spPr/>
      <dgm:t>
        <a:bodyPr/>
        <a:lstStyle/>
        <a:p>
          <a:r>
            <a:rPr lang="en-US" sz="1100">
              <a:solidFill>
                <a:schemeClr val="bg1"/>
              </a:solidFill>
              <a:effectLst/>
              <a:latin typeface="Proxima Nova Rg" panose="02000506030000020004" pitchFamily="2" charset="0"/>
              <a:ea typeface="Times New Roman" panose="02020603050405020304" pitchFamily="18" charset="0"/>
            </a:rPr>
            <a:t>identify potential participants</a:t>
          </a:r>
          <a:endParaRPr lang="en-US" sz="1100" dirty="0">
            <a:solidFill>
              <a:schemeClr val="bg1"/>
            </a:solidFill>
            <a:effectLst/>
            <a:latin typeface="Proxima Nova Rg" panose="02000506030000020004" pitchFamily="2" charset="0"/>
            <a:ea typeface="Times New Roman" panose="02020603050405020304" pitchFamily="18" charset="0"/>
          </a:endParaRPr>
        </a:p>
      </dgm:t>
    </dgm:pt>
    <dgm:pt modelId="{15917E60-12FF-6243-A116-A62FE1E76E54}" type="parTrans" cxnId="{E4E943F6-975E-2B48-AEF5-9CCBE33EB9F6}">
      <dgm:prSet/>
      <dgm:spPr/>
      <dgm:t>
        <a:bodyPr/>
        <a:lstStyle/>
        <a:p>
          <a:endParaRPr lang="en-US" sz="2400">
            <a:solidFill>
              <a:schemeClr val="bg1"/>
            </a:solidFill>
            <a:latin typeface="Proxima Nova Rg" panose="02000506030000020004" pitchFamily="2" charset="0"/>
          </a:endParaRPr>
        </a:p>
      </dgm:t>
    </dgm:pt>
    <dgm:pt modelId="{48AF8992-86C2-4E4A-85D9-959E4AE67383}" type="sibTrans" cxnId="{E4E943F6-975E-2B48-AEF5-9CCBE33EB9F6}">
      <dgm:prSet custT="1"/>
      <dgm:spPr/>
      <dgm:t>
        <a:bodyPr/>
        <a:lstStyle/>
        <a:p>
          <a:endParaRPr lang="en-US" sz="1000">
            <a:solidFill>
              <a:schemeClr val="bg1"/>
            </a:solidFill>
            <a:latin typeface="Proxima Nova Rg" panose="02000506030000020004" pitchFamily="2" charset="0"/>
          </a:endParaRPr>
        </a:p>
      </dgm:t>
    </dgm:pt>
    <dgm:pt modelId="{F0E65CCF-1C7B-0B4D-BB4F-175205DF9283}">
      <dgm:prSet custT="1"/>
      <dgm:spPr/>
      <dgm:t>
        <a:bodyPr/>
        <a:lstStyle/>
        <a:p>
          <a:r>
            <a:rPr lang="en-US" sz="1100">
              <a:solidFill>
                <a:schemeClr val="bg1"/>
              </a:solidFill>
              <a:effectLst/>
              <a:latin typeface="Proxima Nova Rg" panose="02000506030000020004" pitchFamily="2" charset="0"/>
              <a:ea typeface="Times New Roman" panose="02020603050405020304" pitchFamily="18" charset="0"/>
            </a:rPr>
            <a:t>enroll participants</a:t>
          </a:r>
          <a:endParaRPr lang="en-US" sz="1100" dirty="0">
            <a:solidFill>
              <a:schemeClr val="bg1"/>
            </a:solidFill>
            <a:effectLst/>
            <a:latin typeface="Proxima Nova Rg" panose="02000506030000020004" pitchFamily="2" charset="0"/>
            <a:ea typeface="Times New Roman" panose="02020603050405020304" pitchFamily="18" charset="0"/>
          </a:endParaRPr>
        </a:p>
      </dgm:t>
    </dgm:pt>
    <dgm:pt modelId="{C5D248CD-4135-8546-8F6E-96BBEAEAE0B2}" type="parTrans" cxnId="{49EB1576-40BD-AC48-B846-DAE9D1D96AA9}">
      <dgm:prSet/>
      <dgm:spPr/>
      <dgm:t>
        <a:bodyPr/>
        <a:lstStyle/>
        <a:p>
          <a:endParaRPr lang="en-US" sz="2400">
            <a:solidFill>
              <a:schemeClr val="bg1"/>
            </a:solidFill>
            <a:latin typeface="Proxima Nova Rg" panose="02000506030000020004" pitchFamily="2" charset="0"/>
          </a:endParaRPr>
        </a:p>
      </dgm:t>
    </dgm:pt>
    <dgm:pt modelId="{41FC5639-1A3D-5E40-B006-9F1D3FB8063B}" type="sibTrans" cxnId="{49EB1576-40BD-AC48-B846-DAE9D1D96AA9}">
      <dgm:prSet custT="1"/>
      <dgm:spPr/>
      <dgm:t>
        <a:bodyPr/>
        <a:lstStyle/>
        <a:p>
          <a:endParaRPr lang="en-US" sz="1000">
            <a:solidFill>
              <a:schemeClr val="bg1"/>
            </a:solidFill>
            <a:latin typeface="Proxima Nova Rg" panose="02000506030000020004" pitchFamily="2" charset="0"/>
          </a:endParaRPr>
        </a:p>
      </dgm:t>
    </dgm:pt>
    <dgm:pt modelId="{2A017FBC-E67E-7A49-A713-6E8EFC17A58A}">
      <dgm:prSet custT="1"/>
      <dgm:spPr/>
      <dgm:t>
        <a:bodyPr/>
        <a:lstStyle/>
        <a:p>
          <a:r>
            <a:rPr lang="en-US" sz="1100" dirty="0">
              <a:solidFill>
                <a:schemeClr val="bg1"/>
              </a:solidFill>
              <a:effectLst/>
              <a:latin typeface="Proxima Nova Rg" panose="02000506030000020004" pitchFamily="2" charset="0"/>
              <a:ea typeface="Times New Roman" panose="02020603050405020304" pitchFamily="18" charset="0"/>
            </a:rPr>
            <a:t>collect data</a:t>
          </a:r>
        </a:p>
      </dgm:t>
    </dgm:pt>
    <dgm:pt modelId="{5E495BB6-673E-CE49-AA7C-D73B4C104F56}" type="parTrans" cxnId="{9BF34DFA-79B7-C443-856C-63E0C1991BFF}">
      <dgm:prSet/>
      <dgm:spPr/>
      <dgm:t>
        <a:bodyPr/>
        <a:lstStyle/>
        <a:p>
          <a:endParaRPr lang="en-US" sz="2400">
            <a:solidFill>
              <a:schemeClr val="bg1"/>
            </a:solidFill>
            <a:latin typeface="Proxima Nova Rg" panose="02000506030000020004" pitchFamily="2" charset="0"/>
          </a:endParaRPr>
        </a:p>
      </dgm:t>
    </dgm:pt>
    <dgm:pt modelId="{34E232FC-F72F-6948-839F-670FCCD1AF80}" type="sibTrans" cxnId="{9BF34DFA-79B7-C443-856C-63E0C1991BFF}">
      <dgm:prSet custT="1"/>
      <dgm:spPr/>
      <dgm:t>
        <a:bodyPr/>
        <a:lstStyle/>
        <a:p>
          <a:endParaRPr lang="en-US" sz="1000">
            <a:solidFill>
              <a:schemeClr val="bg1"/>
            </a:solidFill>
            <a:latin typeface="Proxima Nova Rg" panose="02000506030000020004" pitchFamily="2" charset="0"/>
          </a:endParaRPr>
        </a:p>
      </dgm:t>
    </dgm:pt>
    <dgm:pt modelId="{78760604-8D10-F742-BD01-A67C5A2C6B5F}">
      <dgm:prSet custT="1"/>
      <dgm:spPr/>
      <dgm:t>
        <a:bodyPr/>
        <a:lstStyle/>
        <a:p>
          <a:r>
            <a:rPr lang="en-US" sz="1100" dirty="0">
              <a:effectLst/>
              <a:latin typeface="Proxima Nova Rg" panose="02000506030000020004" pitchFamily="2" charset="0"/>
              <a:ea typeface="Times New Roman" panose="02020603050405020304" pitchFamily="18" charset="0"/>
            </a:rPr>
            <a:t>disseminate the results to other practitioners and researchers</a:t>
          </a:r>
          <a:endParaRPr lang="en-US" sz="1100" dirty="0">
            <a:solidFill>
              <a:schemeClr val="bg1"/>
            </a:solidFill>
            <a:latin typeface="Proxima Nova Rg" panose="02000506030000020004" pitchFamily="2" charset="0"/>
          </a:endParaRPr>
        </a:p>
      </dgm:t>
    </dgm:pt>
    <dgm:pt modelId="{30089FEF-2A82-3144-89B3-81EC8906F23E}" type="parTrans" cxnId="{E9CD86D8-556A-5244-84CB-9F46D3739F33}">
      <dgm:prSet/>
      <dgm:spPr/>
      <dgm:t>
        <a:bodyPr/>
        <a:lstStyle/>
        <a:p>
          <a:endParaRPr lang="en-US" sz="2400">
            <a:solidFill>
              <a:schemeClr val="bg1"/>
            </a:solidFill>
            <a:latin typeface="Proxima Nova Rg" panose="02000506030000020004" pitchFamily="2" charset="0"/>
          </a:endParaRPr>
        </a:p>
      </dgm:t>
    </dgm:pt>
    <dgm:pt modelId="{3C8F4D72-9E35-1847-8893-6038B28D931B}" type="sibTrans" cxnId="{E9CD86D8-556A-5244-84CB-9F46D3739F33}">
      <dgm:prSet custT="1"/>
      <dgm:spPr/>
      <dgm:t>
        <a:bodyPr/>
        <a:lstStyle/>
        <a:p>
          <a:endParaRPr lang="en-US" sz="1000">
            <a:solidFill>
              <a:schemeClr val="bg1"/>
            </a:solidFill>
            <a:latin typeface="Proxima Nova Rg" panose="02000506030000020004" pitchFamily="2" charset="0"/>
          </a:endParaRPr>
        </a:p>
      </dgm:t>
    </dgm:pt>
    <dgm:pt modelId="{B6226165-F590-7548-8150-10578C420E00}">
      <dgm:prSet phldrT="[Text]" custT="1"/>
      <dgm:spPr/>
      <dgm:t>
        <a:bodyPr/>
        <a:lstStyle/>
        <a:p>
          <a:r>
            <a:rPr lang="en-US" sz="1100" dirty="0">
              <a:solidFill>
                <a:schemeClr val="bg1"/>
              </a:solidFill>
              <a:effectLst/>
              <a:latin typeface="Proxima Nova Rg" panose="02000506030000020004" pitchFamily="2" charset="0"/>
              <a:ea typeface="Times New Roman" panose="02020603050405020304" pitchFamily="18" charset="0"/>
            </a:rPr>
            <a:t>share research ideas</a:t>
          </a:r>
          <a:endParaRPr lang="en-US" sz="1100" dirty="0">
            <a:solidFill>
              <a:schemeClr val="bg1"/>
            </a:solidFill>
            <a:latin typeface="Proxima Nova Rg" panose="02000506030000020004" pitchFamily="2" charset="0"/>
          </a:endParaRPr>
        </a:p>
      </dgm:t>
    </dgm:pt>
    <dgm:pt modelId="{1C5A83BF-52D8-6845-9E6D-83E31F20AB2F}" type="parTrans" cxnId="{098D0C7E-51AC-D846-9D01-750D1AE84FA4}">
      <dgm:prSet/>
      <dgm:spPr/>
      <dgm:t>
        <a:bodyPr/>
        <a:lstStyle/>
        <a:p>
          <a:endParaRPr lang="en-US" sz="2000">
            <a:latin typeface="Proxima Nova Rg" panose="02000506030000020004" pitchFamily="2" charset="0"/>
          </a:endParaRPr>
        </a:p>
      </dgm:t>
    </dgm:pt>
    <dgm:pt modelId="{244DD099-DD7D-BC40-917F-1CBBC8B1346B}" type="sibTrans" cxnId="{098D0C7E-51AC-D846-9D01-750D1AE84FA4}">
      <dgm:prSet custT="1"/>
      <dgm:spPr/>
      <dgm:t>
        <a:bodyPr/>
        <a:lstStyle/>
        <a:p>
          <a:endParaRPr lang="en-US" sz="1600">
            <a:latin typeface="Proxima Nova Rg" panose="02000506030000020004" pitchFamily="2" charset="0"/>
          </a:endParaRPr>
        </a:p>
      </dgm:t>
    </dgm:pt>
    <dgm:pt modelId="{43141741-E284-5745-AA28-D04D20EF523E}" type="pres">
      <dgm:prSet presAssocID="{C21E2224-2EE0-B743-BE46-FFFC852A7BEC}" presName="Name0" presStyleCnt="0">
        <dgm:presLayoutVars>
          <dgm:dir/>
          <dgm:resizeHandles val="exact"/>
        </dgm:presLayoutVars>
      </dgm:prSet>
      <dgm:spPr/>
    </dgm:pt>
    <dgm:pt modelId="{565B489D-62F5-604B-9D26-A82F9220801F}" type="pres">
      <dgm:prSet presAssocID="{C21E2224-2EE0-B743-BE46-FFFC852A7BEC}" presName="cycle" presStyleCnt="0"/>
      <dgm:spPr/>
    </dgm:pt>
    <dgm:pt modelId="{ED2E471D-D6BB-8144-8370-B27AE2CB110B}" type="pres">
      <dgm:prSet presAssocID="{CD7AA602-F6C8-BF43-8CA7-F3367C953F6F}" presName="nodeFirstNode" presStyleLbl="node1" presStyleIdx="0" presStyleCnt="9">
        <dgm:presLayoutVars>
          <dgm:bulletEnabled val="1"/>
        </dgm:presLayoutVars>
      </dgm:prSet>
      <dgm:spPr/>
    </dgm:pt>
    <dgm:pt modelId="{686FDDCA-F1DA-F145-89F1-A9269A6612F4}" type="pres">
      <dgm:prSet presAssocID="{606E26FE-2396-0C47-9AE9-9C13E3C0147C}" presName="sibTransFirstNode" presStyleLbl="bgShp" presStyleIdx="0" presStyleCnt="1"/>
      <dgm:spPr/>
    </dgm:pt>
    <dgm:pt modelId="{2BA743C0-6EB9-DB44-A891-E0F86B185E5A}" type="pres">
      <dgm:prSet presAssocID="{B6226165-F590-7548-8150-10578C420E00}" presName="nodeFollowingNodes" presStyleLbl="node1" presStyleIdx="1" presStyleCnt="9">
        <dgm:presLayoutVars>
          <dgm:bulletEnabled val="1"/>
        </dgm:presLayoutVars>
      </dgm:prSet>
      <dgm:spPr/>
    </dgm:pt>
    <dgm:pt modelId="{DACA83A7-E6AA-F14D-AD09-B3342C855625}" type="pres">
      <dgm:prSet presAssocID="{896C54D4-C341-0140-B8B6-F192A9421318}" presName="nodeFollowingNodes" presStyleLbl="node1" presStyleIdx="2" presStyleCnt="9">
        <dgm:presLayoutVars>
          <dgm:bulletEnabled val="1"/>
        </dgm:presLayoutVars>
      </dgm:prSet>
      <dgm:spPr/>
    </dgm:pt>
    <dgm:pt modelId="{5CFE99C1-C198-A74B-8B55-3E46A2DFD087}" type="pres">
      <dgm:prSet presAssocID="{524AA3AF-7E08-BE42-ADE6-DC4E5E250919}" presName="nodeFollowingNodes" presStyleLbl="node1" presStyleIdx="3" presStyleCnt="9">
        <dgm:presLayoutVars>
          <dgm:bulletEnabled val="1"/>
        </dgm:presLayoutVars>
      </dgm:prSet>
      <dgm:spPr/>
    </dgm:pt>
    <dgm:pt modelId="{2CE66121-E164-6F4D-BDAE-7BEF3A49A951}" type="pres">
      <dgm:prSet presAssocID="{8A3E43A1-7993-324D-B9A2-0C81A4FA239F}" presName="nodeFollowingNodes" presStyleLbl="node1" presStyleIdx="4" presStyleCnt="9">
        <dgm:presLayoutVars>
          <dgm:bulletEnabled val="1"/>
        </dgm:presLayoutVars>
      </dgm:prSet>
      <dgm:spPr/>
    </dgm:pt>
    <dgm:pt modelId="{1DB58335-3F3B-DE47-B9EA-4CFD2E1A2196}" type="pres">
      <dgm:prSet presAssocID="{DC65088D-0EBB-0644-AF47-9F31FE5743A9}" presName="nodeFollowingNodes" presStyleLbl="node1" presStyleIdx="5" presStyleCnt="9">
        <dgm:presLayoutVars>
          <dgm:bulletEnabled val="1"/>
        </dgm:presLayoutVars>
      </dgm:prSet>
      <dgm:spPr/>
    </dgm:pt>
    <dgm:pt modelId="{E70836E9-7374-9548-8C21-AC2EAB00C23D}" type="pres">
      <dgm:prSet presAssocID="{F0E65CCF-1C7B-0B4D-BB4F-175205DF9283}" presName="nodeFollowingNodes" presStyleLbl="node1" presStyleIdx="6" presStyleCnt="9">
        <dgm:presLayoutVars>
          <dgm:bulletEnabled val="1"/>
        </dgm:presLayoutVars>
      </dgm:prSet>
      <dgm:spPr/>
    </dgm:pt>
    <dgm:pt modelId="{6229986B-BB8A-F047-94C5-9B0C0785B77C}" type="pres">
      <dgm:prSet presAssocID="{2A017FBC-E67E-7A49-A713-6E8EFC17A58A}" presName="nodeFollowingNodes" presStyleLbl="node1" presStyleIdx="7" presStyleCnt="9">
        <dgm:presLayoutVars>
          <dgm:bulletEnabled val="1"/>
        </dgm:presLayoutVars>
      </dgm:prSet>
      <dgm:spPr/>
    </dgm:pt>
    <dgm:pt modelId="{EFEA758E-96B1-4B4A-AE70-42AEAB58420F}" type="pres">
      <dgm:prSet presAssocID="{78760604-8D10-F742-BD01-A67C5A2C6B5F}" presName="nodeFollowingNodes" presStyleLbl="node1" presStyleIdx="8" presStyleCnt="9" custScaleY="129865">
        <dgm:presLayoutVars>
          <dgm:bulletEnabled val="1"/>
        </dgm:presLayoutVars>
      </dgm:prSet>
      <dgm:spPr/>
    </dgm:pt>
  </dgm:ptLst>
  <dgm:cxnLst>
    <dgm:cxn modelId="{97966B0D-A0EA-BF42-AD7C-1763F3C91E85}" type="presOf" srcId="{2A017FBC-E67E-7A49-A713-6E8EFC17A58A}" destId="{6229986B-BB8A-F047-94C5-9B0C0785B77C}" srcOrd="0" destOrd="0" presId="urn:microsoft.com/office/officeart/2005/8/layout/cycle3"/>
    <dgm:cxn modelId="{86425011-AA6C-5C4C-96E7-17DEBC7A859C}" type="presOf" srcId="{606E26FE-2396-0C47-9AE9-9C13E3C0147C}" destId="{686FDDCA-F1DA-F145-89F1-A9269A6612F4}" srcOrd="0" destOrd="0" presId="urn:microsoft.com/office/officeart/2005/8/layout/cycle3"/>
    <dgm:cxn modelId="{BBAD5821-7941-2E48-BDDA-342F46F68628}" type="presOf" srcId="{8A3E43A1-7993-324D-B9A2-0C81A4FA239F}" destId="{2CE66121-E164-6F4D-BDAE-7BEF3A49A951}" srcOrd="0" destOrd="0" presId="urn:microsoft.com/office/officeart/2005/8/layout/cycle3"/>
    <dgm:cxn modelId="{11149C53-A402-8E40-9B67-290C0DB9DDA4}" type="presOf" srcId="{C21E2224-2EE0-B743-BE46-FFFC852A7BEC}" destId="{43141741-E284-5745-AA28-D04D20EF523E}" srcOrd="0" destOrd="0" presId="urn:microsoft.com/office/officeart/2005/8/layout/cycle3"/>
    <dgm:cxn modelId="{F3DC1F62-C85E-2E46-A1FC-8BAF5E9FC2D5}" type="presOf" srcId="{896C54D4-C341-0140-B8B6-F192A9421318}" destId="{DACA83A7-E6AA-F14D-AD09-B3342C855625}" srcOrd="0" destOrd="0" presId="urn:microsoft.com/office/officeart/2005/8/layout/cycle3"/>
    <dgm:cxn modelId="{3C58146C-8D82-0540-9731-5B4B18434F3E}" srcId="{C21E2224-2EE0-B743-BE46-FFFC852A7BEC}" destId="{8A3E43A1-7993-324D-B9A2-0C81A4FA239F}" srcOrd="4" destOrd="0" parTransId="{5D894AC2-5FAF-364C-9E75-9461345BB7AB}" sibTransId="{83CD14BD-0355-1A4C-ABD6-3E8A6EE03DC7}"/>
    <dgm:cxn modelId="{49EB1576-40BD-AC48-B846-DAE9D1D96AA9}" srcId="{C21E2224-2EE0-B743-BE46-FFFC852A7BEC}" destId="{F0E65CCF-1C7B-0B4D-BB4F-175205DF9283}" srcOrd="6" destOrd="0" parTransId="{C5D248CD-4135-8546-8F6E-96BBEAEAE0B2}" sibTransId="{41FC5639-1A3D-5E40-B006-9F1D3FB8063B}"/>
    <dgm:cxn modelId="{7B183178-F5EE-8F4D-90A5-5081F802EFF6}" type="presOf" srcId="{B6226165-F590-7548-8150-10578C420E00}" destId="{2BA743C0-6EB9-DB44-A891-E0F86B185E5A}" srcOrd="0" destOrd="0" presId="urn:microsoft.com/office/officeart/2005/8/layout/cycle3"/>
    <dgm:cxn modelId="{098D0C7E-51AC-D846-9D01-750D1AE84FA4}" srcId="{C21E2224-2EE0-B743-BE46-FFFC852A7BEC}" destId="{B6226165-F590-7548-8150-10578C420E00}" srcOrd="1" destOrd="0" parTransId="{1C5A83BF-52D8-6845-9E6D-83E31F20AB2F}" sibTransId="{244DD099-DD7D-BC40-917F-1CBBC8B1346B}"/>
    <dgm:cxn modelId="{FC3F5B87-4D25-FD4F-A14B-EE8B2DF212D6}" type="presOf" srcId="{78760604-8D10-F742-BD01-A67C5A2C6B5F}" destId="{EFEA758E-96B1-4B4A-AE70-42AEAB58420F}" srcOrd="0" destOrd="0" presId="urn:microsoft.com/office/officeart/2005/8/layout/cycle3"/>
    <dgm:cxn modelId="{9654E688-28E5-8C49-8851-2F860D7CDA49}" srcId="{C21E2224-2EE0-B743-BE46-FFFC852A7BEC}" destId="{524AA3AF-7E08-BE42-ADE6-DC4E5E250919}" srcOrd="3" destOrd="0" parTransId="{88CF6A7D-C3E6-D94D-BB27-1D7751B24E0B}" sibTransId="{249BADE4-0449-5941-A4B2-83C990B2E12E}"/>
    <dgm:cxn modelId="{D8979D8C-A496-F74D-9ACD-8FC29A9806D8}" type="presOf" srcId="{524AA3AF-7E08-BE42-ADE6-DC4E5E250919}" destId="{5CFE99C1-C198-A74B-8B55-3E46A2DFD087}" srcOrd="0" destOrd="0" presId="urn:microsoft.com/office/officeart/2005/8/layout/cycle3"/>
    <dgm:cxn modelId="{C378A39B-006E-8C47-8E2B-15F7611FEE2E}" srcId="{C21E2224-2EE0-B743-BE46-FFFC852A7BEC}" destId="{CD7AA602-F6C8-BF43-8CA7-F3367C953F6F}" srcOrd="0" destOrd="0" parTransId="{305011A7-B6F5-7343-9B3F-0BEFF9D556C6}" sibTransId="{606E26FE-2396-0C47-9AE9-9C13E3C0147C}"/>
    <dgm:cxn modelId="{F6DDD59F-F2DB-CA4E-A9D5-5044784249C9}" type="presOf" srcId="{F0E65CCF-1C7B-0B4D-BB4F-175205DF9283}" destId="{E70836E9-7374-9548-8C21-AC2EAB00C23D}" srcOrd="0" destOrd="0" presId="urn:microsoft.com/office/officeart/2005/8/layout/cycle3"/>
    <dgm:cxn modelId="{4616B5B6-499D-D143-8FFB-ED79D9B2F98A}" type="presOf" srcId="{CD7AA602-F6C8-BF43-8CA7-F3367C953F6F}" destId="{ED2E471D-D6BB-8144-8370-B27AE2CB110B}" srcOrd="0" destOrd="0" presId="urn:microsoft.com/office/officeart/2005/8/layout/cycle3"/>
    <dgm:cxn modelId="{1EB5E9C6-459B-9A4A-A4A0-5F1CFECC09F7}" type="presOf" srcId="{DC65088D-0EBB-0644-AF47-9F31FE5743A9}" destId="{1DB58335-3F3B-DE47-B9EA-4CFD2E1A2196}" srcOrd="0" destOrd="0" presId="urn:microsoft.com/office/officeart/2005/8/layout/cycle3"/>
    <dgm:cxn modelId="{E9CD86D8-556A-5244-84CB-9F46D3739F33}" srcId="{C21E2224-2EE0-B743-BE46-FFFC852A7BEC}" destId="{78760604-8D10-F742-BD01-A67C5A2C6B5F}" srcOrd="8" destOrd="0" parTransId="{30089FEF-2A82-3144-89B3-81EC8906F23E}" sibTransId="{3C8F4D72-9E35-1847-8893-6038B28D931B}"/>
    <dgm:cxn modelId="{E4E943F6-975E-2B48-AEF5-9CCBE33EB9F6}" srcId="{C21E2224-2EE0-B743-BE46-FFFC852A7BEC}" destId="{DC65088D-0EBB-0644-AF47-9F31FE5743A9}" srcOrd="5" destOrd="0" parTransId="{15917E60-12FF-6243-A116-A62FE1E76E54}" sibTransId="{48AF8992-86C2-4E4A-85D9-959E4AE67383}"/>
    <dgm:cxn modelId="{0187B5F6-15F5-4245-A086-E95F9107DC65}" srcId="{C21E2224-2EE0-B743-BE46-FFFC852A7BEC}" destId="{896C54D4-C341-0140-B8B6-F192A9421318}" srcOrd="2" destOrd="0" parTransId="{B4D858BF-5C02-1040-8DA4-1DB4DFD4039C}" sibTransId="{29459DCD-C62E-1D4E-8277-46041F50585F}"/>
    <dgm:cxn modelId="{9BF34DFA-79B7-C443-856C-63E0C1991BFF}" srcId="{C21E2224-2EE0-B743-BE46-FFFC852A7BEC}" destId="{2A017FBC-E67E-7A49-A713-6E8EFC17A58A}" srcOrd="7" destOrd="0" parTransId="{5E495BB6-673E-CE49-AA7C-D73B4C104F56}" sibTransId="{34E232FC-F72F-6948-839F-670FCCD1AF80}"/>
    <dgm:cxn modelId="{15671B9C-B21D-7244-A8B1-9F93E550E018}" type="presParOf" srcId="{43141741-E284-5745-AA28-D04D20EF523E}" destId="{565B489D-62F5-604B-9D26-A82F9220801F}" srcOrd="0" destOrd="0" presId="urn:microsoft.com/office/officeart/2005/8/layout/cycle3"/>
    <dgm:cxn modelId="{F6E5021F-B742-8B41-8789-59A703E55DF7}" type="presParOf" srcId="{565B489D-62F5-604B-9D26-A82F9220801F}" destId="{ED2E471D-D6BB-8144-8370-B27AE2CB110B}" srcOrd="0" destOrd="0" presId="urn:microsoft.com/office/officeart/2005/8/layout/cycle3"/>
    <dgm:cxn modelId="{209B6FDA-DA28-9146-B8DA-E91DAE510937}" type="presParOf" srcId="{565B489D-62F5-604B-9D26-A82F9220801F}" destId="{686FDDCA-F1DA-F145-89F1-A9269A6612F4}" srcOrd="1" destOrd="0" presId="urn:microsoft.com/office/officeart/2005/8/layout/cycle3"/>
    <dgm:cxn modelId="{3E8A48E0-B749-7B40-A85D-341FA4E4BA7F}" type="presParOf" srcId="{565B489D-62F5-604B-9D26-A82F9220801F}" destId="{2BA743C0-6EB9-DB44-A891-E0F86B185E5A}" srcOrd="2" destOrd="0" presId="urn:microsoft.com/office/officeart/2005/8/layout/cycle3"/>
    <dgm:cxn modelId="{2415FD7C-D6E3-3A42-A883-8822B5253E17}" type="presParOf" srcId="{565B489D-62F5-604B-9D26-A82F9220801F}" destId="{DACA83A7-E6AA-F14D-AD09-B3342C855625}" srcOrd="3" destOrd="0" presId="urn:microsoft.com/office/officeart/2005/8/layout/cycle3"/>
    <dgm:cxn modelId="{3C4A12A4-D2CB-E840-BC71-CF390152BBE7}" type="presParOf" srcId="{565B489D-62F5-604B-9D26-A82F9220801F}" destId="{5CFE99C1-C198-A74B-8B55-3E46A2DFD087}" srcOrd="4" destOrd="0" presId="urn:microsoft.com/office/officeart/2005/8/layout/cycle3"/>
    <dgm:cxn modelId="{534B4160-6BC8-B74A-BE16-BA6A48747821}" type="presParOf" srcId="{565B489D-62F5-604B-9D26-A82F9220801F}" destId="{2CE66121-E164-6F4D-BDAE-7BEF3A49A951}" srcOrd="5" destOrd="0" presId="urn:microsoft.com/office/officeart/2005/8/layout/cycle3"/>
    <dgm:cxn modelId="{3DCFB3C4-7286-884F-823E-207E0BC039CB}" type="presParOf" srcId="{565B489D-62F5-604B-9D26-A82F9220801F}" destId="{1DB58335-3F3B-DE47-B9EA-4CFD2E1A2196}" srcOrd="6" destOrd="0" presId="urn:microsoft.com/office/officeart/2005/8/layout/cycle3"/>
    <dgm:cxn modelId="{420749B2-A77D-9546-B300-3C315BFE9C47}" type="presParOf" srcId="{565B489D-62F5-604B-9D26-A82F9220801F}" destId="{E70836E9-7374-9548-8C21-AC2EAB00C23D}" srcOrd="7" destOrd="0" presId="urn:microsoft.com/office/officeart/2005/8/layout/cycle3"/>
    <dgm:cxn modelId="{9E8A1EFE-46BB-6741-8147-7B9092C7650F}" type="presParOf" srcId="{565B489D-62F5-604B-9D26-A82F9220801F}" destId="{6229986B-BB8A-F047-94C5-9B0C0785B77C}" srcOrd="8" destOrd="0" presId="urn:microsoft.com/office/officeart/2005/8/layout/cycle3"/>
    <dgm:cxn modelId="{2091DE11-E1FA-8449-AB8E-033FEA3C8058}" type="presParOf" srcId="{565B489D-62F5-604B-9D26-A82F9220801F}" destId="{EFEA758E-96B1-4B4A-AE70-42AEAB58420F}" srcOrd="9" destOrd="0" presId="urn:microsoft.com/office/officeart/2005/8/layout/cycle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E6DE91C-87DD-43F5-9148-DC0BCBB30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BF7B4E9-A15E-410D-A4AB-9C34EF841E01}">
      <dgm:prSet/>
      <dgm:spPr/>
      <dgm:t>
        <a:bodyPr/>
        <a:lstStyle/>
        <a:p>
          <a:r>
            <a:rPr lang="en-US" dirty="0"/>
            <a:t>2,858 patients from 209 dental practices (median 15 patients/practice) with cracks were followed for 3 years</a:t>
          </a:r>
        </a:p>
      </dgm:t>
    </dgm:pt>
    <dgm:pt modelId="{16DC520A-2DCE-4864-AC97-5011EB8DB73F}" type="parTrans" cxnId="{C7B869D3-0F02-44D9-A599-E304DEA7F688}">
      <dgm:prSet/>
      <dgm:spPr/>
      <dgm:t>
        <a:bodyPr/>
        <a:lstStyle/>
        <a:p>
          <a:endParaRPr lang="en-US"/>
        </a:p>
      </dgm:t>
    </dgm:pt>
    <dgm:pt modelId="{2B600FAC-1977-415D-B1C9-41CF0C0CEFA9}" type="sibTrans" cxnId="{C7B869D3-0F02-44D9-A599-E304DEA7F688}">
      <dgm:prSet/>
      <dgm:spPr/>
      <dgm:t>
        <a:bodyPr/>
        <a:lstStyle/>
        <a:p>
          <a:endParaRPr lang="en-US"/>
        </a:p>
      </dgm:t>
    </dgm:pt>
    <dgm:pt modelId="{96A4D928-1797-4F18-AF5C-8E0BDBD4FF77}">
      <dgm:prSet/>
      <dgm:spPr/>
      <dgm:t>
        <a:bodyPr/>
        <a:lstStyle/>
        <a:p>
          <a:r>
            <a:rPr lang="en-US"/>
            <a:t>~75% adults have posterior tooth with 1 or more cracks</a:t>
          </a:r>
        </a:p>
      </dgm:t>
    </dgm:pt>
    <dgm:pt modelId="{22AB8388-CE22-4583-9688-C1DD1426C26A}" type="parTrans" cxnId="{364B79CD-4619-463F-917D-73AFA3CE7676}">
      <dgm:prSet/>
      <dgm:spPr/>
      <dgm:t>
        <a:bodyPr/>
        <a:lstStyle/>
        <a:p>
          <a:endParaRPr lang="en-US"/>
        </a:p>
      </dgm:t>
    </dgm:pt>
    <dgm:pt modelId="{0066CD98-B4CF-4EF4-BFFC-39345BDE6869}" type="sibTrans" cxnId="{364B79CD-4619-463F-917D-73AFA3CE7676}">
      <dgm:prSet/>
      <dgm:spPr/>
      <dgm:t>
        <a:bodyPr/>
        <a:lstStyle/>
        <a:p>
          <a:endParaRPr lang="en-US"/>
        </a:p>
      </dgm:t>
    </dgm:pt>
    <dgm:pt modelId="{42890BDB-414A-45EC-BEA3-8A87DD9EEEC1}">
      <dgm:prSet/>
      <dgm:spPr/>
      <dgm:t>
        <a:bodyPr/>
        <a:lstStyle/>
        <a:p>
          <a:r>
            <a:rPr lang="en-US" dirty="0"/>
            <a:t>10-20% symptomatic: mainly cold but also biting</a:t>
          </a:r>
        </a:p>
      </dgm:t>
    </dgm:pt>
    <dgm:pt modelId="{B6B98B88-E355-4520-9576-0D9D794753A3}" type="parTrans" cxnId="{EBA5999F-A73E-4DFC-B1CD-F74CA7CE69BA}">
      <dgm:prSet/>
      <dgm:spPr/>
      <dgm:t>
        <a:bodyPr/>
        <a:lstStyle/>
        <a:p>
          <a:endParaRPr lang="en-US"/>
        </a:p>
      </dgm:t>
    </dgm:pt>
    <dgm:pt modelId="{8B6A8360-6551-4251-96F2-49AB04D122DB}" type="sibTrans" cxnId="{EBA5999F-A73E-4DFC-B1CD-F74CA7CE69BA}">
      <dgm:prSet/>
      <dgm:spPr/>
      <dgm:t>
        <a:bodyPr/>
        <a:lstStyle/>
        <a:p>
          <a:endParaRPr lang="en-US"/>
        </a:p>
      </dgm:t>
    </dgm:pt>
    <dgm:pt modelId="{DBF3D718-9BA1-4795-9DE7-56F4597E8B1A}">
      <dgm:prSet/>
      <dgm:spPr/>
      <dgm:t>
        <a:bodyPr/>
        <a:lstStyle/>
        <a:p>
          <a:r>
            <a:rPr lang="en-US"/>
            <a:t>Cracks mainly vertical, stain, connects with a restoration, and are detectable with an explorer</a:t>
          </a:r>
        </a:p>
      </dgm:t>
    </dgm:pt>
    <dgm:pt modelId="{B3331640-D915-473E-8156-33146C294B5B}" type="parTrans" cxnId="{FD9EFBF7-CB07-41DF-B06D-FB5DFFB7EB99}">
      <dgm:prSet/>
      <dgm:spPr/>
      <dgm:t>
        <a:bodyPr/>
        <a:lstStyle/>
        <a:p>
          <a:endParaRPr lang="en-US"/>
        </a:p>
      </dgm:t>
    </dgm:pt>
    <dgm:pt modelId="{124CCF7C-4DC7-49ED-9A39-E9CE49B38649}" type="sibTrans" cxnId="{FD9EFBF7-CB07-41DF-B06D-FB5DFFB7EB99}">
      <dgm:prSet/>
      <dgm:spPr/>
      <dgm:t>
        <a:bodyPr/>
        <a:lstStyle/>
        <a:p>
          <a:endParaRPr lang="en-US"/>
        </a:p>
      </dgm:t>
    </dgm:pt>
    <dgm:pt modelId="{9EE26EE8-7CDA-4DE7-9137-083EBA47635A}">
      <dgm:prSet/>
      <dgm:spPr/>
      <dgm:t>
        <a:bodyPr/>
        <a:lstStyle/>
        <a:p>
          <a:r>
            <a:rPr lang="en-US"/>
            <a:t>Only about 1/3 of cracked teeth need to be treated</a:t>
          </a:r>
        </a:p>
      </dgm:t>
    </dgm:pt>
    <dgm:pt modelId="{CE53F0C4-918B-485B-8E50-EFD4F204C7CE}" type="parTrans" cxnId="{8DA69A9D-3409-4A46-98B2-224358522839}">
      <dgm:prSet/>
      <dgm:spPr/>
      <dgm:t>
        <a:bodyPr/>
        <a:lstStyle/>
        <a:p>
          <a:endParaRPr lang="en-US"/>
        </a:p>
      </dgm:t>
    </dgm:pt>
    <dgm:pt modelId="{2EE37CD8-8243-4F46-8016-17ABBA5759F6}" type="sibTrans" cxnId="{8DA69A9D-3409-4A46-98B2-224358522839}">
      <dgm:prSet/>
      <dgm:spPr/>
      <dgm:t>
        <a:bodyPr/>
        <a:lstStyle/>
        <a:p>
          <a:endParaRPr lang="en-US"/>
        </a:p>
      </dgm:t>
    </dgm:pt>
    <dgm:pt modelId="{44C17480-41CD-4EF6-92BC-0C422D276CC7}">
      <dgm:prSet/>
      <dgm:spPr/>
      <dgm:t>
        <a:bodyPr/>
        <a:lstStyle/>
        <a:p>
          <a:r>
            <a:rPr lang="en-US" dirty="0"/>
            <a:t>Symptoms (types of pain) often resolve without treatment</a:t>
          </a:r>
        </a:p>
      </dgm:t>
    </dgm:pt>
    <dgm:pt modelId="{E69EFAD6-57DD-4048-A9C4-2405E2BBEFEA}" type="parTrans" cxnId="{A75DA2C1-D6B4-43F2-9338-961894C54A12}">
      <dgm:prSet/>
      <dgm:spPr/>
      <dgm:t>
        <a:bodyPr/>
        <a:lstStyle/>
        <a:p>
          <a:endParaRPr lang="en-US"/>
        </a:p>
      </dgm:t>
    </dgm:pt>
    <dgm:pt modelId="{CC264233-D638-4EB6-9672-2045CCD24608}" type="sibTrans" cxnId="{A75DA2C1-D6B4-43F2-9338-961894C54A12}">
      <dgm:prSet/>
      <dgm:spPr/>
      <dgm:t>
        <a:bodyPr/>
        <a:lstStyle/>
        <a:p>
          <a:endParaRPr lang="en-US"/>
        </a:p>
      </dgm:t>
    </dgm:pt>
    <dgm:pt modelId="{3C8A943A-224F-7742-9795-7B782A5E59F4}" type="pres">
      <dgm:prSet presAssocID="{7E6DE91C-87DD-43F5-9148-DC0BCBB30D49}" presName="linear" presStyleCnt="0">
        <dgm:presLayoutVars>
          <dgm:animLvl val="lvl"/>
          <dgm:resizeHandles val="exact"/>
        </dgm:presLayoutVars>
      </dgm:prSet>
      <dgm:spPr/>
    </dgm:pt>
    <dgm:pt modelId="{D23B3D75-2B58-A047-8C17-9DA705CD5C9C}" type="pres">
      <dgm:prSet presAssocID="{5BF7B4E9-A15E-410D-A4AB-9C34EF841E01}" presName="parentText" presStyleLbl="node1" presStyleIdx="0" presStyleCnt="5">
        <dgm:presLayoutVars>
          <dgm:chMax val="0"/>
          <dgm:bulletEnabled val="1"/>
        </dgm:presLayoutVars>
      </dgm:prSet>
      <dgm:spPr/>
    </dgm:pt>
    <dgm:pt modelId="{D091C2DB-9C74-9444-9BAB-587FB0A4126C}" type="pres">
      <dgm:prSet presAssocID="{2B600FAC-1977-415D-B1C9-41CF0C0CEFA9}" presName="spacer" presStyleCnt="0"/>
      <dgm:spPr/>
    </dgm:pt>
    <dgm:pt modelId="{206907CA-AF8B-9F48-982B-433D814BB014}" type="pres">
      <dgm:prSet presAssocID="{96A4D928-1797-4F18-AF5C-8E0BDBD4FF77}" presName="parentText" presStyleLbl="node1" presStyleIdx="1" presStyleCnt="5">
        <dgm:presLayoutVars>
          <dgm:chMax val="0"/>
          <dgm:bulletEnabled val="1"/>
        </dgm:presLayoutVars>
      </dgm:prSet>
      <dgm:spPr/>
    </dgm:pt>
    <dgm:pt modelId="{B4A0E6D1-ECBB-524B-884B-F1B25742A54C}" type="pres">
      <dgm:prSet presAssocID="{96A4D928-1797-4F18-AF5C-8E0BDBD4FF77}" presName="childText" presStyleLbl="revTx" presStyleIdx="0" presStyleCnt="1">
        <dgm:presLayoutVars>
          <dgm:bulletEnabled val="1"/>
        </dgm:presLayoutVars>
      </dgm:prSet>
      <dgm:spPr/>
    </dgm:pt>
    <dgm:pt modelId="{1122C801-A520-144C-A1CA-FB690BCE604F}" type="pres">
      <dgm:prSet presAssocID="{DBF3D718-9BA1-4795-9DE7-56F4597E8B1A}" presName="parentText" presStyleLbl="node1" presStyleIdx="2" presStyleCnt="5">
        <dgm:presLayoutVars>
          <dgm:chMax val="0"/>
          <dgm:bulletEnabled val="1"/>
        </dgm:presLayoutVars>
      </dgm:prSet>
      <dgm:spPr/>
    </dgm:pt>
    <dgm:pt modelId="{4C032B6F-73FF-5845-8AAC-83B4868B3F7F}" type="pres">
      <dgm:prSet presAssocID="{124CCF7C-4DC7-49ED-9A39-E9CE49B38649}" presName="spacer" presStyleCnt="0"/>
      <dgm:spPr/>
    </dgm:pt>
    <dgm:pt modelId="{FE83A70A-4EFF-F14A-8BAA-D99E4EC71A39}" type="pres">
      <dgm:prSet presAssocID="{9EE26EE8-7CDA-4DE7-9137-083EBA47635A}" presName="parentText" presStyleLbl="node1" presStyleIdx="3" presStyleCnt="5">
        <dgm:presLayoutVars>
          <dgm:chMax val="0"/>
          <dgm:bulletEnabled val="1"/>
        </dgm:presLayoutVars>
      </dgm:prSet>
      <dgm:spPr/>
    </dgm:pt>
    <dgm:pt modelId="{40FEED60-8919-3241-ABFA-74E09E0ECD0E}" type="pres">
      <dgm:prSet presAssocID="{2EE37CD8-8243-4F46-8016-17ABBA5759F6}" presName="spacer" presStyleCnt="0"/>
      <dgm:spPr/>
    </dgm:pt>
    <dgm:pt modelId="{550DF3B2-2990-BA45-9F29-53DF10EF4536}" type="pres">
      <dgm:prSet presAssocID="{44C17480-41CD-4EF6-92BC-0C422D276CC7}" presName="parentText" presStyleLbl="node1" presStyleIdx="4" presStyleCnt="5">
        <dgm:presLayoutVars>
          <dgm:chMax val="0"/>
          <dgm:bulletEnabled val="1"/>
        </dgm:presLayoutVars>
      </dgm:prSet>
      <dgm:spPr/>
    </dgm:pt>
  </dgm:ptLst>
  <dgm:cxnLst>
    <dgm:cxn modelId="{AF4EB408-3F2F-B24E-8352-462A87D415A4}" type="presOf" srcId="{7E6DE91C-87DD-43F5-9148-DC0BCBB30D49}" destId="{3C8A943A-224F-7742-9795-7B782A5E59F4}" srcOrd="0" destOrd="0" presId="urn:microsoft.com/office/officeart/2005/8/layout/vList2"/>
    <dgm:cxn modelId="{FB8B9A5F-46FF-9443-A269-E727CF12D7E1}" type="presOf" srcId="{44C17480-41CD-4EF6-92BC-0C422D276CC7}" destId="{550DF3B2-2990-BA45-9F29-53DF10EF4536}" srcOrd="0" destOrd="0" presId="urn:microsoft.com/office/officeart/2005/8/layout/vList2"/>
    <dgm:cxn modelId="{73E40F8D-08F0-FD45-AC4E-C8734EF7F464}" type="presOf" srcId="{96A4D928-1797-4F18-AF5C-8E0BDBD4FF77}" destId="{206907CA-AF8B-9F48-982B-433D814BB014}" srcOrd="0" destOrd="0" presId="urn:microsoft.com/office/officeart/2005/8/layout/vList2"/>
    <dgm:cxn modelId="{8DA69A9D-3409-4A46-98B2-224358522839}" srcId="{7E6DE91C-87DD-43F5-9148-DC0BCBB30D49}" destId="{9EE26EE8-7CDA-4DE7-9137-083EBA47635A}" srcOrd="3" destOrd="0" parTransId="{CE53F0C4-918B-485B-8E50-EFD4F204C7CE}" sibTransId="{2EE37CD8-8243-4F46-8016-17ABBA5759F6}"/>
    <dgm:cxn modelId="{EBA5999F-A73E-4DFC-B1CD-F74CA7CE69BA}" srcId="{96A4D928-1797-4F18-AF5C-8E0BDBD4FF77}" destId="{42890BDB-414A-45EC-BEA3-8A87DD9EEEC1}" srcOrd="0" destOrd="0" parTransId="{B6B98B88-E355-4520-9576-0D9D794753A3}" sibTransId="{8B6A8360-6551-4251-96F2-49AB04D122DB}"/>
    <dgm:cxn modelId="{CD4C0FBE-6D41-B748-9C18-A83492029306}" type="presOf" srcId="{9EE26EE8-7CDA-4DE7-9137-083EBA47635A}" destId="{FE83A70A-4EFF-F14A-8BAA-D99E4EC71A39}" srcOrd="0" destOrd="0" presId="urn:microsoft.com/office/officeart/2005/8/layout/vList2"/>
    <dgm:cxn modelId="{A75DA2C1-D6B4-43F2-9338-961894C54A12}" srcId="{7E6DE91C-87DD-43F5-9148-DC0BCBB30D49}" destId="{44C17480-41CD-4EF6-92BC-0C422D276CC7}" srcOrd="4" destOrd="0" parTransId="{E69EFAD6-57DD-4048-A9C4-2405E2BBEFEA}" sibTransId="{CC264233-D638-4EB6-9672-2045CCD24608}"/>
    <dgm:cxn modelId="{3949B0C4-F8CC-8C47-AC99-1B54E399C91E}" type="presOf" srcId="{42890BDB-414A-45EC-BEA3-8A87DD9EEEC1}" destId="{B4A0E6D1-ECBB-524B-884B-F1B25742A54C}" srcOrd="0" destOrd="0" presId="urn:microsoft.com/office/officeart/2005/8/layout/vList2"/>
    <dgm:cxn modelId="{364B79CD-4619-463F-917D-73AFA3CE7676}" srcId="{7E6DE91C-87DD-43F5-9148-DC0BCBB30D49}" destId="{96A4D928-1797-4F18-AF5C-8E0BDBD4FF77}" srcOrd="1" destOrd="0" parTransId="{22AB8388-CE22-4583-9688-C1DD1426C26A}" sibTransId="{0066CD98-B4CF-4EF4-BFFC-39345BDE6869}"/>
    <dgm:cxn modelId="{C7B869D3-0F02-44D9-A599-E304DEA7F688}" srcId="{7E6DE91C-87DD-43F5-9148-DC0BCBB30D49}" destId="{5BF7B4E9-A15E-410D-A4AB-9C34EF841E01}" srcOrd="0" destOrd="0" parTransId="{16DC520A-2DCE-4864-AC97-5011EB8DB73F}" sibTransId="{2B600FAC-1977-415D-B1C9-41CF0C0CEFA9}"/>
    <dgm:cxn modelId="{8CCFD3DD-3C26-E848-862F-285AEA87D3BE}" type="presOf" srcId="{DBF3D718-9BA1-4795-9DE7-56F4597E8B1A}" destId="{1122C801-A520-144C-A1CA-FB690BCE604F}" srcOrd="0" destOrd="0" presId="urn:microsoft.com/office/officeart/2005/8/layout/vList2"/>
    <dgm:cxn modelId="{FD9EFBF7-CB07-41DF-B06D-FB5DFFB7EB99}" srcId="{7E6DE91C-87DD-43F5-9148-DC0BCBB30D49}" destId="{DBF3D718-9BA1-4795-9DE7-56F4597E8B1A}" srcOrd="2" destOrd="0" parTransId="{B3331640-D915-473E-8156-33146C294B5B}" sibTransId="{124CCF7C-4DC7-49ED-9A39-E9CE49B38649}"/>
    <dgm:cxn modelId="{4EF90DF9-335B-2449-A18B-C913812B37CF}" type="presOf" srcId="{5BF7B4E9-A15E-410D-A4AB-9C34EF841E01}" destId="{D23B3D75-2B58-A047-8C17-9DA705CD5C9C}" srcOrd="0" destOrd="0" presId="urn:microsoft.com/office/officeart/2005/8/layout/vList2"/>
    <dgm:cxn modelId="{9CEC5400-E84E-E34C-8697-660114B89AEE}" type="presParOf" srcId="{3C8A943A-224F-7742-9795-7B782A5E59F4}" destId="{D23B3D75-2B58-A047-8C17-9DA705CD5C9C}" srcOrd="0" destOrd="0" presId="urn:microsoft.com/office/officeart/2005/8/layout/vList2"/>
    <dgm:cxn modelId="{EC52E15B-F3DF-0046-9C0B-54FA9CB868F7}" type="presParOf" srcId="{3C8A943A-224F-7742-9795-7B782A5E59F4}" destId="{D091C2DB-9C74-9444-9BAB-587FB0A4126C}" srcOrd="1" destOrd="0" presId="urn:microsoft.com/office/officeart/2005/8/layout/vList2"/>
    <dgm:cxn modelId="{CE7805E7-990D-BE44-8018-18425937BB9F}" type="presParOf" srcId="{3C8A943A-224F-7742-9795-7B782A5E59F4}" destId="{206907CA-AF8B-9F48-982B-433D814BB014}" srcOrd="2" destOrd="0" presId="urn:microsoft.com/office/officeart/2005/8/layout/vList2"/>
    <dgm:cxn modelId="{BA0978FF-1C4C-3349-B918-8A9125710274}" type="presParOf" srcId="{3C8A943A-224F-7742-9795-7B782A5E59F4}" destId="{B4A0E6D1-ECBB-524B-884B-F1B25742A54C}" srcOrd="3" destOrd="0" presId="urn:microsoft.com/office/officeart/2005/8/layout/vList2"/>
    <dgm:cxn modelId="{5C68C660-0A43-7045-86C1-C6F4F6F75FF3}" type="presParOf" srcId="{3C8A943A-224F-7742-9795-7B782A5E59F4}" destId="{1122C801-A520-144C-A1CA-FB690BCE604F}" srcOrd="4" destOrd="0" presId="urn:microsoft.com/office/officeart/2005/8/layout/vList2"/>
    <dgm:cxn modelId="{7F02C68F-5E9B-A345-9B43-040FB62635FA}" type="presParOf" srcId="{3C8A943A-224F-7742-9795-7B782A5E59F4}" destId="{4C032B6F-73FF-5845-8AAC-83B4868B3F7F}" srcOrd="5" destOrd="0" presId="urn:microsoft.com/office/officeart/2005/8/layout/vList2"/>
    <dgm:cxn modelId="{110134CF-7507-5941-9D44-DF0F25B25EA5}" type="presParOf" srcId="{3C8A943A-224F-7742-9795-7B782A5E59F4}" destId="{FE83A70A-4EFF-F14A-8BAA-D99E4EC71A39}" srcOrd="6" destOrd="0" presId="urn:microsoft.com/office/officeart/2005/8/layout/vList2"/>
    <dgm:cxn modelId="{DCA06173-B2B3-3D4A-B9C4-B798E3275AAA}" type="presParOf" srcId="{3C8A943A-224F-7742-9795-7B782A5E59F4}" destId="{40FEED60-8919-3241-ABFA-74E09E0ECD0E}" srcOrd="7" destOrd="0" presId="urn:microsoft.com/office/officeart/2005/8/layout/vList2"/>
    <dgm:cxn modelId="{89F9D805-96D5-7D4C-8CA6-BFB1E8BBADCC}" type="presParOf" srcId="{3C8A943A-224F-7742-9795-7B782A5E59F4}" destId="{550DF3B2-2990-BA45-9F29-53DF10EF4536}"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B2E4AA-3E27-334D-A169-7E196532E2B6}">
      <dsp:nvSpPr>
        <dsp:cNvPr id="0" name=""/>
        <dsp:cNvSpPr/>
      </dsp:nvSpPr>
      <dsp:spPr>
        <a:xfrm>
          <a:off x="992" y="0"/>
          <a:ext cx="2579687" cy="5418667"/>
        </a:xfrm>
        <a:prstGeom prst="roundRect">
          <a:avLst>
            <a:gd name="adj" fmla="val 10000"/>
          </a:avLst>
        </a:prstGeom>
        <a:solidFill>
          <a:srgbClr val="242B6C"/>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chemeClr val="bg1"/>
              </a:solidFill>
              <a:latin typeface="Proxima Nova Rg" panose="02000506030000020004" pitchFamily="2" charset="0"/>
            </a:rPr>
            <a:t>Knowledge</a:t>
          </a:r>
        </a:p>
      </dsp:txBody>
      <dsp:txXfrm>
        <a:off x="992" y="0"/>
        <a:ext cx="2579687" cy="1625600"/>
      </dsp:txXfrm>
    </dsp:sp>
    <dsp:sp modelId="{450B6A72-16FE-174D-AA23-74695D583D60}">
      <dsp:nvSpPr>
        <dsp:cNvPr id="0" name=""/>
        <dsp:cNvSpPr/>
      </dsp:nvSpPr>
      <dsp:spPr>
        <a:xfrm>
          <a:off x="258960" y="1627187"/>
          <a:ext cx="2063749" cy="1633802"/>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3180" tIns="32385" rIns="43180" bIns="32385" numCol="1" spcCol="1270" anchor="t" anchorCtr="0">
          <a:noAutofit/>
        </a:bodyPr>
        <a:lstStyle/>
        <a:p>
          <a:pPr marL="0" lvl="0" indent="0" algn="ctr" defTabSz="755650">
            <a:lnSpc>
              <a:spcPct val="90000"/>
            </a:lnSpc>
            <a:spcBef>
              <a:spcPct val="0"/>
            </a:spcBef>
            <a:spcAft>
              <a:spcPct val="35000"/>
            </a:spcAft>
            <a:buNone/>
          </a:pPr>
          <a:r>
            <a:rPr lang="en-US" sz="1700" kern="1200" dirty="0">
              <a:cs typeface="Calibri" pitchFamily="34" charset="0"/>
            </a:rPr>
            <a:t>The evidence does not exist</a:t>
          </a:r>
          <a:endParaRPr lang="en-US" sz="1700" kern="1200" dirty="0"/>
        </a:p>
      </dsp:txBody>
      <dsp:txXfrm>
        <a:off x="306812" y="1675039"/>
        <a:ext cx="1968045" cy="1538098"/>
      </dsp:txXfrm>
    </dsp:sp>
    <dsp:sp modelId="{C8BFED99-E2D0-3942-AC9C-BE58F4DC713E}">
      <dsp:nvSpPr>
        <dsp:cNvPr id="0" name=""/>
        <dsp:cNvSpPr/>
      </dsp:nvSpPr>
      <dsp:spPr>
        <a:xfrm>
          <a:off x="353480" y="3566664"/>
          <a:ext cx="2063749" cy="1633802"/>
        </a:xfrm>
        <a:prstGeom prst="roundRect">
          <a:avLst>
            <a:gd name="adj" fmla="val 10000"/>
          </a:avLst>
        </a:prstGeom>
        <a:solidFill>
          <a:srgbClr val="4C58EE"/>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n-US" sz="1700" kern="1200" dirty="0">
              <a:cs typeface="Calibri" pitchFamily="34" charset="0"/>
            </a:rPr>
            <a:t>Efficacy and effectiveness studies, to generate the clinical evidence</a:t>
          </a:r>
          <a:endParaRPr lang="en-US" sz="1700" kern="1200" dirty="0"/>
        </a:p>
      </dsp:txBody>
      <dsp:txXfrm>
        <a:off x="401332" y="3614516"/>
        <a:ext cx="1968045" cy="1538098"/>
      </dsp:txXfrm>
    </dsp:sp>
    <dsp:sp modelId="{833A57D7-E0F1-B04D-A429-E471F359692A}">
      <dsp:nvSpPr>
        <dsp:cNvPr id="0" name=""/>
        <dsp:cNvSpPr/>
      </dsp:nvSpPr>
      <dsp:spPr>
        <a:xfrm>
          <a:off x="2774156" y="0"/>
          <a:ext cx="2579687" cy="5418667"/>
        </a:xfrm>
        <a:prstGeom prst="roundRect">
          <a:avLst>
            <a:gd name="adj" fmla="val 10000"/>
          </a:avLst>
        </a:prstGeom>
        <a:solidFill>
          <a:srgbClr val="242B6C"/>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chemeClr val="bg1"/>
              </a:solidFill>
              <a:latin typeface="Proxima Nova Rg" panose="02000506030000020004" pitchFamily="2" charset="0"/>
            </a:rPr>
            <a:t>Knowing</a:t>
          </a:r>
        </a:p>
      </dsp:txBody>
      <dsp:txXfrm>
        <a:off x="2774156" y="0"/>
        <a:ext cx="2579687" cy="1625600"/>
      </dsp:txXfrm>
    </dsp:sp>
    <dsp:sp modelId="{7666F890-6264-E14E-AAEE-DA6AB6E7F290}">
      <dsp:nvSpPr>
        <dsp:cNvPr id="0" name=""/>
        <dsp:cNvSpPr/>
      </dsp:nvSpPr>
      <dsp:spPr>
        <a:xfrm>
          <a:off x="3032125" y="1627187"/>
          <a:ext cx="2063749" cy="1633802"/>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3180" tIns="32385" rIns="43180" bIns="32385" numCol="1" spcCol="1270" anchor="t" anchorCtr="0">
          <a:noAutofit/>
        </a:bodyPr>
        <a:lstStyle/>
        <a:p>
          <a:pPr marL="0" lvl="0" indent="0" algn="ctr" defTabSz="755650">
            <a:lnSpc>
              <a:spcPct val="90000"/>
            </a:lnSpc>
            <a:spcBef>
              <a:spcPct val="0"/>
            </a:spcBef>
            <a:spcAft>
              <a:spcPct val="35000"/>
            </a:spcAft>
            <a:buNone/>
          </a:pPr>
          <a:r>
            <a:rPr lang="en-US" sz="1700" kern="1200" dirty="0">
              <a:cs typeface="Calibri" pitchFamily="34" charset="0"/>
            </a:rPr>
            <a:t>The evidence exists, but clinicians do not know about it widely</a:t>
          </a:r>
          <a:endParaRPr lang="en-US" sz="1700" kern="1200" dirty="0"/>
        </a:p>
      </dsp:txBody>
      <dsp:txXfrm>
        <a:off x="3079977" y="1675039"/>
        <a:ext cx="1968045" cy="1538098"/>
      </dsp:txXfrm>
    </dsp:sp>
    <dsp:sp modelId="{30CF1BA1-B3CE-724A-A5F8-B2C539F90E2E}">
      <dsp:nvSpPr>
        <dsp:cNvPr id="0" name=""/>
        <dsp:cNvSpPr/>
      </dsp:nvSpPr>
      <dsp:spPr>
        <a:xfrm>
          <a:off x="3032125" y="3512343"/>
          <a:ext cx="2063749" cy="1633802"/>
        </a:xfrm>
        <a:prstGeom prst="roundRect">
          <a:avLst>
            <a:gd name="adj" fmla="val 10000"/>
          </a:avLst>
        </a:prstGeom>
        <a:solidFill>
          <a:srgbClr val="4C58EE"/>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n-US" sz="1700" kern="1200" dirty="0">
              <a:cs typeface="Calibri" pitchFamily="34" charset="0"/>
            </a:rPr>
            <a:t>Dissemination science research, to learn how best to get the evidence into the hands of the end-user (the clinician)</a:t>
          </a:r>
          <a:endParaRPr lang="en-US" sz="1700" kern="1200" dirty="0"/>
        </a:p>
      </dsp:txBody>
      <dsp:txXfrm>
        <a:off x="3079977" y="3560195"/>
        <a:ext cx="1968045" cy="1538098"/>
      </dsp:txXfrm>
    </dsp:sp>
    <dsp:sp modelId="{3E003B30-AA51-794E-AC41-526EAA073AF1}">
      <dsp:nvSpPr>
        <dsp:cNvPr id="0" name=""/>
        <dsp:cNvSpPr/>
      </dsp:nvSpPr>
      <dsp:spPr>
        <a:xfrm>
          <a:off x="5548312" y="0"/>
          <a:ext cx="2579687" cy="5418667"/>
        </a:xfrm>
        <a:prstGeom prst="roundRect">
          <a:avLst>
            <a:gd name="adj" fmla="val 10000"/>
          </a:avLst>
        </a:prstGeom>
        <a:solidFill>
          <a:srgbClr val="242B6C"/>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chemeClr val="bg1"/>
              </a:solidFill>
              <a:latin typeface="Proxima Nova Rg" panose="02000506030000020004" pitchFamily="2" charset="0"/>
            </a:rPr>
            <a:t>Doing</a:t>
          </a:r>
        </a:p>
      </dsp:txBody>
      <dsp:txXfrm>
        <a:off x="5548312" y="0"/>
        <a:ext cx="2579687" cy="1625600"/>
      </dsp:txXfrm>
    </dsp:sp>
    <dsp:sp modelId="{CC23EC8E-7CEE-1B48-97CA-4C679AAAA03A}">
      <dsp:nvSpPr>
        <dsp:cNvPr id="0" name=""/>
        <dsp:cNvSpPr/>
      </dsp:nvSpPr>
      <dsp:spPr>
        <a:xfrm>
          <a:off x="5805289" y="1627187"/>
          <a:ext cx="2063749" cy="1633802"/>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3180" tIns="32385" rIns="43180" bIns="32385" numCol="1" spcCol="1270" anchor="t" anchorCtr="0">
          <a:noAutofit/>
        </a:bodyPr>
        <a:lstStyle/>
        <a:p>
          <a:pPr marL="0" lvl="0" indent="0" algn="ctr" defTabSz="755650">
            <a:lnSpc>
              <a:spcPct val="90000"/>
            </a:lnSpc>
            <a:spcBef>
              <a:spcPct val="0"/>
            </a:spcBef>
            <a:spcAft>
              <a:spcPct val="35000"/>
            </a:spcAft>
            <a:buNone/>
          </a:pPr>
          <a:r>
            <a:rPr lang="en-US" sz="1700" kern="1200" dirty="0">
              <a:ea typeface="MS PGothic" pitchFamily="34" charset="-128"/>
            </a:rPr>
            <a:t>The evidence exists and clinicians know about it, </a:t>
          </a:r>
          <a:br>
            <a:rPr lang="en-US" sz="1700" kern="1200" dirty="0">
              <a:ea typeface="MS PGothic" pitchFamily="34" charset="-128"/>
            </a:rPr>
          </a:br>
          <a:r>
            <a:rPr lang="en-US" sz="1700" kern="1200" dirty="0">
              <a:ea typeface="MS PGothic" pitchFamily="34" charset="-128"/>
            </a:rPr>
            <a:t>but they do not make use of this evidence</a:t>
          </a:r>
          <a:endParaRPr lang="en-US" sz="1700" kern="1200" dirty="0"/>
        </a:p>
      </dsp:txBody>
      <dsp:txXfrm>
        <a:off x="5853141" y="1675039"/>
        <a:ext cx="1968045" cy="1538098"/>
      </dsp:txXfrm>
    </dsp:sp>
    <dsp:sp modelId="{9B784F42-571F-5642-875B-1DC77756BBB7}">
      <dsp:nvSpPr>
        <dsp:cNvPr id="0" name=""/>
        <dsp:cNvSpPr/>
      </dsp:nvSpPr>
      <dsp:spPr>
        <a:xfrm>
          <a:off x="5805289" y="3512343"/>
          <a:ext cx="2063749" cy="1633802"/>
        </a:xfrm>
        <a:prstGeom prst="roundRect">
          <a:avLst>
            <a:gd name="adj" fmla="val 10000"/>
          </a:avLst>
        </a:prstGeom>
        <a:solidFill>
          <a:srgbClr val="4C58EE"/>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n-US" sz="1700" kern="1200" dirty="0">
              <a:cs typeface="Calibri" pitchFamily="34" charset="0"/>
            </a:rPr>
            <a:t>Implementation science research, to learn how best to get end-users (clinicians) to use the evidence in routine practice</a:t>
          </a:r>
          <a:endParaRPr lang="en-US" sz="1700" kern="1200" dirty="0"/>
        </a:p>
      </dsp:txBody>
      <dsp:txXfrm>
        <a:off x="5853141" y="3560195"/>
        <a:ext cx="1968045" cy="153809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AFD4C3-D388-4643-A968-72841082F878}">
      <dsp:nvSpPr>
        <dsp:cNvPr id="0" name=""/>
        <dsp:cNvSpPr/>
      </dsp:nvSpPr>
      <dsp:spPr>
        <a:xfrm>
          <a:off x="0" y="560961"/>
          <a:ext cx="2437788" cy="1462673"/>
        </a:xfrm>
        <a:prstGeom prst="rect">
          <a:avLst/>
        </a:prstGeom>
        <a:solidFill>
          <a:srgbClr val="4C58E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Which untreated cracked teeth will get worse?</a:t>
          </a:r>
          <a:endParaRPr lang="en-US" sz="2000" kern="1200" dirty="0"/>
        </a:p>
      </dsp:txBody>
      <dsp:txXfrm>
        <a:off x="0" y="560961"/>
        <a:ext cx="2437788" cy="1462673"/>
      </dsp:txXfrm>
    </dsp:sp>
    <dsp:sp modelId="{0EA35F46-EC8E-1E41-910E-1A15A72E8E4E}">
      <dsp:nvSpPr>
        <dsp:cNvPr id="0" name=""/>
        <dsp:cNvSpPr/>
      </dsp:nvSpPr>
      <dsp:spPr>
        <a:xfrm>
          <a:off x="2681567" y="560961"/>
          <a:ext cx="2437788" cy="14626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Few will fracture in 3 years (3%): most likely with enamel wear facet, horizontal crack, maxillary tooth, facial surface, detectable with explorer</a:t>
          </a:r>
        </a:p>
      </dsp:txBody>
      <dsp:txXfrm>
        <a:off x="2681567" y="560961"/>
        <a:ext cx="2437788" cy="1462673"/>
      </dsp:txXfrm>
    </dsp:sp>
    <dsp:sp modelId="{B7EFB29C-30BA-7343-A747-D6DF2FD3EBEC}">
      <dsp:nvSpPr>
        <dsp:cNvPr id="0" name=""/>
        <dsp:cNvSpPr/>
      </dsp:nvSpPr>
      <dsp:spPr>
        <a:xfrm>
          <a:off x="5363135" y="560961"/>
          <a:ext cx="2437788" cy="14626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Only 12% of teeth will show crack progression: most likely male and cracks in multiple surfaces</a:t>
          </a:r>
        </a:p>
      </dsp:txBody>
      <dsp:txXfrm>
        <a:off x="5363135" y="560961"/>
        <a:ext cx="2437788" cy="1462673"/>
      </dsp:txXfrm>
    </dsp:sp>
    <dsp:sp modelId="{EDDAFFB9-3EEC-1240-B41F-CA7301334CC5}">
      <dsp:nvSpPr>
        <dsp:cNvPr id="0" name=""/>
        <dsp:cNvSpPr/>
      </dsp:nvSpPr>
      <dsp:spPr>
        <a:xfrm>
          <a:off x="0" y="2267413"/>
          <a:ext cx="2437788" cy="1462673"/>
        </a:xfrm>
        <a:prstGeom prst="rect">
          <a:avLst/>
        </a:prstGeom>
        <a:solidFill>
          <a:srgbClr val="4C58E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When should we intervene?</a:t>
          </a:r>
        </a:p>
      </dsp:txBody>
      <dsp:txXfrm>
        <a:off x="0" y="2267413"/>
        <a:ext cx="2437788" cy="1462673"/>
      </dsp:txXfrm>
    </dsp:sp>
    <dsp:sp modelId="{6D350C7D-D35B-5F42-8E4B-3F92561B508F}">
      <dsp:nvSpPr>
        <dsp:cNvPr id="0" name=""/>
        <dsp:cNvSpPr/>
      </dsp:nvSpPr>
      <dsp:spPr>
        <a:xfrm>
          <a:off x="2681567" y="2267413"/>
          <a:ext cx="2437788" cy="14626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Active caries, biting pain, multiple crack characteristics of staining, detectable by explorer, connects with restoration, and blocks transilluminated light.</a:t>
          </a:r>
        </a:p>
      </dsp:txBody>
      <dsp:txXfrm>
        <a:off x="2681567" y="2267413"/>
        <a:ext cx="2437788" cy="1462673"/>
      </dsp:txXfrm>
    </dsp:sp>
    <dsp:sp modelId="{FB79B513-9B81-5545-A51D-1709CAFE8CEA}">
      <dsp:nvSpPr>
        <dsp:cNvPr id="0" name=""/>
        <dsp:cNvSpPr/>
      </dsp:nvSpPr>
      <dsp:spPr>
        <a:xfrm>
          <a:off x="5363135" y="2267413"/>
          <a:ext cx="2437788" cy="1462673"/>
        </a:xfrm>
        <a:prstGeom prst="rect">
          <a:avLst/>
        </a:prstGeom>
        <a:no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1460" tIns="251460" rIns="251460" bIns="251460" numCol="1" spcCol="1270" anchor="ctr" anchorCtr="0">
          <a:noAutofit/>
        </a:bodyPr>
        <a:lstStyle/>
        <a:p>
          <a:pPr marL="0" lvl="0" indent="0" algn="ctr" defTabSz="2933700">
            <a:lnSpc>
              <a:spcPct val="90000"/>
            </a:lnSpc>
            <a:spcBef>
              <a:spcPct val="0"/>
            </a:spcBef>
            <a:spcAft>
              <a:spcPct val="35000"/>
            </a:spcAft>
            <a:buNone/>
          </a:pPr>
          <a:endParaRPr lang="en-US" sz="6600" kern="1200"/>
        </a:p>
      </dsp:txBody>
      <dsp:txXfrm>
        <a:off x="5363135" y="2267413"/>
        <a:ext cx="2437788" cy="1462673"/>
      </dsp:txXfrm>
    </dsp:sp>
    <dsp:sp modelId="{DD97F4C0-D66F-804A-BEF7-5824C402644A}">
      <dsp:nvSpPr>
        <dsp:cNvPr id="0" name=""/>
        <dsp:cNvSpPr/>
      </dsp:nvSpPr>
      <dsp:spPr>
        <a:xfrm>
          <a:off x="0" y="3973865"/>
          <a:ext cx="2437788" cy="1462673"/>
        </a:xfrm>
        <a:prstGeom prst="rect">
          <a:avLst/>
        </a:prstGeom>
        <a:solidFill>
          <a:srgbClr val="4C58E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What is the best treatment?</a:t>
          </a:r>
        </a:p>
      </dsp:txBody>
      <dsp:txXfrm>
        <a:off x="0" y="3973865"/>
        <a:ext cx="2437788" cy="1462673"/>
      </dsp:txXfrm>
    </dsp:sp>
    <dsp:sp modelId="{888F2BAD-F361-A14B-934E-A45F9A90391D}">
      <dsp:nvSpPr>
        <dsp:cNvPr id="0" name=""/>
        <dsp:cNvSpPr/>
      </dsp:nvSpPr>
      <dsp:spPr>
        <a:xfrm>
          <a:off x="2681567" y="3973865"/>
          <a:ext cx="2437788" cy="14626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Monitor: 92% of teeth you recommend to monitor will remain so for at least 3 years.</a:t>
          </a:r>
        </a:p>
      </dsp:txBody>
      <dsp:txXfrm>
        <a:off x="2681567" y="3973865"/>
        <a:ext cx="2437788" cy="1462673"/>
      </dsp:txXfrm>
    </dsp:sp>
    <dsp:sp modelId="{909F661C-72C8-CE44-B07B-15831E0BB607}">
      <dsp:nvSpPr>
        <dsp:cNvPr id="0" name=""/>
        <dsp:cNvSpPr/>
      </dsp:nvSpPr>
      <dsp:spPr>
        <a:xfrm>
          <a:off x="5363135" y="3973865"/>
          <a:ext cx="2437788" cy="14626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Full crown</a:t>
          </a:r>
          <a:r>
            <a:rPr lang="en-US" sz="1400" kern="1200"/>
            <a:t>: Of treated teeth (mainly crowns), only 14% will need to be retreated, but will survive</a:t>
          </a:r>
          <a:endParaRPr lang="en-US" sz="1400" kern="1200" dirty="0"/>
        </a:p>
      </dsp:txBody>
      <dsp:txXfrm>
        <a:off x="5363135" y="3973865"/>
        <a:ext cx="2437788" cy="146267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DE6742-5451-A34B-A1BA-CF05F9B23AF4}">
      <dsp:nvSpPr>
        <dsp:cNvPr id="0" name=""/>
        <dsp:cNvSpPr/>
      </dsp:nvSpPr>
      <dsp:spPr>
        <a:xfrm>
          <a:off x="111160" y="1066"/>
          <a:ext cx="2594216" cy="155652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77% performed root canal therapy as the most common strategy </a:t>
          </a:r>
        </a:p>
      </dsp:txBody>
      <dsp:txXfrm>
        <a:off x="111160" y="1066"/>
        <a:ext cx="2594216" cy="1556529"/>
      </dsp:txXfrm>
    </dsp:sp>
    <dsp:sp modelId="{90D1FA67-A1B7-D441-BDB2-D9CC6289DDDD}">
      <dsp:nvSpPr>
        <dsp:cNvPr id="0" name=""/>
        <dsp:cNvSpPr/>
      </dsp:nvSpPr>
      <dsp:spPr>
        <a:xfrm>
          <a:off x="2964798" y="1066"/>
          <a:ext cx="2594216" cy="155652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55% performed pulpotomy as part of their practice</a:t>
          </a:r>
        </a:p>
      </dsp:txBody>
      <dsp:txXfrm>
        <a:off x="2964798" y="1066"/>
        <a:ext cx="2594216" cy="1556529"/>
      </dsp:txXfrm>
    </dsp:sp>
    <dsp:sp modelId="{F377C9DB-A88B-FB4D-BCD5-E73F240168CC}">
      <dsp:nvSpPr>
        <dsp:cNvPr id="0" name=""/>
        <dsp:cNvSpPr/>
      </dsp:nvSpPr>
      <dsp:spPr>
        <a:xfrm>
          <a:off x="111160" y="1817017"/>
          <a:ext cx="2594216" cy="155652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48% of practitioners were in favor of pulpotomy as a definitive procedure </a:t>
          </a:r>
        </a:p>
      </dsp:txBody>
      <dsp:txXfrm>
        <a:off x="111160" y="1817017"/>
        <a:ext cx="2594216" cy="1556529"/>
      </dsp:txXfrm>
    </dsp:sp>
    <dsp:sp modelId="{962643D1-C6AE-C94C-B798-F31AD2A54228}">
      <dsp:nvSpPr>
        <dsp:cNvPr id="0" name=""/>
        <dsp:cNvSpPr/>
      </dsp:nvSpPr>
      <dsp:spPr>
        <a:xfrm>
          <a:off x="2964798" y="1817017"/>
          <a:ext cx="2594216" cy="155652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69% of practitioners felt that their patients would be in favor</a:t>
          </a:r>
        </a:p>
      </dsp:txBody>
      <dsp:txXfrm>
        <a:off x="2964798" y="1817017"/>
        <a:ext cx="2594216" cy="1556529"/>
      </dsp:txXfrm>
    </dsp:sp>
    <dsp:sp modelId="{2BBE2AAA-CC32-B945-9863-DC1C90500007}">
      <dsp:nvSpPr>
        <dsp:cNvPr id="0" name=""/>
        <dsp:cNvSpPr/>
      </dsp:nvSpPr>
      <dsp:spPr>
        <a:xfrm>
          <a:off x="1537979" y="3632969"/>
          <a:ext cx="2594216" cy="155652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19.5% used pulpotomy with tricalcium silicate-based cements such as MTA, </a:t>
          </a:r>
          <a:r>
            <a:rPr lang="en-US" sz="1700" kern="1200" dirty="0" err="1"/>
            <a:t>Biodentine</a:t>
          </a:r>
          <a:r>
            <a:rPr lang="en-US" sz="1700" kern="1200" baseline="30000" dirty="0" err="1"/>
            <a:t>TM</a:t>
          </a:r>
          <a:r>
            <a:rPr lang="en-US" sz="1700" kern="1200" dirty="0"/>
            <a:t> and </a:t>
          </a:r>
          <a:r>
            <a:rPr lang="en-US" sz="1700" kern="1200" dirty="0" err="1"/>
            <a:t>EndoSequence</a:t>
          </a:r>
          <a:r>
            <a:rPr lang="en-US" sz="1700" kern="1200"/>
            <a:t>® Root Repair Material</a:t>
          </a:r>
          <a:r>
            <a:rPr lang="en-US" sz="1700" kern="1200" baseline="30000"/>
            <a:t>TM</a:t>
          </a:r>
          <a:r>
            <a:rPr lang="en-US" sz="1700" kern="1200" dirty="0"/>
            <a:t> </a:t>
          </a:r>
        </a:p>
      </dsp:txBody>
      <dsp:txXfrm>
        <a:off x="1537979" y="3632969"/>
        <a:ext cx="2594216" cy="155652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6907CA-AF8B-9F48-982B-433D814BB014}">
      <dsp:nvSpPr>
        <dsp:cNvPr id="0" name=""/>
        <dsp:cNvSpPr/>
      </dsp:nvSpPr>
      <dsp:spPr>
        <a:xfrm>
          <a:off x="0" y="220868"/>
          <a:ext cx="5092194" cy="795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347 patients from 91 dental practices (mostly orthodontists) between 2015 and 2017</a:t>
          </a:r>
        </a:p>
      </dsp:txBody>
      <dsp:txXfrm>
        <a:off x="38838" y="259706"/>
        <a:ext cx="5014518" cy="717924"/>
      </dsp:txXfrm>
    </dsp:sp>
    <dsp:sp modelId="{36DEB7BB-B29A-4F4E-BBF5-0B5B672A0DA6}">
      <dsp:nvSpPr>
        <dsp:cNvPr id="0" name=""/>
        <dsp:cNvSpPr/>
      </dsp:nvSpPr>
      <dsp:spPr>
        <a:xfrm>
          <a:off x="0" y="1016469"/>
          <a:ext cx="5092194" cy="124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74% female</a:t>
          </a:r>
        </a:p>
        <a:p>
          <a:pPr marL="171450" lvl="1" indent="-171450" algn="l" defTabSz="711200">
            <a:lnSpc>
              <a:spcPct val="90000"/>
            </a:lnSpc>
            <a:spcBef>
              <a:spcPct val="0"/>
            </a:spcBef>
            <a:spcAft>
              <a:spcPct val="20000"/>
            </a:spcAft>
            <a:buChar char="•"/>
          </a:pP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31.4 years mean age</a:t>
          </a:r>
        </a:p>
        <a:p>
          <a:pPr marL="171450" lvl="1" indent="-171450" algn="l" defTabSz="711200">
            <a:lnSpc>
              <a:spcPct val="90000"/>
            </a:lnSpc>
            <a:spcBef>
              <a:spcPct val="0"/>
            </a:spcBef>
            <a:spcAft>
              <a:spcPct val="20000"/>
            </a:spcAft>
            <a:buChar char="•"/>
          </a:pP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40% prior orthodontic treatment.  -2.4 mm mean pre-treatment overbite</a:t>
          </a:r>
        </a:p>
        <a:p>
          <a:pPr marL="171450" lvl="1" indent="-171450" algn="l" defTabSz="711200">
            <a:lnSpc>
              <a:spcPct val="90000"/>
            </a:lnSpc>
            <a:spcBef>
              <a:spcPct val="0"/>
            </a:spcBef>
            <a:spcAft>
              <a:spcPct val="20000"/>
            </a:spcAft>
            <a:buChar char="•"/>
          </a:pP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39 degrees mean mandibular plane angle. </a:t>
          </a:r>
        </a:p>
      </dsp:txBody>
      <dsp:txXfrm>
        <a:off x="0" y="1016469"/>
        <a:ext cx="5092194" cy="1242000"/>
      </dsp:txXfrm>
    </dsp:sp>
    <dsp:sp modelId="{ADC0813E-5362-2140-96CE-B506A44C7C9D}">
      <dsp:nvSpPr>
        <dsp:cNvPr id="0" name=""/>
        <dsp:cNvSpPr/>
      </dsp:nvSpPr>
      <dsp:spPr>
        <a:xfrm>
          <a:off x="0" y="2258469"/>
          <a:ext cx="5092194" cy="795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effectLst/>
            </a:rPr>
            <a:t>Treatment recommendations were:</a:t>
          </a:r>
        </a:p>
      </dsp:txBody>
      <dsp:txXfrm>
        <a:off x="38838" y="2297307"/>
        <a:ext cx="5014518" cy="717924"/>
      </dsp:txXfrm>
    </dsp:sp>
    <dsp:sp modelId="{F57017E3-B473-E242-BDEC-5D44559687A2}">
      <dsp:nvSpPr>
        <dsp:cNvPr id="0" name=""/>
        <dsp:cNvSpPr/>
      </dsp:nvSpPr>
      <dsp:spPr>
        <a:xfrm>
          <a:off x="0" y="3054069"/>
          <a:ext cx="5092194"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dirty="0">
              <a:effectLst/>
            </a:rPr>
            <a:t>42% fixed appliances only</a:t>
          </a:r>
        </a:p>
        <a:p>
          <a:pPr marL="171450" lvl="1" indent="-171450" algn="l" defTabSz="711200">
            <a:lnSpc>
              <a:spcPct val="90000"/>
            </a:lnSpc>
            <a:spcBef>
              <a:spcPct val="0"/>
            </a:spcBef>
            <a:spcAft>
              <a:spcPct val="20000"/>
            </a:spcAft>
            <a:buChar char="•"/>
          </a:pPr>
          <a:r>
            <a:rPr lang="en-US" sz="1600" kern="1200" dirty="0">
              <a:effectLst/>
            </a:rPr>
            <a:t>37% fixed appliances </a:t>
          </a: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with orthognathic surgery</a:t>
          </a:r>
          <a:endParaRPr lang="en-US" sz="1600" kern="1200" dirty="0">
            <a:effectLst/>
          </a:endParaRPr>
        </a:p>
        <a:p>
          <a:pPr marL="171450" lvl="1" indent="-171450" algn="l" defTabSz="711200">
            <a:lnSpc>
              <a:spcPct val="90000"/>
            </a:lnSpc>
            <a:spcBef>
              <a:spcPct val="0"/>
            </a:spcBef>
            <a:spcAft>
              <a:spcPct val="20000"/>
            </a:spcAft>
            <a:buChar char="•"/>
          </a:pP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~10% aligners</a:t>
          </a:r>
        </a:p>
        <a:p>
          <a:pPr marL="171450" lvl="1" indent="-171450" algn="l" defTabSz="711200">
            <a:lnSpc>
              <a:spcPct val="90000"/>
            </a:lnSpc>
            <a:spcBef>
              <a:spcPct val="0"/>
            </a:spcBef>
            <a:spcAft>
              <a:spcPct val="20000"/>
            </a:spcAft>
            <a:buChar char="•"/>
          </a:pPr>
          <a:r>
            <a:rPr lang="en-US" sz="1600" kern="1200" dirty="0">
              <a:effectLst/>
              <a:latin typeface="Arial" panose="020B0604020202020204" pitchFamily="34" charset="0"/>
              <a:ea typeface="Arial Unicode MS" panose="020B0604020202020204" pitchFamily="34" charset="-128"/>
              <a:cs typeface="Times New Roman" panose="02020603050405020304" pitchFamily="18" charset="0"/>
            </a:rPr>
            <a:t>~10% TADs</a:t>
          </a:r>
        </a:p>
      </dsp:txBody>
      <dsp:txXfrm>
        <a:off x="0" y="3054069"/>
        <a:ext cx="5092194" cy="10764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6907CA-AF8B-9F48-982B-433D814BB014}">
      <dsp:nvSpPr>
        <dsp:cNvPr id="0" name=""/>
        <dsp:cNvSpPr/>
      </dsp:nvSpPr>
      <dsp:spPr>
        <a:xfrm>
          <a:off x="0" y="2686"/>
          <a:ext cx="5092194" cy="656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effectLst/>
              <a:latin typeface="Arial" panose="020B0604020202020204" pitchFamily="34" charset="0"/>
              <a:ea typeface="Arial Unicode MS" panose="020B0604020202020204" pitchFamily="34" charset="-128"/>
              <a:cs typeface="Times New Roman" panose="02020603050405020304" pitchFamily="18" charset="0"/>
            </a:rPr>
            <a:t>254 (73%) completed treatment during the study period.</a:t>
          </a:r>
          <a:r>
            <a:rPr lang="en-US" sz="1700" kern="1200" dirty="0">
              <a:effectLst/>
            </a:rPr>
            <a:t> </a:t>
          </a:r>
          <a:endParaRPr lang="en-US" sz="1700" kern="1200" dirty="0"/>
        </a:p>
      </dsp:txBody>
      <dsp:txXfrm>
        <a:off x="32041" y="34727"/>
        <a:ext cx="5028112" cy="592288"/>
      </dsp:txXfrm>
    </dsp:sp>
    <dsp:sp modelId="{34E67045-B138-6145-8A74-97BC0DBD018C}">
      <dsp:nvSpPr>
        <dsp:cNvPr id="0" name=""/>
        <dsp:cNvSpPr/>
      </dsp:nvSpPr>
      <dsp:spPr>
        <a:xfrm>
          <a:off x="0" y="708016"/>
          <a:ext cx="5092194" cy="656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effectLst/>
              <a:latin typeface="Arial" panose="020B0604020202020204" pitchFamily="34" charset="0"/>
              <a:ea typeface="Arial Unicode MS" panose="020B0604020202020204" pitchFamily="34" charset="-128"/>
              <a:cs typeface="Times New Roman" panose="02020603050405020304" pitchFamily="18" charset="0"/>
            </a:rPr>
            <a:t>Treatment success</a:t>
          </a:r>
        </a:p>
      </dsp:txBody>
      <dsp:txXfrm>
        <a:off x="32041" y="740057"/>
        <a:ext cx="5028112" cy="592288"/>
      </dsp:txXfrm>
    </dsp:sp>
    <dsp:sp modelId="{BCF4B9CF-07DF-2A40-9048-D035941B1C6E}">
      <dsp:nvSpPr>
        <dsp:cNvPr id="0" name=""/>
        <dsp:cNvSpPr/>
      </dsp:nvSpPr>
      <dsp:spPr>
        <a:xfrm>
          <a:off x="0" y="1364386"/>
          <a:ext cx="5092194" cy="431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93%, based on positive overbite on the post-treatment </a:t>
          </a:r>
          <a:r>
            <a:rPr lang="en-US" sz="1300" kern="1200" dirty="0" err="1">
              <a:effectLst/>
              <a:latin typeface="Arial" panose="020B0604020202020204" pitchFamily="34" charset="0"/>
              <a:ea typeface="Arial Unicode MS" panose="020B0604020202020204" pitchFamily="34" charset="-128"/>
              <a:cs typeface="Times New Roman" panose="02020603050405020304" pitchFamily="18" charset="0"/>
            </a:rPr>
            <a:t>ceph</a:t>
          </a: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 </a:t>
          </a:r>
        </a:p>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84% based on a photographic index</a:t>
          </a:r>
        </a:p>
      </dsp:txBody>
      <dsp:txXfrm>
        <a:off x="0" y="1364386"/>
        <a:ext cx="5092194" cy="431077"/>
      </dsp:txXfrm>
    </dsp:sp>
    <dsp:sp modelId="{465F60D3-2BF5-324E-B1CD-F6D0022E9646}">
      <dsp:nvSpPr>
        <dsp:cNvPr id="0" name=""/>
        <dsp:cNvSpPr/>
      </dsp:nvSpPr>
      <dsp:spPr>
        <a:xfrm>
          <a:off x="0" y="1795464"/>
          <a:ext cx="5092194" cy="656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effectLst/>
              <a:latin typeface="Arial" panose="020B0604020202020204" pitchFamily="34" charset="0"/>
              <a:ea typeface="Arial Unicode MS" panose="020B0604020202020204" pitchFamily="34" charset="-128"/>
              <a:cs typeface="Times New Roman" panose="02020603050405020304" pitchFamily="18" charset="0"/>
            </a:rPr>
            <a:t>Success rates by treatment modalities were similar, except for surgery:</a:t>
          </a:r>
        </a:p>
      </dsp:txBody>
      <dsp:txXfrm>
        <a:off x="32041" y="1827505"/>
        <a:ext cx="5028112" cy="592288"/>
      </dsp:txXfrm>
    </dsp:sp>
    <dsp:sp modelId="{F8BCF405-B5D0-904F-9EF7-E1F0FA63E093}">
      <dsp:nvSpPr>
        <dsp:cNvPr id="0" name=""/>
        <dsp:cNvSpPr/>
      </dsp:nvSpPr>
      <dsp:spPr>
        <a:xfrm>
          <a:off x="0" y="2451834"/>
          <a:ext cx="5092194" cy="84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81% Aligners (=29)</a:t>
          </a:r>
        </a:p>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81% Fixed appliances (n=20) </a:t>
          </a:r>
        </a:p>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89% TADs</a:t>
          </a:r>
        </a:p>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91% Surgery</a:t>
          </a:r>
        </a:p>
      </dsp:txBody>
      <dsp:txXfrm>
        <a:off x="0" y="2451834"/>
        <a:ext cx="5092194" cy="844560"/>
      </dsp:txXfrm>
    </dsp:sp>
    <dsp:sp modelId="{149C7529-21B5-8F41-B49C-CA803281A0A2}">
      <dsp:nvSpPr>
        <dsp:cNvPr id="0" name=""/>
        <dsp:cNvSpPr/>
      </dsp:nvSpPr>
      <dsp:spPr>
        <a:xfrm>
          <a:off x="0" y="3296394"/>
          <a:ext cx="5092194" cy="656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effectLst/>
              <a:latin typeface="Arial" panose="020B0604020202020204" pitchFamily="34" charset="0"/>
              <a:ea typeface="Arial Unicode MS" panose="020B0604020202020204" pitchFamily="34" charset="-128"/>
              <a:cs typeface="Times New Roman" panose="02020603050405020304" pitchFamily="18" charset="0"/>
            </a:rPr>
            <a:t>Greater success associated with:</a:t>
          </a:r>
          <a:endParaRPr lang="en-US" sz="1700" kern="1200" dirty="0">
            <a:effectLst/>
            <a:latin typeface="Arial" panose="020B0604020202020204" pitchFamily="34" charset="0"/>
            <a:ea typeface="Arial Unicode MS" panose="020B0604020202020204" pitchFamily="34" charset="-128"/>
            <a:cs typeface="Times New Roman" panose="02020603050405020304" pitchFamily="18" charset="0"/>
          </a:endParaRPr>
        </a:p>
      </dsp:txBody>
      <dsp:txXfrm>
        <a:off x="32041" y="3328435"/>
        <a:ext cx="5028112" cy="592288"/>
      </dsp:txXfrm>
    </dsp:sp>
    <dsp:sp modelId="{6E02CA1F-E10C-CD4E-9EC9-CDCB01984092}">
      <dsp:nvSpPr>
        <dsp:cNvPr id="0" name=""/>
        <dsp:cNvSpPr/>
      </dsp:nvSpPr>
      <dsp:spPr>
        <a:xfrm>
          <a:off x="0" y="3952764"/>
          <a:ext cx="5092194" cy="395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dirty="0">
              <a:effectLst/>
              <a:latin typeface="Arial" panose="020B0604020202020204" pitchFamily="34" charset="0"/>
              <a:ea typeface="Arial Unicode MS" panose="020B0604020202020204" pitchFamily="34" charset="-128"/>
              <a:cs typeface="Times New Roman" panose="02020603050405020304" pitchFamily="18" charset="0"/>
            </a:rPr>
            <a:t>lower mandibular plane angle, less crowding, and shorter treatment times, and academic settings</a:t>
          </a:r>
          <a:endParaRPr lang="en-US" sz="1300" kern="1200" dirty="0"/>
        </a:p>
      </dsp:txBody>
      <dsp:txXfrm>
        <a:off x="0" y="3952764"/>
        <a:ext cx="5092194" cy="39588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6907CA-AF8B-9F48-982B-433D814BB014}">
      <dsp:nvSpPr>
        <dsp:cNvPr id="0" name=""/>
        <dsp:cNvSpPr/>
      </dsp:nvSpPr>
      <dsp:spPr>
        <a:xfrm>
          <a:off x="0" y="91179"/>
          <a:ext cx="5092194" cy="7335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effectLst/>
              <a:latin typeface="Arial" panose="020B0604020202020204" pitchFamily="34" charset="0"/>
              <a:ea typeface="Arial Unicode MS" panose="020B0604020202020204" pitchFamily="34" charset="-128"/>
              <a:cs typeface="Times New Roman" panose="02020603050405020304" pitchFamily="18" charset="0"/>
            </a:rPr>
            <a:t>112 (30%) completed post-treatment evaluation after 1.2 years (on average).</a:t>
          </a:r>
          <a:r>
            <a:rPr lang="en-US" sz="1900" kern="1200" dirty="0">
              <a:effectLst/>
            </a:rPr>
            <a:t> </a:t>
          </a:r>
          <a:endParaRPr lang="en-US" sz="1900" kern="1200" dirty="0"/>
        </a:p>
      </dsp:txBody>
      <dsp:txXfrm>
        <a:off x="35811" y="126990"/>
        <a:ext cx="5020572" cy="661968"/>
      </dsp:txXfrm>
    </dsp:sp>
    <dsp:sp modelId="{34E67045-B138-6145-8A74-97BC0DBD018C}">
      <dsp:nvSpPr>
        <dsp:cNvPr id="0" name=""/>
        <dsp:cNvSpPr/>
      </dsp:nvSpPr>
      <dsp:spPr>
        <a:xfrm>
          <a:off x="0" y="879489"/>
          <a:ext cx="5092194" cy="7335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effectLst/>
              <a:latin typeface="Arial" panose="020B0604020202020204" pitchFamily="34" charset="0"/>
              <a:ea typeface="Arial Unicode MS" panose="020B0604020202020204" pitchFamily="34" charset="-128"/>
              <a:cs typeface="Times New Roman" panose="02020603050405020304" pitchFamily="18" charset="0"/>
            </a:rPr>
            <a:t>Retainer prescribed varied</a:t>
          </a:r>
        </a:p>
      </dsp:txBody>
      <dsp:txXfrm>
        <a:off x="35811" y="915300"/>
        <a:ext cx="5020572" cy="661968"/>
      </dsp:txXfrm>
    </dsp:sp>
    <dsp:sp modelId="{BCF4B9CF-07DF-2A40-9048-D035941B1C6E}">
      <dsp:nvSpPr>
        <dsp:cNvPr id="0" name=""/>
        <dsp:cNvSpPr/>
      </dsp:nvSpPr>
      <dsp:spPr>
        <a:xfrm>
          <a:off x="0" y="1613079"/>
          <a:ext cx="5092194" cy="491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effectLst/>
              <a:latin typeface="Arial" panose="020B0604020202020204" pitchFamily="34" charset="0"/>
              <a:ea typeface="Arial Unicode MS" panose="020B0604020202020204" pitchFamily="34" charset="-128"/>
              <a:cs typeface="Times New Roman" panose="02020603050405020304" pitchFamily="18" charset="0"/>
            </a:rPr>
            <a:t>More than 50% c</a:t>
          </a:r>
          <a:r>
            <a:rPr lang="en-US" sz="1500" kern="1200"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lear, vacuum formed retainers</a:t>
          </a:r>
          <a:endParaRPr lang="en-US" sz="1500" kern="1200" dirty="0">
            <a:effectLst/>
            <a:latin typeface="Arial" panose="020B0604020202020204" pitchFamily="34" charset="0"/>
            <a:ea typeface="Arial Unicode MS" panose="020B0604020202020204" pitchFamily="34" charset="-128"/>
            <a:cs typeface="Times New Roman" panose="02020603050405020304" pitchFamily="18" charset="0"/>
          </a:endParaRPr>
        </a:p>
        <a:p>
          <a:pPr marL="114300" lvl="1" indent="-114300" algn="l" defTabSz="666750">
            <a:lnSpc>
              <a:spcPct val="90000"/>
            </a:lnSpc>
            <a:spcBef>
              <a:spcPct val="0"/>
            </a:spcBef>
            <a:spcAft>
              <a:spcPct val="20000"/>
            </a:spcAft>
            <a:buChar char="•"/>
          </a:pPr>
          <a:r>
            <a:rPr lang="en-US" sz="1500" kern="1200"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16% upper and lower bonded retainers</a:t>
          </a:r>
          <a:endParaRPr lang="en-US" sz="1500" kern="1200" dirty="0">
            <a:effectLst/>
            <a:latin typeface="Arial" panose="020B0604020202020204" pitchFamily="34" charset="0"/>
            <a:ea typeface="Arial Unicode MS" panose="020B0604020202020204" pitchFamily="34" charset="-128"/>
            <a:cs typeface="Times New Roman" panose="02020603050405020304" pitchFamily="18" charset="0"/>
          </a:endParaRPr>
        </a:p>
      </dsp:txBody>
      <dsp:txXfrm>
        <a:off x="0" y="1613079"/>
        <a:ext cx="5092194" cy="491625"/>
      </dsp:txXfrm>
    </dsp:sp>
    <dsp:sp modelId="{465F60D3-2BF5-324E-B1CD-F6D0022E9646}">
      <dsp:nvSpPr>
        <dsp:cNvPr id="0" name=""/>
        <dsp:cNvSpPr/>
      </dsp:nvSpPr>
      <dsp:spPr>
        <a:xfrm>
          <a:off x="0" y="2104704"/>
          <a:ext cx="5092194" cy="7335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effectLst/>
              <a:latin typeface="Arial" panose="020B0604020202020204" pitchFamily="34" charset="0"/>
              <a:ea typeface="Arial Unicode MS" panose="020B0604020202020204" pitchFamily="34" charset="-128"/>
              <a:cs typeface="Times New Roman" panose="02020603050405020304" pitchFamily="18" charset="0"/>
            </a:rPr>
            <a:t>Stability rates:</a:t>
          </a:r>
        </a:p>
      </dsp:txBody>
      <dsp:txXfrm>
        <a:off x="35811" y="2140515"/>
        <a:ext cx="5020572" cy="661968"/>
      </dsp:txXfrm>
    </dsp:sp>
    <dsp:sp modelId="{F8BCF405-B5D0-904F-9EF7-E1F0FA63E093}">
      <dsp:nvSpPr>
        <dsp:cNvPr id="0" name=""/>
        <dsp:cNvSpPr/>
      </dsp:nvSpPr>
      <dsp:spPr>
        <a:xfrm>
          <a:off x="0" y="2838294"/>
          <a:ext cx="5092194" cy="688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effectLst/>
              <a:latin typeface="Arial" panose="020B0604020202020204" pitchFamily="34" charset="0"/>
              <a:ea typeface="Arial Unicode MS" panose="020B0604020202020204" pitchFamily="34" charset="-128"/>
              <a:cs typeface="Times New Roman" panose="02020603050405020304" pitchFamily="18" charset="0"/>
            </a:rPr>
            <a:t>89% based on millimetric measurement of the right central incisors</a:t>
          </a:r>
        </a:p>
        <a:p>
          <a:pPr marL="114300" lvl="1" indent="-114300" algn="l" defTabSz="666750">
            <a:lnSpc>
              <a:spcPct val="90000"/>
            </a:lnSpc>
            <a:spcBef>
              <a:spcPct val="0"/>
            </a:spcBef>
            <a:spcAft>
              <a:spcPct val="20000"/>
            </a:spcAft>
            <a:buChar char="•"/>
          </a:pPr>
          <a:r>
            <a:rPr lang="en-US" sz="1500" kern="1200" dirty="0">
              <a:effectLst/>
              <a:latin typeface="Arial" panose="020B0604020202020204" pitchFamily="34" charset="0"/>
              <a:ea typeface="Arial Unicode MS" panose="020B0604020202020204" pitchFamily="34" charset="-128"/>
              <a:cs typeface="Times New Roman" panose="02020603050405020304" pitchFamily="18" charset="0"/>
            </a:rPr>
            <a:t>65% based on photographic index</a:t>
          </a:r>
        </a:p>
      </dsp:txBody>
      <dsp:txXfrm>
        <a:off x="0" y="2838294"/>
        <a:ext cx="5092194" cy="688274"/>
      </dsp:txXfrm>
    </dsp:sp>
    <dsp:sp modelId="{149C7529-21B5-8F41-B49C-CA803281A0A2}">
      <dsp:nvSpPr>
        <dsp:cNvPr id="0" name=""/>
        <dsp:cNvSpPr/>
      </dsp:nvSpPr>
      <dsp:spPr>
        <a:xfrm>
          <a:off x="0" y="3526569"/>
          <a:ext cx="5092194" cy="7335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effectLst/>
              <a:latin typeface="Arial" panose="020B0604020202020204" pitchFamily="34" charset="0"/>
              <a:ea typeface="Arial Unicode MS" panose="020B0604020202020204" pitchFamily="34" charset="-128"/>
              <a:cs typeface="Times New Roman" panose="02020603050405020304" pitchFamily="18" charset="0"/>
            </a:rPr>
            <a:t>No significant differences in stability due to treatment groups or retainer type. </a:t>
          </a:r>
        </a:p>
      </dsp:txBody>
      <dsp:txXfrm>
        <a:off x="35811" y="3562380"/>
        <a:ext cx="5020572" cy="66196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6907CA-AF8B-9F48-982B-433D814BB014}">
      <dsp:nvSpPr>
        <dsp:cNvPr id="0" name=""/>
        <dsp:cNvSpPr/>
      </dsp:nvSpPr>
      <dsp:spPr>
        <a:xfrm>
          <a:off x="0" y="126030"/>
          <a:ext cx="4035135" cy="4429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1,777 dentists surveyed</a:t>
          </a:r>
        </a:p>
      </dsp:txBody>
      <dsp:txXfrm>
        <a:off x="21622" y="147652"/>
        <a:ext cx="3991891" cy="399686"/>
      </dsp:txXfrm>
    </dsp:sp>
    <dsp:sp modelId="{36DEB7BB-B29A-4F4E-BBF5-0B5B672A0DA6}">
      <dsp:nvSpPr>
        <dsp:cNvPr id="0" name=""/>
        <dsp:cNvSpPr/>
      </dsp:nvSpPr>
      <dsp:spPr>
        <a:xfrm>
          <a:off x="0" y="575736"/>
          <a:ext cx="4035135" cy="2053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116" tIns="30480" rIns="170688" bIns="30480" numCol="1" spcCol="1270" anchor="t" anchorCtr="0">
          <a:noAutofit/>
        </a:bodyPr>
        <a:lstStyle/>
        <a:p>
          <a:pPr marL="228600" lvl="1" indent="-228600" algn="l" defTabSz="1066800">
            <a:lnSpc>
              <a:spcPct val="90000"/>
            </a:lnSpc>
            <a:spcBef>
              <a:spcPct val="0"/>
            </a:spcBef>
            <a:spcAft>
              <a:spcPct val="20000"/>
            </a:spcAft>
            <a:buFont typeface="Arial" panose="020B0604020202020204" pitchFamily="34" charset="0"/>
            <a:buChar char="•"/>
          </a:pPr>
          <a:r>
            <a:rPr lang="en-US" sz="2400" b="0" i="0" kern="1200" dirty="0"/>
            <a:t>Practice owners: 73% </a:t>
          </a:r>
          <a:endParaRPr lang="en-US" sz="2400" b="0" kern="1200" dirty="0">
            <a:effectLst/>
            <a:latin typeface="Arial" panose="020B0604020202020204" pitchFamily="34" charset="0"/>
            <a:ea typeface="Arial Unicode MS" panose="020B0604020202020204" pitchFamily="34" charset="-128"/>
            <a:cs typeface="Times New Roman" panose="02020603050405020304" pitchFamily="18" charset="0"/>
          </a:endParaRPr>
        </a:p>
        <a:p>
          <a:pPr marL="228600" lvl="1" indent="-228600" algn="l" defTabSz="1066800">
            <a:lnSpc>
              <a:spcPct val="90000"/>
            </a:lnSpc>
            <a:spcBef>
              <a:spcPct val="0"/>
            </a:spcBef>
            <a:spcAft>
              <a:spcPct val="20000"/>
            </a:spcAft>
            <a:buFont typeface="Arial" panose="020B0604020202020204" pitchFamily="34" charset="0"/>
            <a:buChar char="•"/>
          </a:pPr>
          <a:r>
            <a:rPr lang="en-US" sz="2400" b="0" i="0" kern="1200" dirty="0"/>
            <a:t>General practitioners: 97% </a:t>
          </a:r>
          <a:endParaRPr lang="en-US" sz="2400" b="0" kern="1200" dirty="0"/>
        </a:p>
        <a:p>
          <a:pPr marL="228600" lvl="1" indent="-228600" algn="l" defTabSz="1066800">
            <a:lnSpc>
              <a:spcPct val="90000"/>
            </a:lnSpc>
            <a:spcBef>
              <a:spcPct val="0"/>
            </a:spcBef>
            <a:spcAft>
              <a:spcPct val="20000"/>
            </a:spcAft>
            <a:buFont typeface="Arial" panose="020B0604020202020204" pitchFamily="34" charset="0"/>
            <a:buChar char="•"/>
          </a:pPr>
          <a:r>
            <a:rPr lang="en-US" sz="2400" b="0" i="0" kern="1200" dirty="0"/>
            <a:t>Male: 73% </a:t>
          </a:r>
          <a:endParaRPr lang="en-US" sz="2400" b="0" kern="1200" dirty="0"/>
        </a:p>
        <a:p>
          <a:pPr marL="228600" lvl="1" indent="-228600" algn="l" defTabSz="1066800">
            <a:lnSpc>
              <a:spcPct val="90000"/>
            </a:lnSpc>
            <a:spcBef>
              <a:spcPct val="0"/>
            </a:spcBef>
            <a:spcAft>
              <a:spcPct val="20000"/>
            </a:spcAft>
            <a:buFont typeface="Arial" panose="020B0604020202020204" pitchFamily="34" charset="0"/>
            <a:buChar char="•"/>
          </a:pPr>
          <a:r>
            <a:rPr lang="en-US" sz="2400" b="0" i="0" kern="1200" dirty="0"/>
            <a:t>Full time: 86%</a:t>
          </a:r>
          <a:endParaRPr lang="en-US" sz="2400" b="0" kern="1200" dirty="0"/>
        </a:p>
        <a:p>
          <a:pPr marL="228600" lvl="1" indent="-228600" algn="l" defTabSz="1066800">
            <a:lnSpc>
              <a:spcPct val="90000"/>
            </a:lnSpc>
            <a:spcBef>
              <a:spcPct val="0"/>
            </a:spcBef>
            <a:spcAft>
              <a:spcPct val="20000"/>
            </a:spcAft>
            <a:buFont typeface="Arial" panose="020B0604020202020204" pitchFamily="34" charset="0"/>
            <a:buChar char="•"/>
          </a:pPr>
          <a:r>
            <a:rPr lang="en-US" sz="2400" b="0" kern="1200" dirty="0"/>
            <a:t>White race/ethnicity: 82%</a:t>
          </a:r>
        </a:p>
      </dsp:txBody>
      <dsp:txXfrm>
        <a:off x="0" y="575736"/>
        <a:ext cx="4035135" cy="205344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53024-EB04-CA49-A35B-39F0E707605B}">
      <dsp:nvSpPr>
        <dsp:cNvPr id="0" name=""/>
        <dsp:cNvSpPr/>
      </dsp:nvSpPr>
      <dsp:spPr>
        <a:xfrm>
          <a:off x="0" y="0"/>
          <a:ext cx="5993198" cy="20913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rPr>
            <a:t>What percentage of single-unit crowns did you have to reject and re-do, </a:t>
          </a:r>
          <a:r>
            <a:rPr lang="en-US" sz="2400" kern="1200" spc="5" dirty="0">
              <a:solidFill>
                <a:schemeClr val="bg1"/>
              </a:solidFill>
            </a:rPr>
            <a:t>for any reason, in the past 6 months? Include the single-unit crowns </a:t>
          </a:r>
          <a:r>
            <a:rPr lang="en-US" sz="2400" kern="1200" dirty="0">
              <a:solidFill>
                <a:schemeClr val="bg1"/>
              </a:solidFill>
            </a:rPr>
            <a:t>that you reject once you get them back from the dental laboratory. </a:t>
          </a:r>
        </a:p>
      </dsp:txBody>
      <dsp:txXfrm>
        <a:off x="102093" y="102093"/>
        <a:ext cx="5789012" cy="188718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53024-EB04-CA49-A35B-39F0E707605B}">
      <dsp:nvSpPr>
        <dsp:cNvPr id="0" name=""/>
        <dsp:cNvSpPr/>
      </dsp:nvSpPr>
      <dsp:spPr>
        <a:xfrm>
          <a:off x="0" y="126588"/>
          <a:ext cx="4772890" cy="60510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dirty="0"/>
            <a:t>3.8 percent ±5.8% </a:t>
          </a:r>
          <a:endParaRPr lang="en-US" sz="2400" kern="1200" dirty="0"/>
        </a:p>
      </dsp:txBody>
      <dsp:txXfrm>
        <a:off x="29539" y="156127"/>
        <a:ext cx="4713812" cy="546023"/>
      </dsp:txXfrm>
    </dsp:sp>
    <dsp:sp modelId="{5CAB3B1D-0565-994E-BE0C-32A6A5091D7E}">
      <dsp:nvSpPr>
        <dsp:cNvPr id="0" name=""/>
        <dsp:cNvSpPr/>
      </dsp:nvSpPr>
      <dsp:spPr>
        <a:xfrm>
          <a:off x="0" y="918890"/>
          <a:ext cx="4772890" cy="5879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a:t>Range 0 to 42% </a:t>
          </a:r>
          <a:endParaRPr lang="en-US" sz="2400" kern="1200"/>
        </a:p>
      </dsp:txBody>
      <dsp:txXfrm>
        <a:off x="28699" y="947589"/>
        <a:ext cx="4715492" cy="530512"/>
      </dsp:txXfrm>
    </dsp:sp>
    <dsp:sp modelId="{39FECCD9-F6EF-0044-9B2D-DAC132C62821}">
      <dsp:nvSpPr>
        <dsp:cNvPr id="0" name=""/>
        <dsp:cNvSpPr/>
      </dsp:nvSpPr>
      <dsp:spPr>
        <a:xfrm>
          <a:off x="0" y="1694000"/>
          <a:ext cx="4772890" cy="60832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dirty="0"/>
            <a:t>58% (118) did not reject any crowns</a:t>
          </a:r>
          <a:endParaRPr lang="en-US" sz="2400" kern="1200" dirty="0"/>
        </a:p>
      </dsp:txBody>
      <dsp:txXfrm>
        <a:off x="29696" y="1723696"/>
        <a:ext cx="4713498" cy="54893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53024-EB04-CA49-A35B-39F0E707605B}">
      <dsp:nvSpPr>
        <dsp:cNvPr id="0" name=""/>
        <dsp:cNvSpPr/>
      </dsp:nvSpPr>
      <dsp:spPr>
        <a:xfrm>
          <a:off x="0" y="26875"/>
          <a:ext cx="3802087" cy="8748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Dentists who were owners or associate in a private practice</a:t>
          </a:r>
        </a:p>
      </dsp:txBody>
      <dsp:txXfrm>
        <a:off x="42709" y="69584"/>
        <a:ext cx="3716669" cy="789476"/>
      </dsp:txXfrm>
    </dsp:sp>
    <dsp:sp modelId="{D4C28210-5242-5441-B3EC-D007A5D7D48B}">
      <dsp:nvSpPr>
        <dsp:cNvPr id="0" name=""/>
        <dsp:cNvSpPr/>
      </dsp:nvSpPr>
      <dsp:spPr>
        <a:xfrm>
          <a:off x="0" y="1014090"/>
          <a:ext cx="3802087" cy="8669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Dentists </a:t>
          </a:r>
          <a:r>
            <a:rPr lang="en-US" sz="2200" kern="1200" dirty="0">
              <a:solidFill>
                <a:schemeClr val="bg1"/>
              </a:solidFill>
              <a:latin typeface="+mn-lt"/>
              <a:ea typeface="+mn-ea"/>
              <a:cs typeface="+mn-cs"/>
            </a:rPr>
            <a:t>from</a:t>
          </a:r>
          <a:r>
            <a:rPr lang="en-US" sz="2200" kern="1200" dirty="0"/>
            <a:t> the Southwest region</a:t>
          </a:r>
        </a:p>
      </dsp:txBody>
      <dsp:txXfrm>
        <a:off x="42322" y="1056412"/>
        <a:ext cx="3717443" cy="782326"/>
      </dsp:txXfrm>
    </dsp:sp>
    <dsp:sp modelId="{5C00046E-EC87-E342-B687-5E68B4FE1A2C}">
      <dsp:nvSpPr>
        <dsp:cNvPr id="0" name=""/>
        <dsp:cNvSpPr/>
      </dsp:nvSpPr>
      <dsp:spPr>
        <a:xfrm>
          <a:off x="0" y="1993380"/>
          <a:ext cx="3802087" cy="8669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Balanced or not so busy practices</a:t>
          </a:r>
        </a:p>
      </dsp:txBody>
      <dsp:txXfrm>
        <a:off x="42322" y="2035702"/>
        <a:ext cx="3717443" cy="782326"/>
      </dsp:txXfrm>
    </dsp:sp>
    <dsp:sp modelId="{3F39F8AB-F88D-3045-98C5-01E357C8DCDC}">
      <dsp:nvSpPr>
        <dsp:cNvPr id="0" name=""/>
        <dsp:cNvSpPr/>
      </dsp:nvSpPr>
      <dsp:spPr>
        <a:xfrm>
          <a:off x="0" y="2972670"/>
          <a:ext cx="3802087" cy="8669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In office milling</a:t>
          </a:r>
        </a:p>
      </dsp:txBody>
      <dsp:txXfrm>
        <a:off x="42322" y="3014992"/>
        <a:ext cx="3717443" cy="782326"/>
      </dsp:txXfrm>
    </dsp:sp>
    <dsp:sp modelId="{A98B6998-30F5-1644-9166-E44CDD325657}">
      <dsp:nvSpPr>
        <dsp:cNvPr id="0" name=""/>
        <dsp:cNvSpPr/>
      </dsp:nvSpPr>
      <dsp:spPr>
        <a:xfrm>
          <a:off x="0" y="3951960"/>
          <a:ext cx="3802087" cy="8669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High use of optical scanner (in 75% or more of their cases)</a:t>
          </a:r>
        </a:p>
      </dsp:txBody>
      <dsp:txXfrm>
        <a:off x="42322" y="3994282"/>
        <a:ext cx="3717443" cy="78232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3B3D75-2B58-A047-8C17-9DA705CD5C9C}">
      <dsp:nvSpPr>
        <dsp:cNvPr id="0" name=""/>
        <dsp:cNvSpPr/>
      </dsp:nvSpPr>
      <dsp:spPr>
        <a:xfrm>
          <a:off x="0" y="232448"/>
          <a:ext cx="6270491" cy="242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Prospective observational study with follow-up at 1-, 3- and 6-months, from Oct 2016 until July 2018, with 1,901 patients presenting for management of painful TMD from 185 dental practices</a:t>
          </a:r>
        </a:p>
      </dsp:txBody>
      <dsp:txXfrm>
        <a:off x="118342" y="350790"/>
        <a:ext cx="6033807" cy="21875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EE72A-10B7-456C-A267-A595765F8197}">
      <dsp:nvSpPr>
        <dsp:cNvPr id="0" name=""/>
        <dsp:cNvSpPr/>
      </dsp:nvSpPr>
      <dsp:spPr>
        <a:xfrm>
          <a:off x="111938" y="1224724"/>
          <a:ext cx="904844" cy="90484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12D0D3-1AD0-4E9F-AAF5-C67CF5AD86EE}">
      <dsp:nvSpPr>
        <dsp:cNvPr id="0" name=""/>
        <dsp:cNvSpPr/>
      </dsp:nvSpPr>
      <dsp:spPr>
        <a:xfrm>
          <a:off x="301955" y="1414741"/>
          <a:ext cx="524809" cy="524809"/>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2C4E062-4C35-4D3F-9650-68E58DBD43A7}">
      <dsp:nvSpPr>
        <dsp:cNvPr id="0" name=""/>
        <dsp:cNvSpPr/>
      </dsp:nvSpPr>
      <dsp:spPr>
        <a:xfrm>
          <a:off x="1210677" y="1224724"/>
          <a:ext cx="2132847" cy="904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solidFill>
                <a:schemeClr val="bg1"/>
              </a:solidFill>
              <a:latin typeface="Proxima Nova Rg" panose="02000506030000020004" pitchFamily="2" charset="0"/>
              <a:ea typeface="Helvetica Neue" panose="02000503000000020004" pitchFamily="2" charset="0"/>
              <a:cs typeface="Helvetica Neue" panose="02000503000000020004" pitchFamily="2" charset="0"/>
            </a:rPr>
            <a:t>Conduct clinical and survey studies that are important to practitioners and their patients with minimal impact to dental office operations and patient flow</a:t>
          </a:r>
        </a:p>
      </dsp:txBody>
      <dsp:txXfrm>
        <a:off x="1210677" y="1224724"/>
        <a:ext cx="2132847" cy="904844"/>
      </dsp:txXfrm>
    </dsp:sp>
    <dsp:sp modelId="{B35F6208-86E3-4343-AFE1-B1BB7C05735F}">
      <dsp:nvSpPr>
        <dsp:cNvPr id="0" name=""/>
        <dsp:cNvSpPr/>
      </dsp:nvSpPr>
      <dsp:spPr>
        <a:xfrm>
          <a:off x="3715157" y="1224724"/>
          <a:ext cx="904844" cy="90484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8D6334-2B5B-4C64-966A-8BA5926E12D4}">
      <dsp:nvSpPr>
        <dsp:cNvPr id="0" name=""/>
        <dsp:cNvSpPr/>
      </dsp:nvSpPr>
      <dsp:spPr>
        <a:xfrm>
          <a:off x="3905175" y="1414741"/>
          <a:ext cx="524809" cy="524809"/>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A81C59-504A-4693-A2E7-0FEDE6564008}">
      <dsp:nvSpPr>
        <dsp:cNvPr id="0" name=""/>
        <dsp:cNvSpPr/>
      </dsp:nvSpPr>
      <dsp:spPr>
        <a:xfrm>
          <a:off x="4813897" y="1224724"/>
          <a:ext cx="2132847" cy="904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solidFill>
                <a:schemeClr val="bg1"/>
              </a:solidFill>
              <a:latin typeface="Proxima Nova Rg" panose="02000506030000020004" pitchFamily="2" charset="0"/>
            </a:rPr>
            <a:t>Strength the knowledge base for clinical decision-making</a:t>
          </a:r>
        </a:p>
      </dsp:txBody>
      <dsp:txXfrm>
        <a:off x="4813897" y="1224724"/>
        <a:ext cx="2132847" cy="904844"/>
      </dsp:txXfrm>
    </dsp:sp>
    <dsp:sp modelId="{C6EB6519-F3E0-4B33-A05A-33A0AD340AE8}">
      <dsp:nvSpPr>
        <dsp:cNvPr id="0" name=""/>
        <dsp:cNvSpPr/>
      </dsp:nvSpPr>
      <dsp:spPr>
        <a:xfrm>
          <a:off x="111938" y="3001921"/>
          <a:ext cx="904844" cy="90484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38BDF4-55D9-41CD-AAC1-017E7C86624B}">
      <dsp:nvSpPr>
        <dsp:cNvPr id="0" name=""/>
        <dsp:cNvSpPr/>
      </dsp:nvSpPr>
      <dsp:spPr>
        <a:xfrm>
          <a:off x="301955" y="3191938"/>
          <a:ext cx="524809" cy="524809"/>
        </a:xfrm>
        <a:prstGeom prst="rect">
          <a:avLst/>
        </a:prstGeom>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6E6FC6A-DBE0-4736-BA76-F2052D532E8E}">
      <dsp:nvSpPr>
        <dsp:cNvPr id="0" name=""/>
        <dsp:cNvSpPr/>
      </dsp:nvSpPr>
      <dsp:spPr>
        <a:xfrm>
          <a:off x="1210677" y="3001921"/>
          <a:ext cx="2132847" cy="904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solidFill>
                <a:schemeClr val="bg1"/>
              </a:solidFill>
              <a:latin typeface="Proxima Nova Rg" panose="02000506030000020004" pitchFamily="2" charset="0"/>
            </a:rPr>
            <a:t>Generate evidence to improve routine dental care</a:t>
          </a:r>
        </a:p>
      </dsp:txBody>
      <dsp:txXfrm>
        <a:off x="1210677" y="3001921"/>
        <a:ext cx="2132847" cy="904844"/>
      </dsp:txXfrm>
    </dsp:sp>
    <dsp:sp modelId="{FF02278B-D882-44E4-B8B4-41199A356F77}">
      <dsp:nvSpPr>
        <dsp:cNvPr id="0" name=""/>
        <dsp:cNvSpPr/>
      </dsp:nvSpPr>
      <dsp:spPr>
        <a:xfrm>
          <a:off x="3715157" y="3001921"/>
          <a:ext cx="904844" cy="90484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B1A2D3-CCA0-4190-8A74-DA85A2D87EC3}">
      <dsp:nvSpPr>
        <dsp:cNvPr id="0" name=""/>
        <dsp:cNvSpPr/>
      </dsp:nvSpPr>
      <dsp:spPr>
        <a:xfrm>
          <a:off x="3905175" y="3191938"/>
          <a:ext cx="524809" cy="524809"/>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20C30F-D6A6-480C-BE02-6B35AE9FD50D}">
      <dsp:nvSpPr>
        <dsp:cNvPr id="0" name=""/>
        <dsp:cNvSpPr/>
      </dsp:nvSpPr>
      <dsp:spPr>
        <a:xfrm>
          <a:off x="4813897" y="3001921"/>
          <a:ext cx="2132847" cy="904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solidFill>
                <a:schemeClr val="bg1"/>
              </a:solidFill>
              <a:latin typeface="Proxima Nova Rg" panose="02000506030000020004" pitchFamily="2" charset="0"/>
            </a:rPr>
            <a:t>Facilitate the movement of the latest evidence into routine clinical practice</a:t>
          </a:r>
        </a:p>
      </dsp:txBody>
      <dsp:txXfrm>
        <a:off x="4813897" y="3001921"/>
        <a:ext cx="2132847" cy="90484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57BF9-ABBB-434B-933D-6A33667E5C5C}">
      <dsp:nvSpPr>
        <dsp:cNvPr id="0" name=""/>
        <dsp:cNvSpPr/>
      </dsp:nvSpPr>
      <dsp:spPr>
        <a:xfrm>
          <a:off x="0" y="11256"/>
          <a:ext cx="6263640" cy="269644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At 6-month follow-up,</a:t>
          </a:r>
          <a:br>
            <a:rPr lang="en-US" sz="3100" kern="1200" dirty="0"/>
          </a:br>
          <a:r>
            <a:rPr lang="en-US" sz="3100" b="1" kern="1200" dirty="0"/>
            <a:t>TMD Pain INTENSITY </a:t>
          </a:r>
          <a:r>
            <a:rPr lang="en-US" sz="3100" kern="1200" dirty="0"/>
            <a:t>decreased statistically significantly with </a:t>
          </a:r>
          <a:r>
            <a:rPr lang="en-US" sz="3100" b="1" kern="1200" dirty="0"/>
            <a:t>substantial clinical improvement. </a:t>
          </a:r>
          <a:endParaRPr lang="en-US" sz="3100" kern="1200" dirty="0"/>
        </a:p>
      </dsp:txBody>
      <dsp:txXfrm>
        <a:off x="131630" y="142886"/>
        <a:ext cx="6000380" cy="2433187"/>
      </dsp:txXfrm>
    </dsp:sp>
    <dsp:sp modelId="{491211D1-5FAE-FF4B-871B-3A8C69453D4E}">
      <dsp:nvSpPr>
        <dsp:cNvPr id="0" name=""/>
        <dsp:cNvSpPr/>
      </dsp:nvSpPr>
      <dsp:spPr>
        <a:xfrm>
          <a:off x="0" y="2796984"/>
          <a:ext cx="6263640" cy="269644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The large sample size of Network practitioners and patients allows for a </a:t>
          </a:r>
          <a:r>
            <a:rPr lang="en-US" sz="3100" b="1" kern="1200" dirty="0"/>
            <a:t>credible estimate </a:t>
          </a:r>
          <a:r>
            <a:rPr lang="en-US" sz="3100" kern="1200" dirty="0"/>
            <a:t>of current management of painful TMD and patient outcomes. </a:t>
          </a:r>
        </a:p>
      </dsp:txBody>
      <dsp:txXfrm>
        <a:off x="131630" y="2928614"/>
        <a:ext cx="6000380" cy="24331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0FCDDA-AB4B-4B4F-A604-7A9F968FF4F6}">
      <dsp:nvSpPr>
        <dsp:cNvPr id="0" name=""/>
        <dsp:cNvSpPr/>
      </dsp:nvSpPr>
      <dsp:spPr>
        <a:xfrm>
          <a:off x="0" y="1711"/>
          <a:ext cx="567825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C4FB04D0-7BE8-C94F-89B0-11CDE7D7DF92}">
      <dsp:nvSpPr>
        <dsp:cNvPr id="0" name=""/>
        <dsp:cNvSpPr/>
      </dsp:nvSpPr>
      <dsp:spPr>
        <a:xfrm>
          <a:off x="0" y="1711"/>
          <a:ext cx="5678250" cy="1166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More than </a:t>
          </a:r>
          <a:r>
            <a:rPr lang="en-US" altLang="en-US" sz="2100" kern="1200"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7,000 dental practitioner members </a:t>
          </a:r>
        </a:p>
        <a:p>
          <a:pPr marL="0" lvl="0" indent="0" algn="l" defTabSz="933450">
            <a:lnSpc>
              <a:spcPct val="90000"/>
            </a:lnSpc>
            <a:spcBef>
              <a:spcPct val="0"/>
            </a:spcBef>
            <a:spcAft>
              <a:spcPct val="35000"/>
            </a:spcAft>
            <a:buNone/>
          </a:pPr>
          <a:r>
            <a:rPr lang="en-US" altLang="en-US" sz="2100" kern="1200"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across the USA!</a:t>
          </a:r>
          <a:endParaRPr lang="en-US" sz="2100" kern="1200" dirty="0">
            <a:latin typeface="Proxima Nova Rg" panose="02000506030000020004" pitchFamily="2" charset="0"/>
          </a:endParaRPr>
        </a:p>
      </dsp:txBody>
      <dsp:txXfrm>
        <a:off x="0" y="1711"/>
        <a:ext cx="5678250" cy="1166952"/>
      </dsp:txXfrm>
    </dsp:sp>
    <dsp:sp modelId="{97A1C630-BA6F-7C4A-A45D-5A93575449FB}">
      <dsp:nvSpPr>
        <dsp:cNvPr id="0" name=""/>
        <dsp:cNvSpPr/>
      </dsp:nvSpPr>
      <dsp:spPr>
        <a:xfrm>
          <a:off x="0" y="1168664"/>
          <a:ext cx="5678250" cy="0"/>
        </a:xfrm>
        <a:prstGeom prst="line">
          <a:avLst/>
        </a:prstGeom>
        <a:solidFill>
          <a:schemeClr val="accent2">
            <a:hueOff val="-3392616"/>
            <a:satOff val="3462"/>
            <a:lumOff val="8725"/>
            <a:alphaOff val="0"/>
          </a:schemeClr>
        </a:solidFill>
        <a:ln w="12700" cap="flat" cmpd="sng" algn="ctr">
          <a:solidFill>
            <a:schemeClr val="accent2">
              <a:hueOff val="-3392616"/>
              <a:satOff val="3462"/>
              <a:lumOff val="872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DB5A0DBC-803B-7242-8D41-60AD750B1825}">
      <dsp:nvSpPr>
        <dsp:cNvPr id="0" name=""/>
        <dsp:cNvSpPr/>
      </dsp:nvSpPr>
      <dsp:spPr>
        <a:xfrm>
          <a:off x="0" y="1168664"/>
          <a:ext cx="5678250" cy="1166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altLang="en-US" sz="2100" kern="1200" dirty="0">
              <a:solidFill>
                <a:schemeClr val="tx1"/>
              </a:solidFill>
              <a:latin typeface="Proxima Nova Rg" panose="02000506030000020004" pitchFamily="2" charset="0"/>
              <a:ea typeface="Helvetica Neue" panose="02000503000000020004" pitchFamily="2" charset="0"/>
              <a:cs typeface="Helvetica Neue" panose="02000503000000020004" pitchFamily="2" charset="0"/>
            </a:rPr>
            <a:t>They are connected through six universities or research institutes, one in each region and a specialty node</a:t>
          </a:r>
          <a:endParaRPr lang="en-US" sz="2100" b="0" kern="1200" dirty="0">
            <a:latin typeface="Proxima Nova Rg" panose="02000506030000020004" pitchFamily="2" charset="0"/>
          </a:endParaRPr>
        </a:p>
      </dsp:txBody>
      <dsp:txXfrm>
        <a:off x="0" y="1168664"/>
        <a:ext cx="5678250" cy="1166952"/>
      </dsp:txXfrm>
    </dsp:sp>
    <dsp:sp modelId="{B8F8524D-AFB3-3843-9D74-406F76C736C3}">
      <dsp:nvSpPr>
        <dsp:cNvPr id="0" name=""/>
        <dsp:cNvSpPr/>
      </dsp:nvSpPr>
      <dsp:spPr>
        <a:xfrm>
          <a:off x="0" y="2335616"/>
          <a:ext cx="5678250" cy="0"/>
        </a:xfrm>
        <a:prstGeom prst="line">
          <a:avLst/>
        </a:prstGeom>
        <a:solidFill>
          <a:schemeClr val="accent2">
            <a:hueOff val="-6785232"/>
            <a:satOff val="6924"/>
            <a:lumOff val="17451"/>
            <a:alphaOff val="0"/>
          </a:schemeClr>
        </a:solidFill>
        <a:ln w="12700" cap="flat" cmpd="sng" algn="ctr">
          <a:solidFill>
            <a:schemeClr val="accent2">
              <a:hueOff val="-6785232"/>
              <a:satOff val="6924"/>
              <a:lumOff val="17451"/>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538824F-3020-9641-B44C-C08D24D76361}">
      <dsp:nvSpPr>
        <dsp:cNvPr id="0" name=""/>
        <dsp:cNvSpPr/>
      </dsp:nvSpPr>
      <dsp:spPr>
        <a:xfrm>
          <a:off x="0" y="2335616"/>
          <a:ext cx="5678250" cy="1166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endParaRPr lang="en-US" sz="2100" b="0" kern="1200" dirty="0">
            <a:latin typeface="Proxima Nova Rg" panose="02000506030000020004" pitchFamily="2" charset="0"/>
            <a:cs typeface="Calibri" pitchFamily="34" charset="0"/>
          </a:endParaRPr>
        </a:p>
      </dsp:txBody>
      <dsp:txXfrm>
        <a:off x="0" y="2335616"/>
        <a:ext cx="5678250" cy="11669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EFB78-ABFC-5E48-91E6-554EB9CDC211}">
      <dsp:nvSpPr>
        <dsp:cNvPr id="0" name=""/>
        <dsp:cNvSpPr/>
      </dsp:nvSpPr>
      <dsp:spPr>
        <a:xfrm>
          <a:off x="863294" y="0"/>
          <a:ext cx="9784000" cy="637465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E554A1-1782-454D-9AC5-09DA8C7A8360}">
      <dsp:nvSpPr>
        <dsp:cNvPr id="0" name=""/>
        <dsp:cNvSpPr/>
      </dsp:nvSpPr>
      <dsp:spPr>
        <a:xfrm>
          <a:off x="5058" y="1912395"/>
          <a:ext cx="2211629" cy="25498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bg1"/>
              </a:solidFill>
              <a:effectLst/>
              <a:latin typeface="Proxima Nova Rg" panose="02000506030000020004" pitchFamily="2" charset="0"/>
              <a:ea typeface="Times New Roman" panose="02020603050405020304" pitchFamily="18" charset="0"/>
            </a:rPr>
            <a:t>Engaging </a:t>
          </a:r>
          <a:r>
            <a:rPr lang="en-US" sz="2300" kern="1200" dirty="0">
              <a:solidFill>
                <a:schemeClr val="bg1"/>
              </a:solidFill>
              <a:latin typeface="Proxima Nova Rg" panose="02000506030000020004" pitchFamily="2" charset="0"/>
              <a:ea typeface="Times New Roman" panose="02020603050405020304" pitchFamily="18" charset="0"/>
            </a:rPr>
            <a:t>p</a:t>
          </a:r>
          <a:r>
            <a:rPr lang="en-US" sz="2300" kern="1200" dirty="0">
              <a:solidFill>
                <a:schemeClr val="bg1"/>
              </a:solidFill>
              <a:effectLst/>
              <a:latin typeface="Proxima Nova Rg" panose="02000506030000020004" pitchFamily="2" charset="0"/>
              <a:ea typeface="Times New Roman" panose="02020603050405020304" pitchFamily="18" charset="0"/>
            </a:rPr>
            <a:t>ractices in the research process</a:t>
          </a:r>
        </a:p>
      </dsp:txBody>
      <dsp:txXfrm>
        <a:off x="113021" y="2020358"/>
        <a:ext cx="1995703" cy="2333935"/>
      </dsp:txXfrm>
    </dsp:sp>
    <dsp:sp modelId="{4F9426C1-E25B-4940-88EF-CBEBCCB3F4BC}">
      <dsp:nvSpPr>
        <dsp:cNvPr id="0" name=""/>
        <dsp:cNvSpPr/>
      </dsp:nvSpPr>
      <dsp:spPr>
        <a:xfrm>
          <a:off x="2327269" y="1912395"/>
          <a:ext cx="2211629" cy="25498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bg1"/>
              </a:solidFill>
              <a:effectLst/>
              <a:latin typeface="Proxima Nova Rg" panose="02000506030000020004" pitchFamily="2" charset="0"/>
              <a:ea typeface="Times New Roman" panose="02020603050405020304" pitchFamily="18" charset="0"/>
            </a:rPr>
            <a:t>Mutually deciding on the division of labor</a:t>
          </a:r>
        </a:p>
      </dsp:txBody>
      <dsp:txXfrm>
        <a:off x="2435232" y="2020358"/>
        <a:ext cx="1995703" cy="2333935"/>
      </dsp:txXfrm>
    </dsp:sp>
    <dsp:sp modelId="{8C97AFA7-33E4-8A4D-844E-624553F16617}">
      <dsp:nvSpPr>
        <dsp:cNvPr id="0" name=""/>
        <dsp:cNvSpPr/>
      </dsp:nvSpPr>
      <dsp:spPr>
        <a:xfrm>
          <a:off x="4649479" y="1912395"/>
          <a:ext cx="2211629" cy="25498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bg1"/>
              </a:solidFill>
              <a:effectLst/>
              <a:latin typeface="Proxima Nova Rg" panose="02000506030000020004" pitchFamily="2" charset="0"/>
              <a:ea typeface="Times New Roman" panose="02020603050405020304" pitchFamily="18" charset="0"/>
            </a:rPr>
            <a:t>Co-creating study question and protocol</a:t>
          </a:r>
        </a:p>
      </dsp:txBody>
      <dsp:txXfrm>
        <a:off x="4757442" y="2020358"/>
        <a:ext cx="1995703" cy="2333935"/>
      </dsp:txXfrm>
    </dsp:sp>
    <dsp:sp modelId="{B4567B79-9130-D549-AA63-A1B02C0B123D}">
      <dsp:nvSpPr>
        <dsp:cNvPr id="0" name=""/>
        <dsp:cNvSpPr/>
      </dsp:nvSpPr>
      <dsp:spPr>
        <a:xfrm>
          <a:off x="6971690" y="1912395"/>
          <a:ext cx="2211629" cy="25498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bg1"/>
              </a:solidFill>
              <a:effectLst/>
              <a:latin typeface="Proxima Nova Rg" panose="02000506030000020004" pitchFamily="2" charset="0"/>
              <a:ea typeface="Times New Roman" panose="02020603050405020304" pitchFamily="18" charset="0"/>
            </a:rPr>
            <a:t>Implementing the study</a:t>
          </a:r>
        </a:p>
      </dsp:txBody>
      <dsp:txXfrm>
        <a:off x="7079653" y="2020358"/>
        <a:ext cx="1995703" cy="2333935"/>
      </dsp:txXfrm>
    </dsp:sp>
    <dsp:sp modelId="{35317A97-9FA7-1C49-90FE-55872BBA91BF}">
      <dsp:nvSpPr>
        <dsp:cNvPr id="0" name=""/>
        <dsp:cNvSpPr/>
      </dsp:nvSpPr>
      <dsp:spPr>
        <a:xfrm>
          <a:off x="9293901" y="1912395"/>
          <a:ext cx="2211629" cy="25498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bg1"/>
              </a:solidFill>
              <a:effectLst/>
              <a:latin typeface="Proxima Nova Rg" panose="02000506030000020004" pitchFamily="2" charset="0"/>
              <a:ea typeface="Times New Roman" panose="02020603050405020304" pitchFamily="18" charset="0"/>
            </a:rPr>
            <a:t>Disseminating the research </a:t>
          </a:r>
          <a:r>
            <a:rPr lang="en-US" sz="2300" kern="1200" dirty="0">
              <a:solidFill>
                <a:schemeClr val="bg1"/>
              </a:solidFill>
              <a:latin typeface="Proxima Nova Rg" panose="02000506030000020004" pitchFamily="2" charset="0"/>
              <a:ea typeface="Times New Roman" panose="02020603050405020304" pitchFamily="18" charset="0"/>
            </a:rPr>
            <a:t>findings</a:t>
          </a:r>
        </a:p>
      </dsp:txBody>
      <dsp:txXfrm>
        <a:off x="9401864" y="2020358"/>
        <a:ext cx="1995703" cy="233393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32E44D-FB7D-43AA-90BB-290AE5B536E4}">
      <dsp:nvSpPr>
        <dsp:cNvPr id="0" name=""/>
        <dsp:cNvSpPr/>
      </dsp:nvSpPr>
      <dsp:spPr>
        <a:xfrm>
          <a:off x="4359" y="1125772"/>
          <a:ext cx="911039" cy="911039"/>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A82241-E18F-4EEF-A8BD-8A5DAE7B7EBF}">
      <dsp:nvSpPr>
        <dsp:cNvPr id="0" name=""/>
        <dsp:cNvSpPr/>
      </dsp:nvSpPr>
      <dsp:spPr>
        <a:xfrm>
          <a:off x="4359" y="2178026"/>
          <a:ext cx="2602968" cy="390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111250">
            <a:lnSpc>
              <a:spcPct val="100000"/>
            </a:lnSpc>
            <a:spcBef>
              <a:spcPct val="0"/>
            </a:spcBef>
            <a:spcAft>
              <a:spcPct val="35000"/>
            </a:spcAft>
            <a:buNone/>
            <a:defRPr b="1"/>
          </a:pPr>
          <a:r>
            <a:rPr lang="en-US" sz="2500" kern="1200"/>
            <a:t>58 studies</a:t>
          </a:r>
        </a:p>
      </dsp:txBody>
      <dsp:txXfrm>
        <a:off x="4359" y="2178026"/>
        <a:ext cx="2602968" cy="390445"/>
      </dsp:txXfrm>
    </dsp:sp>
    <dsp:sp modelId="{F2A5B1B0-9797-4467-97C9-75A6CF4C84D3}">
      <dsp:nvSpPr>
        <dsp:cNvPr id="0" name=""/>
        <dsp:cNvSpPr/>
      </dsp:nvSpPr>
      <dsp:spPr>
        <a:xfrm>
          <a:off x="4359" y="2634153"/>
          <a:ext cx="2602968" cy="1775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100000"/>
            </a:lnSpc>
            <a:spcBef>
              <a:spcPct val="0"/>
            </a:spcBef>
            <a:spcAft>
              <a:spcPct val="35000"/>
            </a:spcAft>
            <a:buNone/>
          </a:pPr>
          <a:r>
            <a:rPr lang="en-US" sz="1700" kern="1200"/>
            <a:t>700,000 patients contributed dental records data</a:t>
          </a:r>
        </a:p>
        <a:p>
          <a:pPr marL="0" lvl="0" indent="0" algn="l" defTabSz="755650">
            <a:lnSpc>
              <a:spcPct val="100000"/>
            </a:lnSpc>
            <a:spcBef>
              <a:spcPct val="0"/>
            </a:spcBef>
            <a:spcAft>
              <a:spcPct val="35000"/>
            </a:spcAft>
            <a:buNone/>
          </a:pPr>
          <a:r>
            <a:rPr lang="en-US" sz="1700" kern="1200"/>
            <a:t>~70,000 patients participated in studies </a:t>
          </a:r>
        </a:p>
        <a:p>
          <a:pPr marL="0" lvl="0" indent="0" algn="l" defTabSz="755650">
            <a:lnSpc>
              <a:spcPct val="100000"/>
            </a:lnSpc>
            <a:spcBef>
              <a:spcPct val="0"/>
            </a:spcBef>
            <a:spcAft>
              <a:spcPct val="35000"/>
            </a:spcAft>
            <a:buNone/>
          </a:pPr>
          <a:r>
            <a:rPr lang="en-US" sz="1700" kern="1200"/>
            <a:t>~ 20,000 practitioners participated in studies</a:t>
          </a:r>
        </a:p>
      </dsp:txBody>
      <dsp:txXfrm>
        <a:off x="4359" y="2634153"/>
        <a:ext cx="2602968" cy="1775686"/>
      </dsp:txXfrm>
    </dsp:sp>
    <dsp:sp modelId="{B0593A89-294C-4551-B164-31163521767F}">
      <dsp:nvSpPr>
        <dsp:cNvPr id="0" name=""/>
        <dsp:cNvSpPr/>
      </dsp:nvSpPr>
      <dsp:spPr>
        <a:xfrm>
          <a:off x="3062847" y="1125772"/>
          <a:ext cx="911039" cy="911039"/>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4CE271-A061-4D57-BCC6-D671BBA8E6BC}">
      <dsp:nvSpPr>
        <dsp:cNvPr id="0" name=""/>
        <dsp:cNvSpPr/>
      </dsp:nvSpPr>
      <dsp:spPr>
        <a:xfrm>
          <a:off x="3062847" y="2178026"/>
          <a:ext cx="2602968" cy="390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111250">
            <a:lnSpc>
              <a:spcPct val="100000"/>
            </a:lnSpc>
            <a:spcBef>
              <a:spcPct val="0"/>
            </a:spcBef>
            <a:spcAft>
              <a:spcPct val="35000"/>
            </a:spcAft>
            <a:buNone/>
            <a:defRPr b="1"/>
          </a:pPr>
          <a:r>
            <a:rPr lang="en-US" sz="2500" kern="1200" dirty="0"/>
            <a:t>Collaborations</a:t>
          </a:r>
        </a:p>
      </dsp:txBody>
      <dsp:txXfrm>
        <a:off x="3062847" y="2178026"/>
        <a:ext cx="2602968" cy="390445"/>
      </dsp:txXfrm>
    </dsp:sp>
    <dsp:sp modelId="{0BD3DEEA-71DF-44E6-9456-B61619A416A5}">
      <dsp:nvSpPr>
        <dsp:cNvPr id="0" name=""/>
        <dsp:cNvSpPr/>
      </dsp:nvSpPr>
      <dsp:spPr>
        <a:xfrm>
          <a:off x="3062847" y="2634153"/>
          <a:ext cx="2602968" cy="1775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100000"/>
            </a:lnSpc>
            <a:spcBef>
              <a:spcPct val="0"/>
            </a:spcBef>
            <a:spcAft>
              <a:spcPct val="35000"/>
            </a:spcAft>
            <a:buNone/>
          </a:pPr>
          <a:r>
            <a:rPr lang="en-US" sz="1700" kern="1200"/>
            <a:t>Practitioner Executive Committee</a:t>
          </a:r>
        </a:p>
        <a:p>
          <a:pPr marL="0" lvl="0" indent="0" algn="l" defTabSz="755650">
            <a:lnSpc>
              <a:spcPct val="100000"/>
            </a:lnSpc>
            <a:spcBef>
              <a:spcPct val="0"/>
            </a:spcBef>
            <a:spcAft>
              <a:spcPct val="35000"/>
            </a:spcAft>
            <a:buNone/>
          </a:pPr>
          <a:r>
            <a:rPr lang="en-US" sz="1700" kern="1200"/>
            <a:t>Regional Practitioner Advisory Committees</a:t>
          </a:r>
        </a:p>
        <a:p>
          <a:pPr marL="0" lvl="0" indent="0" algn="l" defTabSz="755650">
            <a:lnSpc>
              <a:spcPct val="100000"/>
            </a:lnSpc>
            <a:spcBef>
              <a:spcPct val="0"/>
            </a:spcBef>
            <a:spcAft>
              <a:spcPct val="35000"/>
            </a:spcAft>
            <a:buNone/>
          </a:pPr>
          <a:r>
            <a:rPr lang="en-US" sz="1700" kern="1200" dirty="0"/>
            <a:t>Annual meetings</a:t>
          </a:r>
        </a:p>
      </dsp:txBody>
      <dsp:txXfrm>
        <a:off x="3062847" y="2634153"/>
        <a:ext cx="2602968" cy="17756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92E4CF-96DB-49E6-9116-03BB805CDF07}">
      <dsp:nvSpPr>
        <dsp:cNvPr id="0" name=""/>
        <dsp:cNvSpPr/>
      </dsp:nvSpPr>
      <dsp:spPr>
        <a:xfrm>
          <a:off x="307720" y="549620"/>
          <a:ext cx="496757" cy="496757"/>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5561F2-0DFD-4D1F-B881-C43675B75E28}">
      <dsp:nvSpPr>
        <dsp:cNvPr id="0" name=""/>
        <dsp:cNvSpPr/>
      </dsp:nvSpPr>
      <dsp:spPr>
        <a:xfrm>
          <a:off x="4146" y="1212004"/>
          <a:ext cx="1103906" cy="441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b="0" i="0" kern="1200"/>
            <a:t>Publications</a:t>
          </a:r>
          <a:endParaRPr lang="en-US" sz="1500" kern="1200"/>
        </a:p>
      </dsp:txBody>
      <dsp:txXfrm>
        <a:off x="4146" y="1212004"/>
        <a:ext cx="1103906" cy="441562"/>
      </dsp:txXfrm>
    </dsp:sp>
    <dsp:sp modelId="{161BCA16-7F55-4B30-B300-18177E812495}">
      <dsp:nvSpPr>
        <dsp:cNvPr id="0" name=""/>
        <dsp:cNvSpPr/>
      </dsp:nvSpPr>
      <dsp:spPr>
        <a:xfrm>
          <a:off x="1604810" y="549620"/>
          <a:ext cx="496757" cy="496757"/>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D0FD4-F916-4C8B-9B44-1124D6367672}">
      <dsp:nvSpPr>
        <dsp:cNvPr id="0" name=""/>
        <dsp:cNvSpPr/>
      </dsp:nvSpPr>
      <dsp:spPr>
        <a:xfrm>
          <a:off x="1301236" y="1212004"/>
          <a:ext cx="1103906" cy="441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b="0" i="0" kern="1200" dirty="0"/>
            <a:t>Presentations</a:t>
          </a:r>
          <a:endParaRPr lang="en-US" sz="1500" kern="1200" dirty="0"/>
        </a:p>
      </dsp:txBody>
      <dsp:txXfrm>
        <a:off x="1301236" y="1212004"/>
        <a:ext cx="1103906" cy="441562"/>
      </dsp:txXfrm>
    </dsp:sp>
    <dsp:sp modelId="{6307539D-54F8-4C3B-BD40-949191E9C9CD}">
      <dsp:nvSpPr>
        <dsp:cNvPr id="0" name=""/>
        <dsp:cNvSpPr/>
      </dsp:nvSpPr>
      <dsp:spPr>
        <a:xfrm>
          <a:off x="2901900" y="549620"/>
          <a:ext cx="496757" cy="496757"/>
        </a:xfrm>
        <a:prstGeom prst="rect">
          <a:avLst/>
        </a:prstGeom>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AF874A-6244-4AEF-83E6-6C3F2751D7AC}">
      <dsp:nvSpPr>
        <dsp:cNvPr id="0" name=""/>
        <dsp:cNvSpPr/>
      </dsp:nvSpPr>
      <dsp:spPr>
        <a:xfrm>
          <a:off x="2598325" y="1212004"/>
          <a:ext cx="1103906" cy="441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b="0" i="0" kern="1200"/>
            <a:t>Newsletter</a:t>
          </a:r>
          <a:endParaRPr lang="en-US" sz="1500" kern="1200"/>
        </a:p>
      </dsp:txBody>
      <dsp:txXfrm>
        <a:off x="2598325" y="1212004"/>
        <a:ext cx="1103906" cy="441562"/>
      </dsp:txXfrm>
    </dsp:sp>
    <dsp:sp modelId="{7BA769FF-9B02-4187-853F-203A17278631}">
      <dsp:nvSpPr>
        <dsp:cNvPr id="0" name=""/>
        <dsp:cNvSpPr/>
      </dsp:nvSpPr>
      <dsp:spPr>
        <a:xfrm>
          <a:off x="4198989" y="549620"/>
          <a:ext cx="496757" cy="496757"/>
        </a:xfrm>
        <a:prstGeom prst="rect">
          <a:avLst/>
        </a:prstGeom>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9C0F97-A830-4F61-84D3-A51D0776C203}">
      <dsp:nvSpPr>
        <dsp:cNvPr id="0" name=""/>
        <dsp:cNvSpPr/>
      </dsp:nvSpPr>
      <dsp:spPr>
        <a:xfrm>
          <a:off x="3895415" y="1212004"/>
          <a:ext cx="1103906" cy="441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b="0" i="0" kern="1200"/>
            <a:t>Social media</a:t>
          </a:r>
          <a:endParaRPr lang="en-US" sz="1500" kern="1200"/>
        </a:p>
      </dsp:txBody>
      <dsp:txXfrm>
        <a:off x="3895415" y="1212004"/>
        <a:ext cx="1103906" cy="441562"/>
      </dsp:txXfrm>
    </dsp:sp>
    <dsp:sp modelId="{936D42AC-714A-4373-8FA7-CA2715944B9C}">
      <dsp:nvSpPr>
        <dsp:cNvPr id="0" name=""/>
        <dsp:cNvSpPr/>
      </dsp:nvSpPr>
      <dsp:spPr>
        <a:xfrm>
          <a:off x="5496079" y="549620"/>
          <a:ext cx="496757" cy="496757"/>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3AA377-B622-400B-9801-190F666E29FF}">
      <dsp:nvSpPr>
        <dsp:cNvPr id="0" name=""/>
        <dsp:cNvSpPr/>
      </dsp:nvSpPr>
      <dsp:spPr>
        <a:xfrm>
          <a:off x="5192505" y="1212004"/>
          <a:ext cx="1103906" cy="441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b="0" i="0" kern="1200" dirty="0"/>
            <a:t>Blog</a:t>
          </a:r>
          <a:endParaRPr lang="en-US" sz="1500" kern="1200" dirty="0"/>
        </a:p>
      </dsp:txBody>
      <dsp:txXfrm>
        <a:off x="5192505" y="1212004"/>
        <a:ext cx="1103906" cy="4415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CD10A-5C9C-014A-9FA0-E11BDB619277}">
      <dsp:nvSpPr>
        <dsp:cNvPr id="0" name=""/>
        <dsp:cNvSpPr/>
      </dsp:nvSpPr>
      <dsp:spPr>
        <a:xfrm>
          <a:off x="233699" y="187461"/>
          <a:ext cx="5117612" cy="5117612"/>
        </a:xfrm>
        <a:prstGeom prst="circularArrow">
          <a:avLst>
            <a:gd name="adj1" fmla="val 5544"/>
            <a:gd name="adj2" fmla="val 330680"/>
            <a:gd name="adj3" fmla="val 14785823"/>
            <a:gd name="adj4" fmla="val 16797122"/>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AEAB5B-D50A-984B-96C3-78D847E5299E}">
      <dsp:nvSpPr>
        <dsp:cNvPr id="0" name=""/>
        <dsp:cNvSpPr/>
      </dsp:nvSpPr>
      <dsp:spPr>
        <a:xfrm>
          <a:off x="2150284" y="248269"/>
          <a:ext cx="1284443" cy="6422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a:effectLst/>
              <a:latin typeface="Proxima Nova Rg" panose="02000506030000020004" pitchFamily="2" charset="0"/>
              <a:ea typeface="Times New Roman" panose="02020603050405020304" pitchFamily="18" charset="0"/>
            </a:rPr>
            <a:t>seek funding</a:t>
          </a:r>
          <a:endParaRPr lang="en-US" sz="1050" kern="1200" dirty="0">
            <a:latin typeface="Proxima Nova Rg" panose="02000506030000020004" pitchFamily="2" charset="0"/>
          </a:endParaRPr>
        </a:p>
      </dsp:txBody>
      <dsp:txXfrm>
        <a:off x="2181635" y="279620"/>
        <a:ext cx="1221741" cy="579519"/>
      </dsp:txXfrm>
    </dsp:sp>
    <dsp:sp modelId="{A3553518-68DF-034C-B1B1-8A4FB1E8B153}">
      <dsp:nvSpPr>
        <dsp:cNvPr id="0" name=""/>
        <dsp:cNvSpPr/>
      </dsp:nvSpPr>
      <dsp:spPr>
        <a:xfrm>
          <a:off x="3553072" y="687854"/>
          <a:ext cx="1284443" cy="78419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dirty="0">
              <a:effectLst/>
              <a:latin typeface="Proxima Nova Rg" panose="02000506030000020004" pitchFamily="2" charset="0"/>
              <a:ea typeface="Times New Roman" panose="02020603050405020304" pitchFamily="18" charset="0"/>
            </a:rPr>
            <a:t>identify research questions and develop grant applications</a:t>
          </a:r>
        </a:p>
      </dsp:txBody>
      <dsp:txXfrm>
        <a:off x="3591353" y="726135"/>
        <a:ext cx="1207881" cy="707635"/>
      </dsp:txXfrm>
    </dsp:sp>
    <dsp:sp modelId="{42842F53-3B83-CB47-B2D1-74F2C80118F4}">
      <dsp:nvSpPr>
        <dsp:cNvPr id="0" name=""/>
        <dsp:cNvSpPr/>
      </dsp:nvSpPr>
      <dsp:spPr>
        <a:xfrm>
          <a:off x="4299480" y="1922929"/>
          <a:ext cx="1284443" cy="899682"/>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dirty="0">
              <a:effectLst/>
              <a:latin typeface="Proxima Nova Rg" panose="02000506030000020004" pitchFamily="2" charset="0"/>
              <a:ea typeface="Times New Roman" panose="02020603050405020304" pitchFamily="18" charset="0"/>
            </a:rPr>
            <a:t>develop study protocols with input from practitioners re: scope, and logistics</a:t>
          </a:r>
        </a:p>
      </dsp:txBody>
      <dsp:txXfrm>
        <a:off x="4343399" y="1966848"/>
        <a:ext cx="1196605" cy="811844"/>
      </dsp:txXfrm>
    </dsp:sp>
    <dsp:sp modelId="{4E6A6BBA-B728-514E-B5EC-CF14D8ABB1B3}">
      <dsp:nvSpPr>
        <dsp:cNvPr id="0" name=""/>
        <dsp:cNvSpPr/>
      </dsp:nvSpPr>
      <dsp:spPr>
        <a:xfrm>
          <a:off x="4040255" y="3521795"/>
          <a:ext cx="1284443" cy="6422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a:effectLst/>
              <a:latin typeface="Proxima Nova Rg" panose="02000506030000020004" pitchFamily="2" charset="0"/>
              <a:ea typeface="Times New Roman" panose="02020603050405020304" pitchFamily="18" charset="0"/>
            </a:rPr>
            <a:t>develop data capture systems and tracking logs </a:t>
          </a:r>
          <a:endParaRPr lang="en-US" sz="1050" kern="1200" dirty="0">
            <a:effectLst/>
            <a:latin typeface="Proxima Nova Rg" panose="02000506030000020004" pitchFamily="2" charset="0"/>
            <a:ea typeface="Times New Roman" panose="02020603050405020304" pitchFamily="18" charset="0"/>
          </a:endParaRPr>
        </a:p>
      </dsp:txBody>
      <dsp:txXfrm>
        <a:off x="4071606" y="3553146"/>
        <a:ext cx="1221741" cy="579519"/>
      </dsp:txXfrm>
    </dsp:sp>
    <dsp:sp modelId="{FACAAABF-DCAD-9840-A1D0-2745AC4A38E0}">
      <dsp:nvSpPr>
        <dsp:cNvPr id="0" name=""/>
        <dsp:cNvSpPr/>
      </dsp:nvSpPr>
      <dsp:spPr>
        <a:xfrm>
          <a:off x="2896692" y="4481359"/>
          <a:ext cx="1284443" cy="6422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a:effectLst/>
              <a:latin typeface="Proxima Nova Rg" panose="02000506030000020004" pitchFamily="2" charset="0"/>
              <a:ea typeface="Times New Roman" panose="02020603050405020304" pitchFamily="18" charset="0"/>
            </a:rPr>
            <a:t>train practitioners on study protocols</a:t>
          </a:r>
          <a:endParaRPr lang="en-US" sz="1050" kern="1200" dirty="0">
            <a:effectLst/>
            <a:latin typeface="Proxima Nova Rg" panose="02000506030000020004" pitchFamily="2" charset="0"/>
            <a:ea typeface="Times New Roman" panose="02020603050405020304" pitchFamily="18" charset="0"/>
          </a:endParaRPr>
        </a:p>
      </dsp:txBody>
      <dsp:txXfrm>
        <a:off x="2928043" y="4512710"/>
        <a:ext cx="1221741" cy="579519"/>
      </dsp:txXfrm>
    </dsp:sp>
    <dsp:sp modelId="{40DECE49-2868-F44D-AF9E-538913CC0F89}">
      <dsp:nvSpPr>
        <dsp:cNvPr id="0" name=""/>
        <dsp:cNvSpPr/>
      </dsp:nvSpPr>
      <dsp:spPr>
        <a:xfrm>
          <a:off x="1362440" y="4286127"/>
          <a:ext cx="1367315" cy="103268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dirty="0">
              <a:effectLst/>
              <a:latin typeface="Proxima Nova Rg" panose="02000506030000020004" pitchFamily="2" charset="0"/>
              <a:ea typeface="Times New Roman" panose="02020603050405020304" pitchFamily="18" charset="0"/>
            </a:rPr>
            <a:t>monitor study implementation tracking study enrollment and data collection</a:t>
          </a:r>
        </a:p>
      </dsp:txBody>
      <dsp:txXfrm>
        <a:off x="1412852" y="4336539"/>
        <a:ext cx="1266491" cy="931862"/>
      </dsp:txXfrm>
    </dsp:sp>
    <dsp:sp modelId="{28849293-FC40-3B40-AB88-F2674029BFC6}">
      <dsp:nvSpPr>
        <dsp:cNvPr id="0" name=""/>
        <dsp:cNvSpPr/>
      </dsp:nvSpPr>
      <dsp:spPr>
        <a:xfrm>
          <a:off x="260312" y="3521795"/>
          <a:ext cx="1284443" cy="6422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a:effectLst/>
              <a:latin typeface="Proxima Nova Rg" panose="02000506030000020004" pitchFamily="2" charset="0"/>
              <a:ea typeface="Times New Roman" panose="02020603050405020304" pitchFamily="18" charset="0"/>
            </a:rPr>
            <a:t>analyze the data</a:t>
          </a:r>
          <a:endParaRPr lang="en-US" sz="1050" kern="1200" dirty="0">
            <a:effectLst/>
            <a:latin typeface="Proxima Nova Rg" panose="02000506030000020004" pitchFamily="2" charset="0"/>
            <a:ea typeface="Times New Roman" panose="02020603050405020304" pitchFamily="18" charset="0"/>
          </a:endParaRPr>
        </a:p>
      </dsp:txBody>
      <dsp:txXfrm>
        <a:off x="291663" y="3553146"/>
        <a:ext cx="1221741" cy="579519"/>
      </dsp:txXfrm>
    </dsp:sp>
    <dsp:sp modelId="{0C48A5C8-399B-7342-BA10-D470793D9894}">
      <dsp:nvSpPr>
        <dsp:cNvPr id="0" name=""/>
        <dsp:cNvSpPr/>
      </dsp:nvSpPr>
      <dsp:spPr>
        <a:xfrm>
          <a:off x="1088" y="2051659"/>
          <a:ext cx="1284443" cy="6422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a:effectLst/>
              <a:latin typeface="Proxima Nova Rg" panose="02000506030000020004" pitchFamily="2" charset="0"/>
              <a:ea typeface="Times New Roman" panose="02020603050405020304" pitchFamily="18" charset="0"/>
            </a:rPr>
            <a:t>lead data reports and manuscripts</a:t>
          </a:r>
          <a:endParaRPr lang="en-US" sz="1050" kern="1200" dirty="0">
            <a:effectLst/>
            <a:latin typeface="Proxima Nova Rg" panose="02000506030000020004" pitchFamily="2" charset="0"/>
            <a:ea typeface="Times New Roman" panose="02020603050405020304" pitchFamily="18" charset="0"/>
          </a:endParaRPr>
        </a:p>
      </dsp:txBody>
      <dsp:txXfrm>
        <a:off x="32439" y="2083010"/>
        <a:ext cx="1221741" cy="579519"/>
      </dsp:txXfrm>
    </dsp:sp>
    <dsp:sp modelId="{78D45BB4-2CFB-4047-A6DA-4CB0134B10BB}">
      <dsp:nvSpPr>
        <dsp:cNvPr id="0" name=""/>
        <dsp:cNvSpPr/>
      </dsp:nvSpPr>
      <dsp:spPr>
        <a:xfrm>
          <a:off x="747496" y="677087"/>
          <a:ext cx="1284443" cy="80573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sz="1050" kern="1200" dirty="0">
              <a:effectLst/>
              <a:latin typeface="Proxima Nova Rg" panose="02000506030000020004" pitchFamily="2" charset="0"/>
              <a:ea typeface="Times New Roman" panose="02020603050405020304" pitchFamily="18" charset="0"/>
            </a:rPr>
            <a:t>disseminate the results to other practitioners and researchers</a:t>
          </a:r>
        </a:p>
      </dsp:txBody>
      <dsp:txXfrm>
        <a:off x="786829" y="716420"/>
        <a:ext cx="1205777" cy="7270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6FDDCA-F1DA-F145-89F1-A9269A6612F4}">
      <dsp:nvSpPr>
        <dsp:cNvPr id="0" name=""/>
        <dsp:cNvSpPr/>
      </dsp:nvSpPr>
      <dsp:spPr>
        <a:xfrm>
          <a:off x="222673" y="424776"/>
          <a:ext cx="4928994" cy="4928994"/>
        </a:xfrm>
        <a:prstGeom prst="circularArrow">
          <a:avLst>
            <a:gd name="adj1" fmla="val 5544"/>
            <a:gd name="adj2" fmla="val 330680"/>
            <a:gd name="adj3" fmla="val 14789178"/>
            <a:gd name="adj4" fmla="val 16795236"/>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2E471D-D6BB-8144-8370-B27AE2CB110B}">
      <dsp:nvSpPr>
        <dsp:cNvPr id="0" name=""/>
        <dsp:cNvSpPr/>
      </dsp:nvSpPr>
      <dsp:spPr>
        <a:xfrm>
          <a:off x="2070486" y="483727"/>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1"/>
              </a:solidFill>
              <a:effectLst/>
              <a:latin typeface="Proxima Nova Rg" panose="02000506030000020004" pitchFamily="2" charset="0"/>
              <a:ea typeface="Times New Roman" panose="02020603050405020304" pitchFamily="18" charset="0"/>
            </a:rPr>
            <a:t>join the network</a:t>
          </a:r>
          <a:endParaRPr lang="en-US" sz="1100" kern="1200" dirty="0">
            <a:solidFill>
              <a:schemeClr val="bg1"/>
            </a:solidFill>
            <a:latin typeface="Proxima Nova Rg" panose="02000506030000020004" pitchFamily="2" charset="0"/>
          </a:endParaRPr>
        </a:p>
      </dsp:txBody>
      <dsp:txXfrm>
        <a:off x="2100590" y="513831"/>
        <a:ext cx="1173161" cy="556476"/>
      </dsp:txXfrm>
    </dsp:sp>
    <dsp:sp modelId="{2BA743C0-6EB9-DB44-A891-E0F86B185E5A}">
      <dsp:nvSpPr>
        <dsp:cNvPr id="0" name=""/>
        <dsp:cNvSpPr/>
      </dsp:nvSpPr>
      <dsp:spPr>
        <a:xfrm>
          <a:off x="3421572" y="975482"/>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1"/>
              </a:solidFill>
              <a:effectLst/>
              <a:latin typeface="Proxima Nova Rg" panose="02000506030000020004" pitchFamily="2" charset="0"/>
              <a:ea typeface="Times New Roman" panose="02020603050405020304" pitchFamily="18" charset="0"/>
            </a:rPr>
            <a:t>share research ideas</a:t>
          </a:r>
          <a:endParaRPr lang="en-US" sz="1100" kern="1200" dirty="0">
            <a:solidFill>
              <a:schemeClr val="bg1"/>
            </a:solidFill>
            <a:latin typeface="Proxima Nova Rg" panose="02000506030000020004" pitchFamily="2" charset="0"/>
          </a:endParaRPr>
        </a:p>
      </dsp:txBody>
      <dsp:txXfrm>
        <a:off x="3451676" y="1005586"/>
        <a:ext cx="1173161" cy="556476"/>
      </dsp:txXfrm>
    </dsp:sp>
    <dsp:sp modelId="{DACA83A7-E6AA-F14D-AD09-B3342C855625}">
      <dsp:nvSpPr>
        <dsp:cNvPr id="0" name=""/>
        <dsp:cNvSpPr/>
      </dsp:nvSpPr>
      <dsp:spPr>
        <a:xfrm>
          <a:off x="4140470" y="2220650"/>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bg1"/>
              </a:solidFill>
              <a:effectLst/>
              <a:latin typeface="Proxima Nova Rg" panose="02000506030000020004" pitchFamily="2" charset="0"/>
              <a:ea typeface="Times New Roman" panose="02020603050405020304" pitchFamily="18" charset="0"/>
            </a:rPr>
            <a:t>give input about scope of study, and logistics </a:t>
          </a:r>
          <a:endParaRPr lang="en-US" sz="1100" kern="1200" dirty="0">
            <a:solidFill>
              <a:schemeClr val="bg1"/>
            </a:solidFill>
            <a:effectLst/>
            <a:latin typeface="Proxima Nova Rg" panose="02000506030000020004" pitchFamily="2" charset="0"/>
            <a:ea typeface="Times New Roman" panose="02020603050405020304" pitchFamily="18" charset="0"/>
          </a:endParaRPr>
        </a:p>
      </dsp:txBody>
      <dsp:txXfrm>
        <a:off x="4170574" y="2250754"/>
        <a:ext cx="1173161" cy="556476"/>
      </dsp:txXfrm>
    </dsp:sp>
    <dsp:sp modelId="{5CFE99C1-C198-A74B-8B55-3E46A2DFD087}">
      <dsp:nvSpPr>
        <dsp:cNvPr id="0" name=""/>
        <dsp:cNvSpPr/>
      </dsp:nvSpPr>
      <dsp:spPr>
        <a:xfrm>
          <a:off x="3890799" y="3636602"/>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bg1"/>
              </a:solidFill>
              <a:effectLst/>
              <a:latin typeface="Proxima Nova Rg" panose="02000506030000020004" pitchFamily="2" charset="0"/>
              <a:ea typeface="Times New Roman" panose="02020603050405020304" pitchFamily="18" charset="0"/>
            </a:rPr>
            <a:t>receive training on study protocol</a:t>
          </a:r>
          <a:endParaRPr lang="en-US" sz="1100" kern="1200" dirty="0">
            <a:solidFill>
              <a:schemeClr val="bg1"/>
            </a:solidFill>
            <a:effectLst/>
            <a:latin typeface="Proxima Nova Rg" panose="02000506030000020004" pitchFamily="2" charset="0"/>
            <a:ea typeface="Times New Roman" panose="02020603050405020304" pitchFamily="18" charset="0"/>
          </a:endParaRPr>
        </a:p>
      </dsp:txBody>
      <dsp:txXfrm>
        <a:off x="3920903" y="3666706"/>
        <a:ext cx="1173161" cy="556476"/>
      </dsp:txXfrm>
    </dsp:sp>
    <dsp:sp modelId="{2CE66121-E164-6F4D-BDAE-7BEF3A49A951}">
      <dsp:nvSpPr>
        <dsp:cNvPr id="0" name=""/>
        <dsp:cNvSpPr/>
      </dsp:nvSpPr>
      <dsp:spPr>
        <a:xfrm>
          <a:off x="2789384" y="4560799"/>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1"/>
              </a:solidFill>
              <a:effectLst/>
              <a:latin typeface="Proxima Nova Rg" panose="02000506030000020004" pitchFamily="2" charset="0"/>
              <a:ea typeface="Times New Roman" panose="02020603050405020304" pitchFamily="18" charset="0"/>
            </a:rPr>
            <a:t>advertise studies to their patients</a:t>
          </a:r>
        </a:p>
      </dsp:txBody>
      <dsp:txXfrm>
        <a:off x="2819488" y="4590903"/>
        <a:ext cx="1173161" cy="556476"/>
      </dsp:txXfrm>
    </dsp:sp>
    <dsp:sp modelId="{1DB58335-3F3B-DE47-B9EA-4CFD2E1A2196}">
      <dsp:nvSpPr>
        <dsp:cNvPr id="0" name=""/>
        <dsp:cNvSpPr/>
      </dsp:nvSpPr>
      <dsp:spPr>
        <a:xfrm>
          <a:off x="1351588" y="4560799"/>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bg1"/>
              </a:solidFill>
              <a:effectLst/>
              <a:latin typeface="Proxima Nova Rg" panose="02000506030000020004" pitchFamily="2" charset="0"/>
              <a:ea typeface="Times New Roman" panose="02020603050405020304" pitchFamily="18" charset="0"/>
            </a:rPr>
            <a:t>identify potential participants</a:t>
          </a:r>
          <a:endParaRPr lang="en-US" sz="1100" kern="1200" dirty="0">
            <a:solidFill>
              <a:schemeClr val="bg1"/>
            </a:solidFill>
            <a:effectLst/>
            <a:latin typeface="Proxima Nova Rg" panose="02000506030000020004" pitchFamily="2" charset="0"/>
            <a:ea typeface="Times New Roman" panose="02020603050405020304" pitchFamily="18" charset="0"/>
          </a:endParaRPr>
        </a:p>
      </dsp:txBody>
      <dsp:txXfrm>
        <a:off x="1381692" y="4590903"/>
        <a:ext cx="1173161" cy="556476"/>
      </dsp:txXfrm>
    </dsp:sp>
    <dsp:sp modelId="{E70836E9-7374-9548-8C21-AC2EAB00C23D}">
      <dsp:nvSpPr>
        <dsp:cNvPr id="0" name=""/>
        <dsp:cNvSpPr/>
      </dsp:nvSpPr>
      <dsp:spPr>
        <a:xfrm>
          <a:off x="250172" y="3636602"/>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bg1"/>
              </a:solidFill>
              <a:effectLst/>
              <a:latin typeface="Proxima Nova Rg" panose="02000506030000020004" pitchFamily="2" charset="0"/>
              <a:ea typeface="Times New Roman" panose="02020603050405020304" pitchFamily="18" charset="0"/>
            </a:rPr>
            <a:t>enroll participants</a:t>
          </a:r>
          <a:endParaRPr lang="en-US" sz="1100" kern="1200" dirty="0">
            <a:solidFill>
              <a:schemeClr val="bg1"/>
            </a:solidFill>
            <a:effectLst/>
            <a:latin typeface="Proxima Nova Rg" panose="02000506030000020004" pitchFamily="2" charset="0"/>
            <a:ea typeface="Times New Roman" panose="02020603050405020304" pitchFamily="18" charset="0"/>
          </a:endParaRPr>
        </a:p>
      </dsp:txBody>
      <dsp:txXfrm>
        <a:off x="280276" y="3666706"/>
        <a:ext cx="1173161" cy="556476"/>
      </dsp:txXfrm>
    </dsp:sp>
    <dsp:sp modelId="{6229986B-BB8A-F047-94C5-9B0C0785B77C}">
      <dsp:nvSpPr>
        <dsp:cNvPr id="0" name=""/>
        <dsp:cNvSpPr/>
      </dsp:nvSpPr>
      <dsp:spPr>
        <a:xfrm>
          <a:off x="502" y="2220650"/>
          <a:ext cx="1233369" cy="616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1"/>
              </a:solidFill>
              <a:effectLst/>
              <a:latin typeface="Proxima Nova Rg" panose="02000506030000020004" pitchFamily="2" charset="0"/>
              <a:ea typeface="Times New Roman" panose="02020603050405020304" pitchFamily="18" charset="0"/>
            </a:rPr>
            <a:t>collect data</a:t>
          </a:r>
        </a:p>
      </dsp:txBody>
      <dsp:txXfrm>
        <a:off x="30606" y="2250754"/>
        <a:ext cx="1173161" cy="556476"/>
      </dsp:txXfrm>
    </dsp:sp>
    <dsp:sp modelId="{EFEA758E-96B1-4B4A-AE70-42AEAB58420F}">
      <dsp:nvSpPr>
        <dsp:cNvPr id="0" name=""/>
        <dsp:cNvSpPr/>
      </dsp:nvSpPr>
      <dsp:spPr>
        <a:xfrm>
          <a:off x="719400" y="883396"/>
          <a:ext cx="1233369" cy="8008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effectLst/>
              <a:latin typeface="Proxima Nova Rg" panose="02000506030000020004" pitchFamily="2" charset="0"/>
              <a:ea typeface="Times New Roman" panose="02020603050405020304" pitchFamily="18" charset="0"/>
            </a:rPr>
            <a:t>disseminate the results to other practitioners and researchers</a:t>
          </a:r>
          <a:endParaRPr lang="en-US" sz="1100" kern="1200" dirty="0">
            <a:solidFill>
              <a:schemeClr val="bg1"/>
            </a:solidFill>
            <a:latin typeface="Proxima Nova Rg" panose="02000506030000020004" pitchFamily="2" charset="0"/>
          </a:endParaRPr>
        </a:p>
      </dsp:txBody>
      <dsp:txXfrm>
        <a:off x="758495" y="922491"/>
        <a:ext cx="1155179" cy="72266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3B3D75-2B58-A047-8C17-9DA705CD5C9C}">
      <dsp:nvSpPr>
        <dsp:cNvPr id="0" name=""/>
        <dsp:cNvSpPr/>
      </dsp:nvSpPr>
      <dsp:spPr>
        <a:xfrm>
          <a:off x="0" y="270819"/>
          <a:ext cx="5092194" cy="676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2,858 patients from 209 dental practices (median 15 patients/practice) with cracks were followed for 3 years</a:t>
          </a:r>
        </a:p>
      </dsp:txBody>
      <dsp:txXfrm>
        <a:off x="33012" y="303831"/>
        <a:ext cx="5026170" cy="610236"/>
      </dsp:txXfrm>
    </dsp:sp>
    <dsp:sp modelId="{206907CA-AF8B-9F48-982B-433D814BB014}">
      <dsp:nvSpPr>
        <dsp:cNvPr id="0" name=""/>
        <dsp:cNvSpPr/>
      </dsp:nvSpPr>
      <dsp:spPr>
        <a:xfrm>
          <a:off x="0" y="996039"/>
          <a:ext cx="5092194" cy="676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~75% adults have posterior tooth with 1 or more cracks</a:t>
          </a:r>
        </a:p>
      </dsp:txBody>
      <dsp:txXfrm>
        <a:off x="33012" y="1029051"/>
        <a:ext cx="5026170" cy="610236"/>
      </dsp:txXfrm>
    </dsp:sp>
    <dsp:sp modelId="{B4A0E6D1-ECBB-524B-884B-F1B25742A54C}">
      <dsp:nvSpPr>
        <dsp:cNvPr id="0" name=""/>
        <dsp:cNvSpPr/>
      </dsp:nvSpPr>
      <dsp:spPr>
        <a:xfrm>
          <a:off x="0" y="1672299"/>
          <a:ext cx="5092194" cy="281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67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dirty="0"/>
            <a:t>10-20% symptomatic: mainly cold but also biting</a:t>
          </a:r>
        </a:p>
      </dsp:txBody>
      <dsp:txXfrm>
        <a:off x="0" y="1672299"/>
        <a:ext cx="5092194" cy="281520"/>
      </dsp:txXfrm>
    </dsp:sp>
    <dsp:sp modelId="{1122C801-A520-144C-A1CA-FB690BCE604F}">
      <dsp:nvSpPr>
        <dsp:cNvPr id="0" name=""/>
        <dsp:cNvSpPr/>
      </dsp:nvSpPr>
      <dsp:spPr>
        <a:xfrm>
          <a:off x="0" y="1953819"/>
          <a:ext cx="5092194" cy="676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Cracks mainly vertical, stain, connects with a restoration, and are detectable with an explorer</a:t>
          </a:r>
        </a:p>
      </dsp:txBody>
      <dsp:txXfrm>
        <a:off x="33012" y="1986831"/>
        <a:ext cx="5026170" cy="610236"/>
      </dsp:txXfrm>
    </dsp:sp>
    <dsp:sp modelId="{FE83A70A-4EFF-F14A-8BAA-D99E4EC71A39}">
      <dsp:nvSpPr>
        <dsp:cNvPr id="0" name=""/>
        <dsp:cNvSpPr/>
      </dsp:nvSpPr>
      <dsp:spPr>
        <a:xfrm>
          <a:off x="0" y="2679039"/>
          <a:ext cx="5092194" cy="676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Only about 1/3 of cracked teeth need to be treated</a:t>
          </a:r>
        </a:p>
      </dsp:txBody>
      <dsp:txXfrm>
        <a:off x="33012" y="2712051"/>
        <a:ext cx="5026170" cy="610236"/>
      </dsp:txXfrm>
    </dsp:sp>
    <dsp:sp modelId="{550DF3B2-2990-BA45-9F29-53DF10EF4536}">
      <dsp:nvSpPr>
        <dsp:cNvPr id="0" name=""/>
        <dsp:cNvSpPr/>
      </dsp:nvSpPr>
      <dsp:spPr>
        <a:xfrm>
          <a:off x="0" y="3404259"/>
          <a:ext cx="5092194" cy="676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Symptoms (types of pain) often resolve without treatment</a:t>
          </a:r>
        </a:p>
      </dsp:txBody>
      <dsp:txXfrm>
        <a:off x="33012" y="3437271"/>
        <a:ext cx="5026170" cy="610236"/>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8F3FA7-BFB0-B141-9260-AE9B15DEFB77}" type="datetimeFigureOut">
              <a:rPr lang="en-US" smtClean="0"/>
              <a:t>9/12/23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3A884C-5566-A242-8E27-50DCED42D463}" type="slidenum">
              <a:rPr lang="en-US" smtClean="0"/>
              <a:t>‹#›</a:t>
            </a:fld>
            <a:endParaRPr lang="en-US"/>
          </a:p>
        </p:txBody>
      </p:sp>
    </p:spTree>
    <p:extLst>
      <p:ext uri="{BB962C8B-B14F-4D97-AF65-F5344CB8AC3E}">
        <p14:creationId xmlns:p14="http://schemas.microsoft.com/office/powerpoint/2010/main" val="3873077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pubmed.ncbi.nlm.nih.gov/34973705/"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cbi.nlm.nih.gov/pmc/articles/PMC6054913/#R49"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www.ncbi.nlm.nih.gov/pmc/articles/PMC6054913/#R60" TargetMode="External"/><Relationship Id="rId4" Type="http://schemas.openxmlformats.org/officeDocument/2006/relationships/hyperlink" Target="https://www.ncbi.nlm.nih.gov/pmc/articles/PMC6054913/#R67"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32798-74E8-444A-A934-2294B8EA87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8871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auto" latinLnBrk="0" hangingPunct="0">
              <a:lnSpc>
                <a:spcPct val="100000"/>
              </a:lnSpc>
              <a:spcBef>
                <a:spcPct val="0"/>
              </a:spcBef>
              <a:spcAft>
                <a:spcPts val="0"/>
              </a:spcAft>
              <a:buClrTx/>
              <a:buSzTx/>
              <a:buFontTx/>
              <a:buNone/>
              <a:tabLst/>
              <a:defRPr/>
            </a:pPr>
            <a:fld id="{99F570B5-D01D-4490-A383-1B3C6C29B2E7}" type="slidenum">
              <a:rPr kumimoji="0"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0" fontAlgn="auto" latinLnBrk="0" hangingPunct="0">
                <a:lnSpc>
                  <a:spcPct val="100000"/>
                </a:lnSpc>
                <a:spcBef>
                  <a:spcPct val="0"/>
                </a:spcBef>
                <a:spcAft>
                  <a:spcPts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3011" name="Rectangle 2"/>
          <p:cNvSpPr>
            <a:spLocks noGrp="1" noRot="1" noChangeAspect="1" noChangeArrowheads="1" noTextEdit="1"/>
          </p:cNvSpPr>
          <p:nvPr>
            <p:ph type="sldImg"/>
          </p:nvPr>
        </p:nvSpPr>
        <p:spPr bwMode="auto">
          <a:xfrm>
            <a:off x="393700" y="692150"/>
            <a:ext cx="6070600" cy="341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xfrm>
            <a:off x="914400" y="4341813"/>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National Dental PBRN spans all 50 states and U.S. territories, and comprises six regional nodes and a specialty node. A patient population node will be created in the future. Each node has a local administrative site at an academic center or research institution. The network’s Administrative and Resource Center is at the University of Alabama at Birmingham in Birmingham, Alabama, and its National Coordinating Center is at the Kaiser Permanente Center for Health Research in Portland, Oregon. </a:t>
            </a:r>
            <a:endParaRPr lang="en-US" altLang="en-US" dirty="0">
              <a:latin typeface="+mn-lt"/>
            </a:endParaRPr>
          </a:p>
        </p:txBody>
      </p:sp>
    </p:spTree>
    <p:extLst>
      <p:ext uri="{BB962C8B-B14F-4D97-AF65-F5344CB8AC3E}">
        <p14:creationId xmlns:p14="http://schemas.microsoft.com/office/powerpoint/2010/main" val="1061640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effectLst/>
                <a:ea typeface="Times New Roman" panose="02020603050405020304" pitchFamily="18" charset="0"/>
              </a:rPr>
              <a:t>Building and maintaining relationships between researchers and dental practitioners</a:t>
            </a:r>
          </a:p>
          <a:p>
            <a:r>
              <a:rPr lang="en-US" sz="1200" dirty="0">
                <a:solidFill>
                  <a:srgbClr val="000000"/>
                </a:solidFill>
                <a:effectLst/>
                <a:ea typeface="Times New Roman" panose="02020603050405020304" pitchFamily="18" charset="0"/>
              </a:rPr>
              <a:t>Engaging </a:t>
            </a:r>
            <a:r>
              <a:rPr lang="en-US" sz="1200" dirty="0">
                <a:solidFill>
                  <a:srgbClr val="000000"/>
                </a:solidFill>
                <a:ea typeface="Times New Roman" panose="02020603050405020304" pitchFamily="18" charset="0"/>
              </a:rPr>
              <a:t>p</a:t>
            </a:r>
            <a:r>
              <a:rPr lang="en-US" sz="1200" dirty="0">
                <a:solidFill>
                  <a:srgbClr val="000000"/>
                </a:solidFill>
                <a:effectLst/>
                <a:ea typeface="Times New Roman" panose="02020603050405020304" pitchFamily="18" charset="0"/>
              </a:rPr>
              <a:t>ractices in the research process</a:t>
            </a:r>
          </a:p>
          <a:p>
            <a:r>
              <a:rPr lang="en-US" sz="1200" dirty="0">
                <a:solidFill>
                  <a:srgbClr val="000000"/>
                </a:solidFill>
                <a:effectLst/>
                <a:ea typeface="Times New Roman" panose="02020603050405020304" pitchFamily="18" charset="0"/>
              </a:rPr>
              <a:t>Co-creating study question and protocol</a:t>
            </a:r>
          </a:p>
          <a:p>
            <a:r>
              <a:rPr lang="en-US" sz="1200" dirty="0">
                <a:solidFill>
                  <a:srgbClr val="000000"/>
                </a:solidFill>
                <a:effectLst/>
                <a:ea typeface="Times New Roman" panose="02020603050405020304" pitchFamily="18" charset="0"/>
              </a:rPr>
              <a:t>Mutually deciding on the division of labor</a:t>
            </a:r>
            <a:endParaRPr lang="en-US" sz="1200" dirty="0">
              <a:effectLst/>
              <a:ea typeface="Times New Roman" panose="02020603050405020304" pitchFamily="18" charset="0"/>
            </a:endParaRPr>
          </a:p>
          <a:p>
            <a:r>
              <a:rPr lang="en-US" sz="1200" dirty="0">
                <a:effectLst/>
                <a:ea typeface="Times New Roman" panose="02020603050405020304" pitchFamily="18" charset="0"/>
              </a:rPr>
              <a:t>Implementing the study</a:t>
            </a:r>
          </a:p>
          <a:p>
            <a:r>
              <a:rPr lang="en-US" sz="1200" dirty="0">
                <a:solidFill>
                  <a:srgbClr val="000000"/>
                </a:solidFill>
                <a:effectLst/>
                <a:ea typeface="Times New Roman" panose="02020603050405020304" pitchFamily="18" charset="0"/>
              </a:rPr>
              <a:t>Disseminating the research </a:t>
            </a:r>
            <a:r>
              <a:rPr lang="en-US" sz="1200" dirty="0">
                <a:solidFill>
                  <a:srgbClr val="000000"/>
                </a:solidFill>
                <a:ea typeface="Times New Roman" panose="02020603050405020304" pitchFamily="18" charset="0"/>
              </a:rPr>
              <a:t>findings</a:t>
            </a:r>
          </a:p>
          <a:p>
            <a:r>
              <a:rPr lang="en-US" sz="1200" dirty="0">
                <a:solidFill>
                  <a:srgbClr val="000000"/>
                </a:solidFill>
                <a:effectLst/>
                <a:ea typeface="Times New Roman" panose="02020603050405020304" pitchFamily="18" charset="0"/>
              </a:rPr>
              <a:t>Practicing reflexivity</a:t>
            </a:r>
            <a:endParaRPr lang="en-US" sz="1200" dirty="0">
              <a:effectLst/>
              <a:ea typeface="Times New Roman" panose="02020603050405020304" pitchFamily="18" charset="0"/>
            </a:endParaRPr>
          </a:p>
          <a:p>
            <a:endParaRPr lang="en-US" sz="1200" dirty="0">
              <a:effectLst/>
              <a:ea typeface="Times New Roman" panose="02020603050405020304" pitchFamily="18" charset="0"/>
            </a:endParaRPr>
          </a:p>
          <a:p>
            <a:endParaRPr lang="en-US" sz="1200" dirty="0">
              <a:effectLst/>
              <a:ea typeface="Times New Roman" panose="02020603050405020304" pitchFamily="18" charset="0"/>
            </a:endParaRPr>
          </a:p>
          <a:p>
            <a:endParaRPr lang="en-US" sz="1200" dirty="0"/>
          </a:p>
          <a:p>
            <a:endParaRPr lang="en-US" dirty="0"/>
          </a:p>
        </p:txBody>
      </p:sp>
      <p:sp>
        <p:nvSpPr>
          <p:cNvPr id="4" name="Slide Number Placeholder 3"/>
          <p:cNvSpPr>
            <a:spLocks noGrp="1"/>
          </p:cNvSpPr>
          <p:nvPr>
            <p:ph type="sldNum" sz="quarter" idx="5"/>
          </p:nvPr>
        </p:nvSpPr>
        <p:spPr/>
        <p:txBody>
          <a:bodyPr/>
          <a:lstStyle/>
          <a:p>
            <a:fld id="{D8FD2D89-B30A-7B4C-91F7-8ED8B79D3A14}" type="slidenum">
              <a:rPr lang="en-US" smtClean="0"/>
              <a:t>13</a:t>
            </a:fld>
            <a:endParaRPr lang="en-US"/>
          </a:p>
        </p:txBody>
      </p:sp>
    </p:spTree>
    <p:extLst>
      <p:ext uri="{BB962C8B-B14F-4D97-AF65-F5344CB8AC3E}">
        <p14:creationId xmlns:p14="http://schemas.microsoft.com/office/powerpoint/2010/main" val="483458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800" dirty="0">
              <a:solidFill>
                <a:srgbClr val="000000"/>
              </a:solidFill>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D2D89-B30A-7B4C-91F7-8ED8B79D3A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599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800" dirty="0"/>
              <a:t>Anterior </a:t>
            </a:r>
            <a:r>
              <a:rPr lang="en-US" sz="1800" dirty="0" err="1"/>
              <a:t>Openbite</a:t>
            </a:r>
            <a:r>
              <a:rPr lang="en-US" sz="1800" dirty="0"/>
              <a:t> Treatment</a:t>
            </a:r>
          </a:p>
          <a:p>
            <a:pPr>
              <a:spcBef>
                <a:spcPts val="0"/>
              </a:spcBef>
            </a:pPr>
            <a:r>
              <a:rPr lang="en-US" sz="1800" dirty="0"/>
              <a:t>Head &amp; Neck Examinations</a:t>
            </a:r>
          </a:p>
          <a:p>
            <a:pPr>
              <a:spcBef>
                <a:spcPts val="0"/>
              </a:spcBef>
            </a:pPr>
            <a:r>
              <a:rPr lang="en-US" sz="1800" dirty="0"/>
              <a:t>Cracked Tooth Registry Study</a:t>
            </a:r>
          </a:p>
          <a:p>
            <a:pPr>
              <a:spcBef>
                <a:spcPts val="0"/>
              </a:spcBef>
            </a:pPr>
            <a:r>
              <a:rPr lang="en-US" sz="1800" dirty="0"/>
              <a:t>Suspicious Occlusal Caries Lesions</a:t>
            </a:r>
          </a:p>
          <a:p>
            <a:pPr>
              <a:spcBef>
                <a:spcPts val="0"/>
              </a:spcBef>
            </a:pPr>
            <a:r>
              <a:rPr lang="en-US" sz="1800" dirty="0"/>
              <a:t>Crowns Clinical</a:t>
            </a:r>
          </a:p>
          <a:p>
            <a:pPr>
              <a:spcBef>
                <a:spcPts val="0"/>
              </a:spcBef>
            </a:pPr>
            <a:r>
              <a:rPr lang="en-US" sz="1800" dirty="0"/>
              <a:t>HPV/Risk for Oral Cancer (ROCS) </a:t>
            </a:r>
          </a:p>
          <a:p>
            <a:pPr>
              <a:spcBef>
                <a:spcPts val="0"/>
              </a:spcBef>
            </a:pPr>
            <a:r>
              <a:rPr lang="en-US" sz="1800" dirty="0"/>
              <a:t>Root Canal Treatment</a:t>
            </a:r>
          </a:p>
          <a:p>
            <a:pPr>
              <a:spcBef>
                <a:spcPts val="0"/>
              </a:spcBef>
            </a:pPr>
            <a:r>
              <a:rPr lang="en-US" sz="1800" dirty="0"/>
              <a:t>Dentin Hypersensitivity</a:t>
            </a:r>
          </a:p>
          <a:p>
            <a:pPr>
              <a:spcBef>
                <a:spcPts val="0"/>
              </a:spcBef>
            </a:pPr>
            <a:r>
              <a:rPr lang="en-US" sz="1800" dirty="0"/>
              <a:t>Painful TMD</a:t>
            </a:r>
          </a:p>
          <a:p>
            <a:pPr>
              <a:spcBef>
                <a:spcPts val="0"/>
              </a:spcBef>
            </a:pPr>
            <a:r>
              <a:rPr lang="en-US" sz="1800" dirty="0"/>
              <a:t>Smoking Cessation Reducing</a:t>
            </a:r>
          </a:p>
          <a:p>
            <a:pPr>
              <a:spcBef>
                <a:spcPts val="0"/>
              </a:spcBef>
            </a:pPr>
            <a:r>
              <a:rPr lang="en-US" sz="1800" dirty="0"/>
              <a:t>Prescription Opioid Misuse</a:t>
            </a:r>
          </a:p>
          <a:p>
            <a:pPr>
              <a:spcBef>
                <a:spcPts val="0"/>
              </a:spcBef>
            </a:pPr>
            <a:r>
              <a:rPr lang="en-US" sz="1800" dirty="0"/>
              <a:t>Understanding Dental Information </a:t>
            </a:r>
          </a:p>
          <a:p>
            <a:endParaRPr lang="en-US" sz="1800" dirty="0">
              <a:effectLs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D2D89-B30A-7B4C-91F7-8ED8B79D3A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0154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3A884C-5566-A242-8E27-50DCED42D463}" type="slidenum">
              <a:rPr lang="en-US" smtClean="0"/>
              <a:t>18</a:t>
            </a:fld>
            <a:endParaRPr lang="en-US"/>
          </a:p>
        </p:txBody>
      </p:sp>
    </p:spTree>
    <p:extLst>
      <p:ext uri="{BB962C8B-B14F-4D97-AF65-F5344CB8AC3E}">
        <p14:creationId xmlns:p14="http://schemas.microsoft.com/office/powerpoint/2010/main" val="712120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1DFB55-B5FA-4DB3-8CD8-DB525022FD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4445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D2D89-B30A-7B4C-91F7-8ED8B79D3A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1390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effectLst/>
              <a:latin typeface="Arial" panose="020B0604020202020204" pitchFamily="34" charset="0"/>
              <a:ea typeface="Arial Unicode MS" panose="020B0604020202020204" pitchFamily="34"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8FD2D89-B30A-7B4C-91F7-8ED8B79D3A14}" type="slidenum">
              <a:rPr lang="en-US" smtClean="0"/>
              <a:t>21</a:t>
            </a:fld>
            <a:endParaRPr lang="en-US"/>
          </a:p>
        </p:txBody>
      </p:sp>
    </p:spTree>
    <p:extLst>
      <p:ext uri="{BB962C8B-B14F-4D97-AF65-F5344CB8AC3E}">
        <p14:creationId xmlns:p14="http://schemas.microsoft.com/office/powerpoint/2010/main" val="332581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dirty="0"/>
          </a:p>
        </p:txBody>
      </p:sp>
      <p:sp>
        <p:nvSpPr>
          <p:cNvPr id="4" name="Slide Number Placeholder 3"/>
          <p:cNvSpPr>
            <a:spLocks noGrp="1"/>
          </p:cNvSpPr>
          <p:nvPr>
            <p:ph type="sldNum" sz="quarter" idx="5"/>
          </p:nvPr>
        </p:nvSpPr>
        <p:spPr/>
        <p:txBody>
          <a:bodyPr/>
          <a:lstStyle/>
          <a:p>
            <a:fld id="{D8FD2D89-B30A-7B4C-91F7-8ED8B79D3A14}" type="slidenum">
              <a:rPr lang="en-US" smtClean="0"/>
              <a:t>22</a:t>
            </a:fld>
            <a:endParaRPr lang="en-US"/>
          </a:p>
        </p:txBody>
      </p:sp>
    </p:spTree>
    <p:extLst>
      <p:ext uri="{BB962C8B-B14F-4D97-AF65-F5344CB8AC3E}">
        <p14:creationId xmlns:p14="http://schemas.microsoft.com/office/powerpoint/2010/main" val="3115798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dirty="0"/>
          </a:p>
        </p:txBody>
      </p:sp>
      <p:sp>
        <p:nvSpPr>
          <p:cNvPr id="4" name="Slide Number Placeholder 3"/>
          <p:cNvSpPr>
            <a:spLocks noGrp="1"/>
          </p:cNvSpPr>
          <p:nvPr>
            <p:ph type="sldNum" sz="quarter" idx="5"/>
          </p:nvPr>
        </p:nvSpPr>
        <p:spPr/>
        <p:txBody>
          <a:bodyPr/>
          <a:lstStyle/>
          <a:p>
            <a:fld id="{D8FD2D89-B30A-7B4C-91F7-8ED8B79D3A14}" type="slidenum">
              <a:rPr lang="en-US" smtClean="0"/>
              <a:t>23</a:t>
            </a:fld>
            <a:endParaRPr lang="en-US"/>
          </a:p>
        </p:txBody>
      </p:sp>
    </p:spTree>
    <p:extLst>
      <p:ext uri="{BB962C8B-B14F-4D97-AF65-F5344CB8AC3E}">
        <p14:creationId xmlns:p14="http://schemas.microsoft.com/office/powerpoint/2010/main" val="200376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Define key principles of practice-based research</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Differentiate from traditional researcher-centered practices</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Provide steps to integrating practitioner-based participatory research</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Discuss potential benefits and</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Important ethical and practical considerations</a:t>
            </a:r>
          </a:p>
          <a:p>
            <a:endParaRPr lang="en-US" dirty="0"/>
          </a:p>
          <a:p>
            <a:endParaRPr lang="en-US" dirty="0"/>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Patient centered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Transformative</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Pragmatic approaches to the research process</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Practitioner centered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D2D89-B30A-7B4C-91F7-8ED8B79D3A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92131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dirty="0"/>
          </a:p>
        </p:txBody>
      </p:sp>
      <p:sp>
        <p:nvSpPr>
          <p:cNvPr id="4" name="Slide Number Placeholder 3"/>
          <p:cNvSpPr>
            <a:spLocks noGrp="1"/>
          </p:cNvSpPr>
          <p:nvPr>
            <p:ph type="sldNum" sz="quarter" idx="5"/>
          </p:nvPr>
        </p:nvSpPr>
        <p:spPr/>
        <p:txBody>
          <a:bodyPr/>
          <a:lstStyle/>
          <a:p>
            <a:fld id="{D8FD2D89-B30A-7B4C-91F7-8ED8B79D3A14}" type="slidenum">
              <a:rPr lang="en-US" smtClean="0"/>
              <a:t>24</a:t>
            </a:fld>
            <a:endParaRPr lang="en-US"/>
          </a:p>
        </p:txBody>
      </p:sp>
    </p:spTree>
    <p:extLst>
      <p:ext uri="{BB962C8B-B14F-4D97-AF65-F5344CB8AC3E}">
        <p14:creationId xmlns:p14="http://schemas.microsoft.com/office/powerpoint/2010/main" val="321386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FD2D89-B30A-7B4C-91F7-8ED8B79D3A14}" type="slidenum">
              <a:rPr lang="en-US" smtClean="0"/>
              <a:t>25</a:t>
            </a:fld>
            <a:endParaRPr lang="en-US"/>
          </a:p>
        </p:txBody>
      </p:sp>
    </p:spTree>
    <p:extLst>
      <p:ext uri="{BB962C8B-B14F-4D97-AF65-F5344CB8AC3E}">
        <p14:creationId xmlns:p14="http://schemas.microsoft.com/office/powerpoint/2010/main" val="12194007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FD2D89-B30A-7B4C-91F7-8ED8B79D3A14}" type="slidenum">
              <a:rPr lang="en-US" smtClean="0"/>
              <a:t>26</a:t>
            </a:fld>
            <a:endParaRPr lang="en-US"/>
          </a:p>
        </p:txBody>
      </p:sp>
    </p:spTree>
    <p:extLst>
      <p:ext uri="{BB962C8B-B14F-4D97-AF65-F5344CB8AC3E}">
        <p14:creationId xmlns:p14="http://schemas.microsoft.com/office/powerpoint/2010/main" val="30614676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From these 4 questions of clinical cases, clinicians were ranked from 1-12 on likelihood of recommending a crown: </a:t>
            </a:r>
          </a:p>
          <a:p>
            <a:pPr lvl="1"/>
            <a:r>
              <a:rPr lang="en-US" dirty="0"/>
              <a:t>People who were more likely to recommend a crown were 12</a:t>
            </a:r>
          </a:p>
          <a:p>
            <a:pPr lvl="1"/>
            <a:r>
              <a:rPr lang="en-US" dirty="0"/>
              <a:t>People who were least likely to recommend a crown were 1 </a:t>
            </a:r>
          </a:p>
          <a:p>
            <a:pPr lvl="0"/>
            <a:r>
              <a:rPr lang="en-US" dirty="0"/>
              <a:t>Data reveals factors associated with crown factor, or likelihood to recommend crown</a:t>
            </a:r>
          </a:p>
          <a:p>
            <a:pPr lvl="0"/>
            <a:endParaRPr lang="en-US" dirty="0"/>
          </a:p>
          <a:p>
            <a:pPr lvl="0"/>
            <a:r>
              <a:rPr lang="en-US" dirty="0"/>
              <a:t>Gender, race, full or part time were not associated with likelihood of recommending a crown</a:t>
            </a:r>
          </a:p>
          <a:p>
            <a:endParaRPr lang="en-US" dirty="0"/>
          </a:p>
          <a:p>
            <a:endParaRPr lang="en-US" dirty="0"/>
          </a:p>
        </p:txBody>
      </p:sp>
      <p:sp>
        <p:nvSpPr>
          <p:cNvPr id="4" name="Slide Number Placeholder 3"/>
          <p:cNvSpPr>
            <a:spLocks noGrp="1"/>
          </p:cNvSpPr>
          <p:nvPr>
            <p:ph type="sldNum" sz="quarter" idx="5"/>
          </p:nvPr>
        </p:nvSpPr>
        <p:spPr/>
        <p:txBody>
          <a:bodyPr/>
          <a:lstStyle/>
          <a:p>
            <a:fld id="{D8FD2D89-B30A-7B4C-91F7-8ED8B79D3A14}" type="slidenum">
              <a:rPr lang="en-US" smtClean="0"/>
              <a:t>27</a:t>
            </a:fld>
            <a:endParaRPr lang="en-US"/>
          </a:p>
        </p:txBody>
      </p:sp>
    </p:spTree>
    <p:extLst>
      <p:ext uri="{BB962C8B-B14F-4D97-AF65-F5344CB8AC3E}">
        <p14:creationId xmlns:p14="http://schemas.microsoft.com/office/powerpoint/2010/main" val="162669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Velly</a:t>
            </a:r>
            <a:r>
              <a:rPr lang="en-US" dirty="0"/>
              <a:t> AM, Anderson GC, Look JO, Riley JL III, </a:t>
            </a:r>
            <a:r>
              <a:rPr lang="en-US" dirty="0" err="1"/>
              <a:t>Rindal</a:t>
            </a:r>
            <a:r>
              <a:rPr lang="en-US" dirty="0"/>
              <a:t> DB, Johnson K, Wang Q, </a:t>
            </a:r>
            <a:r>
              <a:rPr lang="en-US" dirty="0" err="1"/>
              <a:t>Fricton</a:t>
            </a:r>
            <a:r>
              <a:rPr lang="en-US" dirty="0"/>
              <a:t> J, Huff K, </a:t>
            </a:r>
            <a:r>
              <a:rPr lang="en-US" dirty="0" err="1"/>
              <a:t>Ohrbach</a:t>
            </a:r>
            <a:r>
              <a:rPr lang="en-US" dirty="0"/>
              <a:t> R, Gilbert GH, Schiffman E, National Dental PBRN Collaborative Group. </a:t>
            </a:r>
            <a:r>
              <a:rPr lang="en-US" dirty="0">
                <a:hlinkClick r:id="rId3"/>
              </a:rPr>
              <a:t>Management of painful temporomandibular disorders: methods and overview of the National Dental Practice-Based Research Network prospective cohort study</a:t>
            </a:r>
            <a:r>
              <a:rPr lang="en-US" dirty="0"/>
              <a:t>. </a:t>
            </a:r>
            <a:r>
              <a:rPr lang="en-US" i="1" dirty="0"/>
              <a:t>Journal of the American Dental Association </a:t>
            </a:r>
            <a:r>
              <a:rPr lang="en-US" dirty="0"/>
              <a:t>2022; 153(2):144-157.</a:t>
            </a:r>
          </a:p>
          <a:p>
            <a:endParaRPr lang="en-US" dirty="0"/>
          </a:p>
        </p:txBody>
      </p:sp>
      <p:sp>
        <p:nvSpPr>
          <p:cNvPr id="4" name="Slide Number Placeholder 3"/>
          <p:cNvSpPr>
            <a:spLocks noGrp="1"/>
          </p:cNvSpPr>
          <p:nvPr>
            <p:ph type="sldNum" sz="quarter" idx="5"/>
          </p:nvPr>
        </p:nvSpPr>
        <p:spPr/>
        <p:txBody>
          <a:bodyPr/>
          <a:lstStyle/>
          <a:p>
            <a:fld id="{123A884C-5566-A242-8E27-50DCED42D463}" type="slidenum">
              <a:rPr lang="en-US" smtClean="0"/>
              <a:t>28</a:t>
            </a:fld>
            <a:endParaRPr lang="en-US"/>
          </a:p>
        </p:txBody>
      </p:sp>
    </p:spTree>
    <p:extLst>
      <p:ext uri="{BB962C8B-B14F-4D97-AF65-F5344CB8AC3E}">
        <p14:creationId xmlns:p14="http://schemas.microsoft.com/office/powerpoint/2010/main" val="4018131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358A906-B405-4960-9901-3AEB00C5401A}" type="slidenum">
              <a:rPr lang="en-US" smtClean="0"/>
              <a:pPr>
                <a:defRPr/>
              </a:pPr>
              <a:t>31</a:t>
            </a:fld>
            <a:endParaRPr lang="en-US" dirty="0"/>
          </a:p>
        </p:txBody>
      </p:sp>
    </p:spTree>
    <p:extLst>
      <p:ext uri="{BB962C8B-B14F-4D97-AF65-F5344CB8AC3E}">
        <p14:creationId xmlns:p14="http://schemas.microsoft.com/office/powerpoint/2010/main" val="2038261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ln>
            <a:miter lim="800000"/>
            <a:headEnd/>
            <a:tailEnd/>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9E751-18F4-4B78-AFF9-2FF5AC5887E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355" name="Rectangle 2"/>
          <p:cNvSpPr>
            <a:spLocks noGrp="1" noRot="1" noChangeAspect="1" noChangeArrowheads="1" noTextEdit="1"/>
          </p:cNvSpPr>
          <p:nvPr>
            <p:ph type="sldImg"/>
          </p:nvPr>
        </p:nvSpPr>
        <p:spPr>
          <a:xfrm>
            <a:off x="1743075" y="703263"/>
            <a:ext cx="4368800" cy="2457450"/>
          </a:xfrm>
          <a:ln/>
        </p:spPr>
      </p:sp>
      <p:sp>
        <p:nvSpPr>
          <p:cNvPr id="44036" name="Rectangle 3"/>
          <p:cNvSpPr>
            <a:spLocks noGrp="1" noChangeArrowheads="1"/>
          </p:cNvSpPr>
          <p:nvPr>
            <p:ph type="body" idx="1"/>
          </p:nvPr>
        </p:nvSpPr>
        <p:spPr>
          <a:xfrm>
            <a:off x="388938" y="3236913"/>
            <a:ext cx="6232525" cy="5283200"/>
          </a:xfrm>
        </p:spPr>
        <p:txBody>
          <a:bodyPr/>
          <a:lstStyle/>
          <a:p>
            <a:pPr>
              <a:defRPr/>
            </a:pPr>
            <a:r>
              <a:rPr lang="en-US" sz="2400" dirty="0"/>
              <a:t>So, why should YOU join the network?</a:t>
            </a:r>
          </a:p>
          <a:p>
            <a:pPr>
              <a:defRPr/>
            </a:pPr>
            <a:r>
              <a:rPr lang="en-US" sz="2400" dirty="0"/>
              <a:t>It is both a benefit and a privilege for the dental profession to have had a funded network for these many years.</a:t>
            </a:r>
          </a:p>
          <a:p>
            <a:pPr>
              <a:defRPr/>
            </a:pPr>
            <a:r>
              <a:rPr lang="en-US" sz="2400" dirty="0"/>
              <a:t>Since is funded by NIH, and paid with your tax money, it is a benefit to you that</a:t>
            </a:r>
            <a:r>
              <a:rPr lang="en-US" sz="2400" baseline="0" dirty="0"/>
              <a:t> you could use.</a:t>
            </a:r>
            <a:endParaRPr lang="en-US" sz="2400" dirty="0"/>
          </a:p>
          <a:p>
            <a:pPr>
              <a:defRPr/>
            </a:pPr>
            <a:r>
              <a:rPr lang="en-US" sz="2400" dirty="0"/>
              <a:t>The</a:t>
            </a:r>
            <a:r>
              <a:rPr lang="en-US" sz="2400" baseline="0" dirty="0"/>
              <a:t> major benefit is to have access to </a:t>
            </a:r>
            <a:r>
              <a:rPr lang="en-US" sz="1800" dirty="0">
                <a:solidFill>
                  <a:srgbClr val="A80000"/>
                </a:solidFill>
                <a:latin typeface="Ebrima" panose="02000000000000000000" pitchFamily="2" charset="0"/>
                <a:ea typeface="Ebrima" panose="02000000000000000000" pitchFamily="2" charset="0"/>
                <a:cs typeface="Ebrima" panose="02000000000000000000" pitchFamily="2" charset="0"/>
              </a:rPr>
              <a:t>RESEARCH INFORMATION </a:t>
            </a:r>
            <a:r>
              <a:rPr lang="en-US" sz="1800" dirty="0">
                <a:solidFill>
                  <a:schemeClr val="tx1"/>
                </a:solidFill>
                <a:latin typeface="Ebrima" panose="02000000000000000000" pitchFamily="2" charset="0"/>
                <a:ea typeface="Ebrima" panose="02000000000000000000" pitchFamily="2" charset="0"/>
                <a:cs typeface="Ebrima" panose="02000000000000000000" pitchFamily="2" charset="0"/>
              </a:rPr>
              <a:t>that is </a:t>
            </a:r>
            <a:r>
              <a:rPr lang="en-US" sz="1800" dirty="0">
                <a:solidFill>
                  <a:srgbClr val="B40000"/>
                </a:solidFill>
                <a:latin typeface="Ebrima" panose="02000000000000000000" pitchFamily="2" charset="0"/>
                <a:ea typeface="Ebrima" panose="02000000000000000000" pitchFamily="2" charset="0"/>
                <a:cs typeface="Ebrima" panose="02000000000000000000" pitchFamily="2" charset="0"/>
              </a:rPr>
              <a:t>FREE FROM BIAS from industry </a:t>
            </a:r>
            <a:r>
              <a:rPr lang="en-US" sz="1800" dirty="0">
                <a:solidFill>
                  <a:schemeClr val="tx1"/>
                </a:solidFill>
                <a:latin typeface="Ebrima" panose="02000000000000000000" pitchFamily="2" charset="0"/>
                <a:ea typeface="Ebrima" panose="02000000000000000000" pitchFamily="2" charset="0"/>
                <a:cs typeface="Ebrima" panose="02000000000000000000" pitchFamily="2" charset="0"/>
              </a:rPr>
              <a:t>and </a:t>
            </a:r>
            <a:r>
              <a:rPr lang="en-US" sz="1800" dirty="0">
                <a:solidFill>
                  <a:srgbClr val="B40000"/>
                </a:solidFill>
                <a:latin typeface="Ebrima" panose="02000000000000000000" pitchFamily="2" charset="0"/>
                <a:ea typeface="Ebrima" panose="02000000000000000000" pitchFamily="2" charset="0"/>
                <a:cs typeface="Ebrima" panose="02000000000000000000" pitchFamily="2" charset="0"/>
              </a:rPr>
              <a:t>BASED ON EVIDENCE</a:t>
            </a:r>
          </a:p>
          <a:p>
            <a:pPr>
              <a:defRPr/>
            </a:pPr>
            <a:r>
              <a:rPr lang="en-US" sz="1800" dirty="0">
                <a:solidFill>
                  <a:srgbClr val="B40000"/>
                </a:solidFill>
                <a:latin typeface="Ebrima" panose="02000000000000000000" pitchFamily="2" charset="0"/>
                <a:ea typeface="Ebrima" panose="02000000000000000000" pitchFamily="2" charset="0"/>
                <a:cs typeface="Ebrima" panose="02000000000000000000" pitchFamily="2" charset="0"/>
              </a:rPr>
              <a:t>Another benefit is the chance to participate in studies that you</a:t>
            </a:r>
            <a:r>
              <a:rPr lang="en-US" sz="1800" baseline="0" dirty="0">
                <a:solidFill>
                  <a:srgbClr val="B40000"/>
                </a:solidFill>
                <a:latin typeface="Ebrima" panose="02000000000000000000" pitchFamily="2" charset="0"/>
                <a:ea typeface="Ebrima" panose="02000000000000000000" pitchFamily="2" charset="0"/>
                <a:cs typeface="Ebrima" panose="02000000000000000000" pitchFamily="2" charset="0"/>
              </a:rPr>
              <a:t> choose, that are relevant to you and to your practice and patients</a:t>
            </a:r>
          </a:p>
          <a:p>
            <a:pPr>
              <a:defRPr/>
            </a:pPr>
            <a:r>
              <a:rPr lang="en-US" sz="1800" baseline="0" dirty="0">
                <a:solidFill>
                  <a:srgbClr val="B40000"/>
                </a:solidFill>
                <a:latin typeface="Ebrima" panose="02000000000000000000" pitchFamily="2" charset="0"/>
                <a:ea typeface="Ebrima" panose="02000000000000000000" pitchFamily="2" charset="0"/>
                <a:cs typeface="Ebrima" panose="02000000000000000000" pitchFamily="2" charset="0"/>
              </a:rPr>
              <a:t>You also have the opportunity to interact with academicians, researchers and fellow network members from across the entire United States.</a:t>
            </a:r>
            <a:endParaRPr lang="en-US" sz="1800" dirty="0"/>
          </a:p>
          <a:p>
            <a:pPr>
              <a:defRPr/>
            </a:pPr>
            <a:endParaRPr lang="en-US" sz="1800" dirty="0"/>
          </a:p>
          <a:p>
            <a:pPr>
              <a:defRPr/>
            </a:pPr>
            <a:endParaRPr lang="en-US" sz="1800" dirty="0"/>
          </a:p>
        </p:txBody>
      </p:sp>
    </p:spTree>
    <p:extLst>
      <p:ext uri="{BB962C8B-B14F-4D97-AF65-F5344CB8AC3E}">
        <p14:creationId xmlns:p14="http://schemas.microsoft.com/office/powerpoint/2010/main" val="41395008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75D602-26A6-4C74-B037-2987D544EE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7688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3A884C-5566-A242-8E27-50DCED42D463}" type="slidenum">
              <a:rPr lang="en-US" smtClean="0"/>
              <a:t>4</a:t>
            </a:fld>
            <a:endParaRPr lang="en-US"/>
          </a:p>
        </p:txBody>
      </p:sp>
    </p:spTree>
    <p:extLst>
      <p:ext uri="{BB962C8B-B14F-4D97-AF65-F5344CB8AC3E}">
        <p14:creationId xmlns:p14="http://schemas.microsoft.com/office/powerpoint/2010/main" val="2003553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7E7BA2DC-6DDA-4930-8F2C-9E1A2177071C}"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88933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dirty="0">
                <a:solidFill>
                  <a:srgbClr val="002060"/>
                </a:solidFill>
                <a:latin typeface="+mn-lt"/>
                <a:cs typeface="Calibri" pitchFamily="34" charset="0"/>
              </a:rPr>
              <a:t>A gap between what the evidence says “should” be done and what is “actually” done in routine clinical practice</a:t>
            </a:r>
          </a:p>
          <a:p>
            <a:pPr>
              <a:spcBef>
                <a:spcPts val="0"/>
              </a:spcBef>
            </a:pPr>
            <a:r>
              <a:rPr lang="en-US" sz="1200" dirty="0">
                <a:solidFill>
                  <a:srgbClr val="002060"/>
                </a:solidFill>
                <a:latin typeface="+mn-lt"/>
                <a:cs typeface="Calibri" pitchFamily="34" charset="0"/>
              </a:rPr>
              <a:t>An “evidence-practice gap”</a:t>
            </a:r>
          </a:p>
          <a:p>
            <a:pPr>
              <a:spcBef>
                <a:spcPts val="0"/>
              </a:spcBef>
            </a:pPr>
            <a:r>
              <a:rPr lang="en-US" sz="1200" dirty="0">
                <a:solidFill>
                  <a:srgbClr val="002060"/>
                </a:solidFill>
                <a:latin typeface="+mn-lt"/>
                <a:cs typeface="Calibri" pitchFamily="34" charset="0"/>
              </a:rPr>
              <a:t>This single gap is really three different gaps</a:t>
            </a:r>
          </a:p>
          <a:p>
            <a:pPr>
              <a:spcBef>
                <a:spcPts val="0"/>
              </a:spcBef>
            </a:pPr>
            <a:r>
              <a:rPr lang="en-US" sz="2400" b="1" i="1" dirty="0">
                <a:solidFill>
                  <a:srgbClr val="002060"/>
                </a:solidFill>
                <a:latin typeface="+mn-lt"/>
                <a:cs typeface="Calibri" pitchFamily="34" charset="0"/>
              </a:rPr>
              <a:t>Knowledge Gap</a:t>
            </a:r>
          </a:p>
          <a:p>
            <a:pPr lvl="1">
              <a:spcBef>
                <a:spcPts val="0"/>
              </a:spcBef>
            </a:pPr>
            <a:r>
              <a:rPr lang="en-US" sz="2000" dirty="0">
                <a:solidFill>
                  <a:srgbClr val="002060"/>
                </a:solidFill>
                <a:latin typeface="+mn-lt"/>
                <a:cs typeface="Calibri" pitchFamily="34" charset="0"/>
              </a:rPr>
              <a:t>Exists when we do not have the clinical evidence that we need</a:t>
            </a:r>
          </a:p>
          <a:p>
            <a:pPr lvl="1">
              <a:spcBef>
                <a:spcPts val="0"/>
              </a:spcBef>
            </a:pPr>
            <a:r>
              <a:rPr lang="en-US" sz="2000" dirty="0">
                <a:solidFill>
                  <a:srgbClr val="002060"/>
                </a:solidFill>
                <a:latin typeface="+mn-lt"/>
                <a:cs typeface="Calibri" pitchFamily="34" charset="0"/>
              </a:rPr>
              <a:t>The remedy is to do the efficacy and effectiveness studies to get that evidence</a:t>
            </a:r>
            <a:endParaRPr lang="en-US" sz="2000" dirty="0">
              <a:solidFill>
                <a:srgbClr val="002060"/>
              </a:solidFill>
              <a:latin typeface="+mn-lt"/>
            </a:endParaRPr>
          </a:p>
          <a:p>
            <a:pPr>
              <a:spcBef>
                <a:spcPts val="0"/>
              </a:spcBef>
            </a:pPr>
            <a:r>
              <a:rPr lang="en-US" sz="2400" b="1" i="1" dirty="0">
                <a:solidFill>
                  <a:srgbClr val="002060"/>
                </a:solidFill>
                <a:latin typeface="+mn-lt"/>
                <a:cs typeface="Calibri" pitchFamily="34" charset="0"/>
              </a:rPr>
              <a:t>Knowing Gap</a:t>
            </a:r>
          </a:p>
          <a:p>
            <a:pPr lvl="1">
              <a:spcBef>
                <a:spcPts val="0"/>
              </a:spcBef>
            </a:pPr>
            <a:r>
              <a:rPr lang="en-US" sz="2000" dirty="0">
                <a:solidFill>
                  <a:srgbClr val="002060"/>
                </a:solidFill>
                <a:latin typeface="+mn-lt"/>
                <a:cs typeface="Calibri" pitchFamily="34" charset="0"/>
              </a:rPr>
              <a:t>The evidence exists, but clinicians do not know about it widely</a:t>
            </a:r>
          </a:p>
          <a:p>
            <a:pPr lvl="1">
              <a:spcBef>
                <a:spcPts val="0"/>
              </a:spcBef>
            </a:pPr>
            <a:r>
              <a:rPr lang="en-US" sz="2000" dirty="0">
                <a:solidFill>
                  <a:srgbClr val="002060"/>
                </a:solidFill>
                <a:latin typeface="+mn-lt"/>
                <a:cs typeface="Calibri" pitchFamily="34" charset="0"/>
              </a:rPr>
              <a:t>The remedy is “dissemination science” research, to learn how best to get the evidence into the hands of the end-user (the clinician)</a:t>
            </a:r>
            <a:endParaRPr lang="en-US" sz="2000" dirty="0">
              <a:solidFill>
                <a:srgbClr val="002060"/>
              </a:solidFill>
              <a:latin typeface="+mn-lt"/>
            </a:endParaRPr>
          </a:p>
          <a:p>
            <a:endParaRPr lang="en-US" dirty="0">
              <a:latin typeface="+mn-lt"/>
            </a:endParaRPr>
          </a:p>
          <a:p>
            <a:pPr>
              <a:spcBef>
                <a:spcPts val="0"/>
              </a:spcBef>
            </a:pPr>
            <a:r>
              <a:rPr lang="en-US" sz="2400" b="1" i="1" dirty="0">
                <a:solidFill>
                  <a:srgbClr val="002060"/>
                </a:solidFill>
                <a:latin typeface="+mn-lt"/>
                <a:cs typeface="Calibri" pitchFamily="34" charset="0"/>
              </a:rPr>
              <a:t>Knowing-to-Doing Gap </a:t>
            </a:r>
          </a:p>
          <a:p>
            <a:pPr lvl="1">
              <a:spcBef>
                <a:spcPts val="0"/>
              </a:spcBef>
            </a:pPr>
            <a:r>
              <a:rPr lang="en-US" sz="2000" dirty="0">
                <a:solidFill>
                  <a:srgbClr val="002060"/>
                </a:solidFill>
                <a:latin typeface="+mn-lt"/>
                <a:ea typeface="MS PGothic" pitchFamily="34" charset="-128"/>
              </a:rPr>
              <a:t>The evidence exists and clinicians know about it, but they do not make use of this evidence</a:t>
            </a:r>
          </a:p>
          <a:p>
            <a:pPr lvl="1">
              <a:spcBef>
                <a:spcPts val="0"/>
              </a:spcBef>
            </a:pPr>
            <a:r>
              <a:rPr lang="en-US" sz="2000" dirty="0">
                <a:solidFill>
                  <a:srgbClr val="002060"/>
                </a:solidFill>
                <a:latin typeface="+mn-lt"/>
                <a:cs typeface="Calibri" pitchFamily="34" charset="0"/>
              </a:rPr>
              <a:t>The remedy is “implementation science” research, to learn how best to get end-users (clinicians) to use the evidence in routine practice</a:t>
            </a:r>
            <a:endParaRPr lang="en-US" sz="2000" dirty="0">
              <a:solidFill>
                <a:srgbClr val="002060"/>
              </a:solidFill>
              <a:latin typeface="+mn-lt"/>
              <a:ea typeface="MS PGothic" pitchFamily="34" charset="-128"/>
            </a:endParaRPr>
          </a:p>
          <a:p>
            <a:pPr lvl="1">
              <a:spcBef>
                <a:spcPts val="0"/>
              </a:spcBef>
            </a:pPr>
            <a:r>
              <a:rPr lang="en-US" sz="2000" dirty="0">
                <a:solidFill>
                  <a:srgbClr val="002060"/>
                </a:solidFill>
                <a:latin typeface="+mn-lt"/>
                <a:ea typeface="MS PGothic" pitchFamily="34" charset="-128"/>
              </a:rPr>
              <a:t> For these reasons:</a:t>
            </a:r>
          </a:p>
          <a:p>
            <a:pPr lvl="2">
              <a:spcBef>
                <a:spcPts val="0"/>
              </a:spcBef>
            </a:pPr>
            <a:r>
              <a:rPr lang="en-US" dirty="0">
                <a:solidFill>
                  <a:srgbClr val="002060"/>
                </a:solidFill>
                <a:latin typeface="+mn-lt"/>
                <a:ea typeface="MS PGothic" pitchFamily="34" charset="-128"/>
              </a:rPr>
              <a:t>Poor acceptability among their patients</a:t>
            </a:r>
          </a:p>
          <a:p>
            <a:pPr lvl="2">
              <a:spcBef>
                <a:spcPts val="0"/>
              </a:spcBef>
            </a:pPr>
            <a:r>
              <a:rPr lang="en-US" dirty="0">
                <a:solidFill>
                  <a:srgbClr val="002060"/>
                </a:solidFill>
                <a:latin typeface="+mn-lt"/>
                <a:ea typeface="MS PGothic" pitchFamily="34" charset="-128"/>
              </a:rPr>
              <a:t>Practitioner preference and experience</a:t>
            </a:r>
          </a:p>
          <a:p>
            <a:pPr lvl="2">
              <a:spcBef>
                <a:spcPts val="0"/>
              </a:spcBef>
            </a:pPr>
            <a:r>
              <a:rPr lang="en-US" dirty="0">
                <a:solidFill>
                  <a:srgbClr val="002060"/>
                </a:solidFill>
                <a:latin typeface="+mn-lt"/>
                <a:ea typeface="MS PGothic" pitchFamily="34" charset="-128"/>
              </a:rPr>
              <a:t>Cost and income considerations</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32798-74E8-444A-A934-2294B8EA87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8394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By more explicitly and equitably involving practitioners in the research process, dental researchers may more faithfully uphold the general principles of the dentistry professions.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In contrast to traditional biomedical interventions, however, Practice-based Participatory Research-generated interventions are created with, for and in the Practice they intend to serve. Thus, Practice-based Participatory Research is well-positioned to effectively close the research-practice gap. First, it increases the cultural and contextual relevance as well as the appropriateness of interventions and initiatives</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Practice-based Participatory Research improves relationships between researchers and Practitioners, which can facilitate moving cocreated research, interventions and policies into practice (</a:t>
            </a:r>
            <a:r>
              <a:rPr lang="en-US" sz="1800" u="sng" dirty="0">
                <a:solidFill>
                  <a:srgbClr val="0000FF"/>
                </a:solidFill>
                <a:effectLst/>
                <a:latin typeface="Times New Roman" panose="02020603050405020304" pitchFamily="18" charset="0"/>
                <a:ea typeface="Times New Roman" panose="02020603050405020304" pitchFamily="18" charset="0"/>
                <a:hlinkClick r:id="rId3"/>
              </a:rPr>
              <a:t>Minkler et al., 2009</a:t>
            </a:r>
            <a:r>
              <a:rPr lang="en-US" sz="1800" dirty="0">
                <a:effectLst/>
                <a:latin typeface="Times New Roman" panose="02020603050405020304" pitchFamily="18" charset="0"/>
                <a:ea typeface="Times New Roman" panose="02020603050405020304" pitchFamily="18" charset="0"/>
              </a:rPr>
              <a:t>). Finally, Practice-based Participatory Research entails investments in capacity-building to ensure Practices are better equipped to integrate and maintain interventions in the field (</a:t>
            </a:r>
            <a:r>
              <a:rPr lang="en-US" sz="1800" u="sng" dirty="0">
                <a:solidFill>
                  <a:srgbClr val="0000FF"/>
                </a:solidFill>
                <a:effectLst/>
                <a:latin typeface="Times New Roman" panose="02020603050405020304" pitchFamily="18" charset="0"/>
                <a:ea typeface="Times New Roman" panose="02020603050405020304" pitchFamily="18" charset="0"/>
                <a:hlinkClick r:id="rId4"/>
              </a:rPr>
              <a:t>Viswanathan et al., 2004</a:t>
            </a:r>
            <a:r>
              <a:rPr lang="en-US" sz="1800" dirty="0">
                <a:effectLst/>
                <a:latin typeface="Times New Roman" panose="02020603050405020304" pitchFamily="18" charset="0"/>
                <a:ea typeface="Times New Roman" panose="02020603050405020304" pitchFamily="18" charset="0"/>
              </a:rPr>
              <a:t>) and support future Practice-based research efforts (</a:t>
            </a:r>
            <a:r>
              <a:rPr lang="en-US" sz="1800" u="sng" dirty="0">
                <a:solidFill>
                  <a:srgbClr val="0000FF"/>
                </a:solidFill>
                <a:effectLst/>
                <a:latin typeface="Times New Roman" panose="02020603050405020304" pitchFamily="18" charset="0"/>
                <a:ea typeface="Times New Roman" panose="02020603050405020304" pitchFamily="18" charset="0"/>
                <a:hlinkClick r:id="rId5"/>
              </a:rPr>
              <a:t>Souleymanov et al., 2016</a:t>
            </a:r>
            <a:r>
              <a:rPr lang="en-US" sz="1800" dirty="0">
                <a:effectLst/>
                <a:latin typeface="Times New Roman" panose="02020603050405020304" pitchFamily="18" charset="0"/>
                <a:ea typeface="Times New Roman" panose="02020603050405020304" pitchFamily="18" charset="0"/>
              </a:rPr>
              <a:t>).</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8FD2D89-B30A-7B4C-91F7-8ED8B79D3A14}" type="slidenum">
              <a:rPr lang="en-US" smtClean="0"/>
              <a:t>8</a:t>
            </a:fld>
            <a:endParaRPr lang="en-US"/>
          </a:p>
        </p:txBody>
      </p:sp>
    </p:spTree>
    <p:extLst>
      <p:ext uri="{BB962C8B-B14F-4D97-AF65-F5344CB8AC3E}">
        <p14:creationId xmlns:p14="http://schemas.microsoft.com/office/powerpoint/2010/main" val="2903220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mn-lt"/>
                <a:ea typeface="Helvetica Neue" panose="02000503000000020004" pitchFamily="2" charset="0"/>
                <a:cs typeface="Helvetica Neue" panose="02000503000000020004" pitchFamily="2" charset="0"/>
              </a:rPr>
              <a:t>17 years from study inception to implementation following this model</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3B4831-27D5-BB42-8A97-FFE7144C7B3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0208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7E7BA2DC-6DDA-4930-8F2C-9E1A2177071C}"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899961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xfrm>
            <a:off x="1695450" y="692150"/>
            <a:ext cx="4292600" cy="24161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Rectangle 3"/>
          <p:cNvSpPr>
            <a:spLocks noGrp="1" noChangeArrowheads="1"/>
          </p:cNvSpPr>
          <p:nvPr>
            <p:ph type="body" idx="1"/>
          </p:nvPr>
        </p:nvSpPr>
        <p:spPr bwMode="auto">
          <a:xfrm>
            <a:off x="381000" y="3184525"/>
            <a:ext cx="6096000" cy="51958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476763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56641-83C8-4130-1976-C3D45F2B670F}"/>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693DA03F-C846-60C1-0E78-B5B7194EE3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720393-7C53-4B57-F862-6F94DDB6F0C6}"/>
              </a:ext>
            </a:extLst>
          </p:cNvPr>
          <p:cNvSpPr>
            <a:spLocks noGrp="1"/>
          </p:cNvSpPr>
          <p:nvPr>
            <p:ph type="dt" sz="half" idx="10"/>
          </p:nvPr>
        </p:nvSpPr>
        <p:spPr/>
        <p:txBody>
          <a:bodyPr/>
          <a:lstStyle/>
          <a:p>
            <a:fld id="{99840384-1365-AC44-B6E9-DE101F06CF08}" type="datetimeFigureOut">
              <a:rPr lang="en-US" smtClean="0"/>
              <a:t>9/12/23</a:t>
            </a:fld>
            <a:endParaRPr lang="en-US"/>
          </a:p>
        </p:txBody>
      </p:sp>
      <p:sp>
        <p:nvSpPr>
          <p:cNvPr id="5" name="Footer Placeholder 4">
            <a:extLst>
              <a:ext uri="{FF2B5EF4-FFF2-40B4-BE49-F238E27FC236}">
                <a16:creationId xmlns:a16="http://schemas.microsoft.com/office/drawing/2014/main" id="{43B4F85D-D7F3-B430-FFC4-E99366FA9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7CC7AB-FEFD-E7FF-2CF1-F8240D6687D0}"/>
              </a:ext>
            </a:extLst>
          </p:cNvPr>
          <p:cNvSpPr>
            <a:spLocks noGrp="1"/>
          </p:cNvSpPr>
          <p:nvPr>
            <p:ph type="sldNum" sz="quarter" idx="12"/>
          </p:nvPr>
        </p:nvSpPr>
        <p:spPr/>
        <p:txBody>
          <a:bodyPr/>
          <a:lstStyle/>
          <a:p>
            <a:fld id="{4385BCDD-0EE8-FE42-B3AD-5EBCC0A32333}" type="slidenum">
              <a:rPr lang="en-US" smtClean="0"/>
              <a:t>‹#›</a:t>
            </a:fld>
            <a:endParaRPr lang="en-US"/>
          </a:p>
        </p:txBody>
      </p:sp>
    </p:spTree>
    <p:extLst>
      <p:ext uri="{BB962C8B-B14F-4D97-AF65-F5344CB8AC3E}">
        <p14:creationId xmlns:p14="http://schemas.microsoft.com/office/powerpoint/2010/main" val="2911740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rgbClr val="242A6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E9439-B69C-25E8-4138-F1785DBDF397}"/>
              </a:ext>
            </a:extLst>
          </p:cNvPr>
          <p:cNvSpPr>
            <a:spLocks noGrp="1"/>
          </p:cNvSpPr>
          <p:nvPr>
            <p:ph type="title"/>
          </p:nvPr>
        </p:nvSpPr>
        <p:spPr>
          <a:xfrm>
            <a:off x="430306" y="457200"/>
            <a:ext cx="4341719" cy="1129553"/>
          </a:xfrm>
        </p:spPr>
        <p:txBody>
          <a:bodyPr anchor="t"/>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4D4C4E3B-006F-EFFD-BE6C-F87C0710F003}"/>
              </a:ext>
            </a:extLst>
          </p:cNvPr>
          <p:cNvSpPr>
            <a:spLocks noGrp="1"/>
          </p:cNvSpPr>
          <p:nvPr>
            <p:ph type="pic" idx="1"/>
          </p:nvPr>
        </p:nvSpPr>
        <p:spPr>
          <a:xfrm>
            <a:off x="5183188" y="0"/>
            <a:ext cx="7008812"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AF9984D-8811-E1F4-DA0D-08BACCB214DC}"/>
              </a:ext>
            </a:extLst>
          </p:cNvPr>
          <p:cNvSpPr>
            <a:spLocks noGrp="1"/>
          </p:cNvSpPr>
          <p:nvPr>
            <p:ph type="body" sz="half" idx="2"/>
          </p:nvPr>
        </p:nvSpPr>
        <p:spPr>
          <a:xfrm>
            <a:off x="430306" y="1586753"/>
            <a:ext cx="4341719" cy="481404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76311442"/>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ntro Slide - Gradi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DF7E55-8B87-B44B-840B-893B5558C820}"/>
              </a:ext>
            </a:extLst>
          </p:cNvPr>
          <p:cNvSpPr/>
          <p:nvPr userDrawn="1"/>
        </p:nvSpPr>
        <p:spPr>
          <a:xfrm>
            <a:off x="0" y="0"/>
            <a:ext cx="12192000" cy="6858000"/>
          </a:xfrm>
          <a:prstGeom prst="rect">
            <a:avLst/>
          </a:prstGeom>
          <a:gradFill>
            <a:gsLst>
              <a:gs pos="100000">
                <a:srgbClr val="424FCB"/>
              </a:gs>
              <a:gs pos="29000">
                <a:srgbClr val="242B6C"/>
              </a:gs>
            </a:gsLst>
            <a:lin ang="1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sp>
        <p:nvSpPr>
          <p:cNvPr id="11" name="Rectangle 10">
            <a:extLst>
              <a:ext uri="{FF2B5EF4-FFF2-40B4-BE49-F238E27FC236}">
                <a16:creationId xmlns:a16="http://schemas.microsoft.com/office/drawing/2014/main" id="{CE2175C7-9CB8-2448-9B05-69F01779E8F9}"/>
              </a:ext>
            </a:extLst>
          </p:cNvPr>
          <p:cNvSpPr/>
          <p:nvPr userDrawn="1"/>
        </p:nvSpPr>
        <p:spPr>
          <a:xfrm>
            <a:off x="0" y="6588678"/>
            <a:ext cx="12192000" cy="269322"/>
          </a:xfrm>
          <a:prstGeom prst="rect">
            <a:avLst/>
          </a:prstGeom>
          <a:solidFill>
            <a:srgbClr val="242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sp>
        <p:nvSpPr>
          <p:cNvPr id="14" name="Subtitle 2"/>
          <p:cNvSpPr>
            <a:spLocks noGrp="1"/>
          </p:cNvSpPr>
          <p:nvPr>
            <p:ph type="subTitle" idx="1"/>
          </p:nvPr>
        </p:nvSpPr>
        <p:spPr>
          <a:xfrm>
            <a:off x="1016000" y="4333876"/>
            <a:ext cx="9017000" cy="1655762"/>
          </a:xfrm>
        </p:spPr>
        <p:txBody>
          <a:bodyPr lIns="0" tIns="36000" rIns="0" bIns="0"/>
          <a:lstStyle>
            <a:lvl1pPr marL="0" indent="0" algn="l">
              <a:buNone/>
              <a:defRPr sz="2400"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5" name="Title 1"/>
          <p:cNvSpPr>
            <a:spLocks noGrp="1"/>
          </p:cNvSpPr>
          <p:nvPr>
            <p:ph type="ctrTitle" hasCustomPrompt="1"/>
          </p:nvPr>
        </p:nvSpPr>
        <p:spPr>
          <a:xfrm>
            <a:off x="1016000" y="2526132"/>
            <a:ext cx="9017000" cy="1715669"/>
          </a:xfrm>
        </p:spPr>
        <p:txBody>
          <a:bodyPr lIns="0" tIns="36000" rIns="0" bIns="0" anchor="b"/>
          <a:lstStyle>
            <a:lvl1pPr marL="0" marR="0" indent="0" algn="l" defTabSz="914400" rtl="0" eaLnBrk="1" fontAlgn="auto" latinLnBrk="0" hangingPunct="1">
              <a:lnSpc>
                <a:spcPct val="90000"/>
              </a:lnSpc>
              <a:spcBef>
                <a:spcPct val="0"/>
              </a:spcBef>
              <a:spcAft>
                <a:spcPts val="0"/>
              </a:spcAft>
              <a:buClrTx/>
              <a:buSzTx/>
              <a:buFontTx/>
              <a:buNone/>
              <a:tabLst/>
              <a:defRPr sz="6000" b="1"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stStyle>
          <a:p>
            <a:r>
              <a:rPr lang="en-US" dirty="0"/>
              <a:t>Intro Slide - Gradient</a:t>
            </a:r>
          </a:p>
        </p:txBody>
      </p:sp>
      <p:sp>
        <p:nvSpPr>
          <p:cNvPr id="2" name="Rectangle 1">
            <a:extLst>
              <a:ext uri="{FF2B5EF4-FFF2-40B4-BE49-F238E27FC236}">
                <a16:creationId xmlns:a16="http://schemas.microsoft.com/office/drawing/2014/main" id="{8AE3F039-ABF7-8C95-8CF7-FDE17E8EB9FB}"/>
              </a:ext>
            </a:extLst>
          </p:cNvPr>
          <p:cNvSpPr/>
          <p:nvPr userDrawn="1"/>
        </p:nvSpPr>
        <p:spPr>
          <a:xfrm>
            <a:off x="0" y="0"/>
            <a:ext cx="12192000" cy="22779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5">
            <a:extLst>
              <a:ext uri="{FF2B5EF4-FFF2-40B4-BE49-F238E27FC236}">
                <a16:creationId xmlns:a16="http://schemas.microsoft.com/office/drawing/2014/main" id="{139861A1-6962-56FF-818A-C155AB9915DA}"/>
              </a:ext>
            </a:extLst>
          </p:cNvPr>
          <p:cNvPicPr>
            <a:picLocks noChangeAspect="1"/>
          </p:cNvPicPr>
          <p:nvPr userDrawn="1"/>
        </p:nvPicPr>
        <p:blipFill>
          <a:blip r:embed="rId2"/>
          <a:stretch>
            <a:fillRect/>
          </a:stretch>
        </p:blipFill>
        <p:spPr>
          <a:xfrm>
            <a:off x="368969" y="52643"/>
            <a:ext cx="2896922" cy="2172692"/>
          </a:xfrm>
          <a:prstGeom prst="rect">
            <a:avLst/>
          </a:prstGeom>
        </p:spPr>
      </p:pic>
    </p:spTree>
    <p:extLst>
      <p:ext uri="{BB962C8B-B14F-4D97-AF65-F5344CB8AC3E}">
        <p14:creationId xmlns:p14="http://schemas.microsoft.com/office/powerpoint/2010/main" val="1788685272"/>
      </p:ext>
    </p:extLst>
  </p:cSld>
  <p:clrMapOvr>
    <a:masterClrMapping/>
  </p:clrMapOvr>
  <p:extLst>
    <p:ext uri="{DCECCB84-F9BA-43D5-87BE-67443E8EF086}">
      <p15:sldGuideLst xmlns:p15="http://schemas.microsoft.com/office/powerpoint/2012/main">
        <p15:guide id="1" pos="637">
          <p15:clr>
            <a:srgbClr val="FBAE40"/>
          </p15:clr>
        </p15:guide>
        <p15:guide id="3" orient="horz" pos="584">
          <p15:clr>
            <a:srgbClr val="FBAE40"/>
          </p15:clr>
        </p15:guide>
        <p15:guide id="4" orient="horz" pos="978">
          <p15:clr>
            <a:srgbClr val="FBAE40"/>
          </p15:clr>
        </p15:guide>
        <p15:guide id="5" orient="horz" pos="2550">
          <p15:clr>
            <a:srgbClr val="FBAE40"/>
          </p15:clr>
        </p15:guide>
        <p15:guide id="6" orient="horz" pos="2728">
          <p15:clr>
            <a:srgbClr val="FBAE40"/>
          </p15:clr>
        </p15:guide>
        <p15:guide id="7" pos="632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 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536361" y="1116105"/>
            <a:ext cx="5306656" cy="5520667"/>
          </a:xfrm>
        </p:spPr>
        <p:txBody>
          <a:bodyPr>
            <a:normAutofit/>
          </a:bodyPr>
          <a:lstStyle>
            <a:lvl1pPr>
              <a:lnSpc>
                <a:spcPct val="100000"/>
              </a:lnSpc>
              <a:buClr>
                <a:srgbClr val="006241"/>
              </a:buClr>
              <a:defRPr sz="24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1pPr>
            <a:lvl2pPr>
              <a:lnSpc>
                <a:spcPct val="100000"/>
              </a:lnSpc>
              <a:buClr>
                <a:srgbClr val="006241"/>
              </a:buClr>
              <a:defRPr sz="20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2pPr>
            <a:lvl3pPr>
              <a:lnSpc>
                <a:spcPct val="100000"/>
              </a:lnSpc>
              <a:buClr>
                <a:srgbClr val="006241"/>
              </a:buClr>
              <a:defRPr sz="18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3pPr>
            <a:lvl4pPr>
              <a:lnSpc>
                <a:spcPct val="100000"/>
              </a:lnSpc>
              <a:buClr>
                <a:srgbClr val="006241"/>
              </a:buClr>
              <a:defRPr sz="16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4pPr>
            <a:lvl5pPr>
              <a:lnSpc>
                <a:spcPct val="100000"/>
              </a:lnSpc>
              <a:buClr>
                <a:srgbClr val="006241"/>
              </a:buClr>
              <a:defRPr sz="16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29907" y="221227"/>
            <a:ext cx="11122240" cy="768545"/>
          </a:xfrm>
          <a:prstGeom prst="rect">
            <a:avLst/>
          </a:prstGeom>
        </p:spPr>
        <p:txBody>
          <a:bodyPr vert="horz" lIns="0" tIns="0" rIns="0" bIns="0" rtlCol="0" anchor="ctr">
            <a:normAutofit/>
          </a:bodyPr>
          <a:lstStyle>
            <a:lvl1pPr>
              <a:defRPr sz="3600" b="1" i="0">
                <a:solidFill>
                  <a:schemeClr val="tx1"/>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r>
              <a:rPr lang="en-US" dirty="0"/>
              <a:t>Title and Text – Two Columns</a:t>
            </a:r>
          </a:p>
        </p:txBody>
      </p:sp>
      <p:sp>
        <p:nvSpPr>
          <p:cNvPr id="25" name="Content Placeholder 2">
            <a:extLst>
              <a:ext uri="{FF2B5EF4-FFF2-40B4-BE49-F238E27FC236}">
                <a16:creationId xmlns:a16="http://schemas.microsoft.com/office/drawing/2014/main" id="{4CBCAFCE-8EC7-084D-BB9A-53CC57977D66}"/>
              </a:ext>
            </a:extLst>
          </p:cNvPr>
          <p:cNvSpPr>
            <a:spLocks noGrp="1"/>
          </p:cNvSpPr>
          <p:nvPr>
            <p:ph idx="11"/>
          </p:nvPr>
        </p:nvSpPr>
        <p:spPr>
          <a:xfrm>
            <a:off x="6347885" y="1116105"/>
            <a:ext cx="5310716" cy="5520667"/>
          </a:xfrm>
        </p:spPr>
        <p:txBody>
          <a:bodyPr>
            <a:normAutofit/>
          </a:bodyPr>
          <a:lstStyle>
            <a:lvl1pPr>
              <a:lnSpc>
                <a:spcPct val="100000"/>
              </a:lnSpc>
              <a:buClr>
                <a:srgbClr val="006241"/>
              </a:buClr>
              <a:defRPr sz="24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1pPr>
            <a:lvl2pPr>
              <a:lnSpc>
                <a:spcPct val="100000"/>
              </a:lnSpc>
              <a:buClr>
                <a:srgbClr val="006241"/>
              </a:buClr>
              <a:defRPr sz="20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2pPr>
            <a:lvl3pPr>
              <a:lnSpc>
                <a:spcPct val="100000"/>
              </a:lnSpc>
              <a:buClr>
                <a:srgbClr val="006241"/>
              </a:buClr>
              <a:defRPr sz="18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3pPr>
            <a:lvl4pPr>
              <a:lnSpc>
                <a:spcPct val="100000"/>
              </a:lnSpc>
              <a:buClr>
                <a:srgbClr val="006241"/>
              </a:buClr>
              <a:defRPr sz="16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4pPr>
            <a:lvl5pPr>
              <a:lnSpc>
                <a:spcPct val="100000"/>
              </a:lnSpc>
              <a:buClr>
                <a:srgbClr val="006241"/>
              </a:buClr>
              <a:defRPr sz="1600" b="0" i="0">
                <a:solidFill>
                  <a:schemeClr val="tx1"/>
                </a:solidFill>
                <a:latin typeface="Proxima Nova Rg" panose="02000506030000020004" pitchFamily="2" charset="0"/>
                <a:ea typeface="Proxima Nova Rg" panose="02000506030000020004" pitchFamily="2" charset="0"/>
                <a:cs typeface="Proxima Nova Rg" panose="0200050603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165848"/>
      </p:ext>
    </p:extLst>
  </p:cSld>
  <p:clrMapOvr>
    <a:masterClrMapping/>
  </p:clrMapOvr>
  <p:extLst>
    <p:ext uri="{DCECCB84-F9BA-43D5-87BE-67443E8EF086}">
      <p15:sldGuideLst xmlns:p15="http://schemas.microsoft.com/office/powerpoint/2012/main">
        <p15:guide id="1" orient="horz" pos="4249">
          <p15:clr>
            <a:srgbClr val="FBAE40"/>
          </p15:clr>
        </p15:guide>
        <p15:guide id="2" pos="339">
          <p15:clr>
            <a:srgbClr val="FBAE40"/>
          </p15:clr>
        </p15:guide>
        <p15:guide id="3" orient="horz" pos="3778">
          <p15:clr>
            <a:srgbClr val="FBAE40"/>
          </p15:clr>
        </p15:guide>
        <p15:guide id="4" orient="horz" pos="1033">
          <p15:clr>
            <a:srgbClr val="FBAE40"/>
          </p15:clr>
        </p15:guide>
        <p15:guide id="5" orient="horz" pos="432">
          <p15:clr>
            <a:srgbClr val="FBAE40"/>
          </p15:clr>
        </p15:guide>
        <p15:guide id="6" pos="7344">
          <p15:clr>
            <a:srgbClr val="FBAE40"/>
          </p15:clr>
        </p15:guide>
        <p15:guide id="7" pos="3685">
          <p15:clr>
            <a:srgbClr val="FBAE40"/>
          </p15:clr>
        </p15:guide>
        <p15:guide id="8" pos="3999">
          <p15:clr>
            <a:srgbClr val="FBAE40"/>
          </p15:clr>
        </p15:guide>
        <p15:guide id="9" pos="7159">
          <p15:clr>
            <a:srgbClr val="FBAE40"/>
          </p15:clr>
        </p15:guide>
        <p15:guide id="10" pos="703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27C0CC0-C774-0848-A11D-83E3655401BB}"/>
              </a:ext>
            </a:extLst>
          </p:cNvPr>
          <p:cNvSpPr/>
          <p:nvPr userDrawn="1"/>
        </p:nvSpPr>
        <p:spPr>
          <a:xfrm>
            <a:off x="-14548" y="0"/>
            <a:ext cx="12192000" cy="6858000"/>
          </a:xfrm>
          <a:prstGeom prst="rect">
            <a:avLst/>
          </a:prstGeom>
          <a:solidFill>
            <a:srgbClr val="242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436068" y="1323259"/>
            <a:ext cx="11319866" cy="4970754"/>
          </a:xfrm>
        </p:spPr>
        <p:txBody>
          <a:bodyPr/>
          <a:lstStyle>
            <a:lvl1pPr marL="342900" indent="-342900">
              <a:lnSpc>
                <a:spcPct val="100000"/>
              </a:lnSpc>
              <a:buClr>
                <a:srgbClr val="5163FF"/>
              </a:buClr>
              <a:buFont typeface="+mj-lt"/>
              <a:buAutoNum type="arabicPeriod"/>
              <a:defRPr sz="2400"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vl2pPr marL="685800" indent="-342900">
              <a:lnSpc>
                <a:spcPct val="100000"/>
              </a:lnSpc>
              <a:buClr>
                <a:srgbClr val="5163FF"/>
              </a:buClr>
              <a:buFont typeface="+mj-lt"/>
              <a:buAutoNum type="arabicPeriod"/>
              <a:defRPr sz="2000"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2pPr>
            <a:lvl3pPr marL="942975" indent="-257175">
              <a:lnSpc>
                <a:spcPct val="100000"/>
              </a:lnSpc>
              <a:buClr>
                <a:srgbClr val="5163FF"/>
              </a:buClr>
              <a:buFont typeface="+mj-lt"/>
              <a:buAutoNum type="arabicPeriod"/>
              <a:defRPr sz="1800"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3pPr>
            <a:lvl4pPr marL="1285875" indent="-257175">
              <a:lnSpc>
                <a:spcPct val="100000"/>
              </a:lnSpc>
              <a:buClr>
                <a:srgbClr val="5163FF"/>
              </a:buClr>
              <a:buFont typeface="+mj-lt"/>
              <a:buAutoNum type="arabicPeriod"/>
              <a:defRPr sz="1600"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4pPr>
            <a:lvl5pPr marL="1628775" indent="-257175">
              <a:lnSpc>
                <a:spcPct val="100000"/>
              </a:lnSpc>
              <a:buClr>
                <a:srgbClr val="5163FF"/>
              </a:buClr>
              <a:buFont typeface="+mj-lt"/>
              <a:buAutoNum type="arabicPeriod"/>
              <a:defRPr sz="1600"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436069" y="436614"/>
            <a:ext cx="11319864" cy="450031"/>
          </a:xfrm>
          <a:prstGeom prst="rect">
            <a:avLst/>
          </a:prstGeom>
        </p:spPr>
        <p:txBody>
          <a:bodyPr vert="horz" lIns="0" tIns="0" rIns="0" bIns="0" rtlCol="0" anchor="t" anchorCtr="0">
            <a:normAutofit/>
          </a:bodyPr>
          <a:lstStyle>
            <a:lvl1pPr>
              <a:defRPr sz="3600" b="1"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stStyle>
          <a:p>
            <a:r>
              <a:rPr lang="en-US" dirty="0"/>
              <a:t>Table of contents</a:t>
            </a:r>
          </a:p>
        </p:txBody>
      </p:sp>
      <p:cxnSp>
        <p:nvCxnSpPr>
          <p:cNvPr id="7" name="Straight Connector 6">
            <a:extLst>
              <a:ext uri="{FF2B5EF4-FFF2-40B4-BE49-F238E27FC236}">
                <a16:creationId xmlns:a16="http://schemas.microsoft.com/office/drawing/2014/main" id="{BF06E5B7-9C36-8C48-82D2-06CDA969C61C}"/>
              </a:ext>
            </a:extLst>
          </p:cNvPr>
          <p:cNvCxnSpPr>
            <a:cxnSpLocks/>
          </p:cNvCxnSpPr>
          <p:nvPr userDrawn="1"/>
        </p:nvCxnSpPr>
        <p:spPr>
          <a:xfrm flipH="1">
            <a:off x="436068" y="1088340"/>
            <a:ext cx="1129553" cy="6329"/>
          </a:xfrm>
          <a:prstGeom prst="line">
            <a:avLst/>
          </a:prstGeom>
          <a:ln w="12700">
            <a:solidFill>
              <a:srgbClr val="424FC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7792760"/>
      </p:ext>
    </p:extLst>
  </p:cSld>
  <p:clrMapOvr>
    <a:masterClrMapping/>
  </p:clrMapOvr>
  <p:extLst>
    <p:ext uri="{DCECCB84-F9BA-43D5-87BE-67443E8EF086}">
      <p15:sldGuideLst xmlns:p15="http://schemas.microsoft.com/office/powerpoint/2012/main">
        <p15:guide id="1" pos="623">
          <p15:clr>
            <a:srgbClr val="FBAE40"/>
          </p15:clr>
        </p15:guide>
        <p15:guide id="2" orient="horz" pos="915">
          <p15:clr>
            <a:srgbClr val="FBAE40"/>
          </p15:clr>
        </p15:guide>
        <p15:guide id="3" orient="horz" pos="1194">
          <p15:clr>
            <a:srgbClr val="FBAE40"/>
          </p15:clr>
        </p15:guide>
        <p15:guide id="4" orient="horz" pos="3973">
          <p15:clr>
            <a:srgbClr val="FBAE40"/>
          </p15:clr>
        </p15:guide>
        <p15:guide id="5" pos="6652">
          <p15:clr>
            <a:srgbClr val="FBAE40"/>
          </p15:clr>
        </p15:guide>
        <p15:guide id="6" orient="horz" pos="58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hank you - Option 1">
    <p:bg>
      <p:bgPr>
        <a:solidFill>
          <a:srgbClr val="242B6C"/>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119921" y="0"/>
            <a:ext cx="12192000" cy="6858000"/>
          </a:xfrm>
          <a:prstGeom prst="rect">
            <a:avLst/>
          </a:prstGeom>
          <a:solidFill>
            <a:srgbClr val="242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sp>
        <p:nvSpPr>
          <p:cNvPr id="2"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normAutofit/>
          </a:bodyPr>
          <a:lstStyle>
            <a:lvl1pPr algn="l">
              <a:defRPr sz="6000" b="1" i="0">
                <a:solidFill>
                  <a:schemeClr val="bg1"/>
                </a:solidFill>
                <a:latin typeface="Proxima Nova Extrabold" panose="02000506030000020004" pitchFamily="2" charset="0"/>
              </a:defRPr>
            </a:lvl1pPr>
          </a:lstStyle>
          <a:p>
            <a:r>
              <a:rPr lang="en-US" dirty="0"/>
              <a:t>Thank you!</a:t>
            </a:r>
          </a:p>
        </p:txBody>
      </p:sp>
    </p:spTree>
    <p:extLst>
      <p:ext uri="{BB962C8B-B14F-4D97-AF65-F5344CB8AC3E}">
        <p14:creationId xmlns:p14="http://schemas.microsoft.com/office/powerpoint/2010/main" val="3486658293"/>
      </p:ext>
    </p:extLst>
  </p:cSld>
  <p:clrMapOvr>
    <a:masterClrMapping/>
  </p:clrMapOvr>
  <p:extLst>
    <p:ext uri="{DCECCB84-F9BA-43D5-87BE-67443E8EF086}">
      <p15:sldGuideLst xmlns:p15="http://schemas.microsoft.com/office/powerpoint/2012/main">
        <p15:guide id="1" pos="483">
          <p15:clr>
            <a:srgbClr val="FBAE40"/>
          </p15:clr>
        </p15:guide>
        <p15:guide id="2" orient="horz" pos="2550">
          <p15:clr>
            <a:srgbClr val="FBAE40"/>
          </p15:clr>
        </p15:guide>
        <p15:guide id="3" orient="horz" pos="991">
          <p15:clr>
            <a:srgbClr val="FBAE40"/>
          </p15:clr>
        </p15:guide>
        <p15:guide id="4" orient="horz" pos="584">
          <p15:clr>
            <a:srgbClr val="FBAE40"/>
          </p15:clr>
        </p15:guide>
        <p15:guide id="5" pos="624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 name="Shape 6"/>
          <p:cNvSpPr>
            <a:spLocks noGrp="1"/>
          </p:cNvSpPr>
          <p:nvPr>
            <p:ph type="title"/>
          </p:nvPr>
        </p:nvSpPr>
        <p:spPr>
          <a:prstGeom prst="rect">
            <a:avLst/>
          </a:prstGeom>
        </p:spPr>
        <p:txBody>
          <a:bodyPr/>
          <a:lstStyle/>
          <a:p>
            <a:pPr lvl="0">
              <a:defRPr sz="1800">
                <a:uFillTx/>
              </a:defRPr>
            </a:pPr>
            <a:r>
              <a:rPr sz="4888" dirty="0">
                <a:uFill>
                  <a:solidFill/>
                </a:uFill>
              </a:rPr>
              <a:t>Title Text</a:t>
            </a:r>
          </a:p>
        </p:txBody>
      </p:sp>
      <p:sp>
        <p:nvSpPr>
          <p:cNvPr id="7" name="Shape 7"/>
          <p:cNvSpPr>
            <a:spLocks noGrp="1"/>
          </p:cNvSpPr>
          <p:nvPr>
            <p:ph type="body" idx="1"/>
          </p:nvPr>
        </p:nvSpPr>
        <p:spPr>
          <a:prstGeom prst="rect">
            <a:avLst/>
          </a:prstGeom>
        </p:spPr>
        <p:txBody>
          <a:bodyPr/>
          <a:lstStyle>
            <a:lvl2pPr marL="870568" indent="-317468">
              <a:spcBef>
                <a:spcPts val="667"/>
              </a:spcBef>
              <a:buChar char="–"/>
              <a:defRPr sz="3111"/>
            </a:lvl2pPr>
            <a:lvl3pPr marL="1315023" indent="-253975">
              <a:spcBef>
                <a:spcPts val="556"/>
              </a:spcBef>
              <a:defRPr sz="2666"/>
            </a:lvl3pPr>
            <a:lvl4pPr marL="1822972" indent="-253975">
              <a:spcBef>
                <a:spcPts val="444"/>
              </a:spcBef>
              <a:buChar char="–"/>
              <a:defRPr sz="2222"/>
            </a:lvl4pPr>
            <a:lvl5pPr marL="2330922" indent="-253975">
              <a:spcBef>
                <a:spcPts val="444"/>
              </a:spcBef>
              <a:buChar char="»"/>
              <a:defRPr sz="2222"/>
            </a:lvl5pPr>
          </a:lstStyle>
          <a:p>
            <a:pPr lvl="0">
              <a:defRPr sz="1800">
                <a:uFillTx/>
              </a:defRPr>
            </a:pPr>
            <a:r>
              <a:rPr sz="3555" dirty="0">
                <a:uFill>
                  <a:solidFill/>
                </a:uFill>
              </a:rPr>
              <a:t>Body Level One</a:t>
            </a:r>
          </a:p>
          <a:p>
            <a:pPr lvl="1">
              <a:defRPr sz="1800">
                <a:uFillTx/>
              </a:defRPr>
            </a:pPr>
            <a:r>
              <a:rPr sz="3111" dirty="0">
                <a:uFill>
                  <a:solidFill/>
                </a:uFill>
              </a:rPr>
              <a:t>Body Level Two</a:t>
            </a:r>
          </a:p>
          <a:p>
            <a:pPr lvl="2">
              <a:defRPr sz="1800">
                <a:uFillTx/>
              </a:defRPr>
            </a:pPr>
            <a:r>
              <a:rPr sz="2666" dirty="0">
                <a:uFill>
                  <a:solidFill/>
                </a:uFill>
              </a:rPr>
              <a:t>Body Level Three</a:t>
            </a:r>
          </a:p>
          <a:p>
            <a:pPr lvl="3">
              <a:defRPr sz="1800">
                <a:uFillTx/>
              </a:defRPr>
            </a:pPr>
            <a:r>
              <a:rPr sz="2222" dirty="0">
                <a:uFill>
                  <a:solidFill/>
                </a:uFill>
              </a:rPr>
              <a:t>Body Level Four</a:t>
            </a:r>
          </a:p>
          <a:p>
            <a:pPr lvl="4">
              <a:defRPr sz="1800">
                <a:uFillTx/>
              </a:defRPr>
            </a:pPr>
            <a:r>
              <a:rPr sz="2222" dirty="0">
                <a:uFill>
                  <a:solidFill/>
                </a:uFill>
              </a:rPr>
              <a:t>Body Level Five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a:t>
            </a:fld>
            <a:endParaRPr/>
          </a:p>
        </p:txBody>
      </p:sp>
    </p:spTree>
    <p:extLst>
      <p:ext uri="{BB962C8B-B14F-4D97-AF65-F5344CB8AC3E}">
        <p14:creationId xmlns:p14="http://schemas.microsoft.com/office/powerpoint/2010/main" val="412363426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7433F-C357-F630-B437-851D9234C2DF}"/>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DB8A495-2685-87B6-6176-9002DD6BD836}"/>
              </a:ext>
            </a:extLst>
          </p:cNvPr>
          <p:cNvSpPr>
            <a:spLocks noGrp="1"/>
          </p:cNvSpPr>
          <p:nvPr>
            <p:ph idx="1"/>
          </p:nvPr>
        </p:nvSpPr>
        <p:spPr>
          <a:xfrm>
            <a:off x="349624" y="1102658"/>
            <a:ext cx="11510682" cy="548102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6621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863CA-7CC4-014F-72FA-4043AC6A62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AFBD82-A688-8ABC-5B80-946B5B99D5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378493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CFD32-CA90-83D0-9EF1-3A37403616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59CDB5-869A-78BF-E6D1-198EDA143DDF}"/>
              </a:ext>
            </a:extLst>
          </p:cNvPr>
          <p:cNvSpPr>
            <a:spLocks noGrp="1"/>
          </p:cNvSpPr>
          <p:nvPr>
            <p:ph sz="half" idx="1"/>
          </p:nvPr>
        </p:nvSpPr>
        <p:spPr>
          <a:xfrm>
            <a:off x="349624" y="1080340"/>
            <a:ext cx="5670176" cy="553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FB8DFF5-97E0-4895-E73E-B6A43EEFBE73}"/>
              </a:ext>
            </a:extLst>
          </p:cNvPr>
          <p:cNvSpPr>
            <a:spLocks noGrp="1"/>
          </p:cNvSpPr>
          <p:nvPr>
            <p:ph sz="half" idx="2"/>
          </p:nvPr>
        </p:nvSpPr>
        <p:spPr>
          <a:xfrm>
            <a:off x="6172200" y="1080340"/>
            <a:ext cx="5688106" cy="553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64777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242A6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CFD32-CA90-83D0-9EF1-3A374036166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259CDB5-869A-78BF-E6D1-198EDA143DDF}"/>
              </a:ext>
            </a:extLst>
          </p:cNvPr>
          <p:cNvSpPr>
            <a:spLocks noGrp="1"/>
          </p:cNvSpPr>
          <p:nvPr>
            <p:ph sz="half" idx="1"/>
          </p:nvPr>
        </p:nvSpPr>
        <p:spPr>
          <a:xfrm>
            <a:off x="349624" y="1080340"/>
            <a:ext cx="5670176" cy="55356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FB8DFF5-97E0-4895-E73E-B6A43EEFBE73}"/>
              </a:ext>
            </a:extLst>
          </p:cNvPr>
          <p:cNvSpPr>
            <a:spLocks noGrp="1"/>
          </p:cNvSpPr>
          <p:nvPr>
            <p:ph sz="half" idx="2"/>
          </p:nvPr>
        </p:nvSpPr>
        <p:spPr>
          <a:xfrm>
            <a:off x="6172200" y="1080340"/>
            <a:ext cx="5688106" cy="55356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2018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EF4ED-8AF2-FFDF-CB35-FC2CE26CDB08}"/>
              </a:ext>
            </a:extLst>
          </p:cNvPr>
          <p:cNvSpPr>
            <a:spLocks noGrp="1"/>
          </p:cNvSpPr>
          <p:nvPr>
            <p:ph type="title"/>
          </p:nvPr>
        </p:nvSpPr>
        <p:spPr>
          <a:xfrm>
            <a:off x="425824" y="217208"/>
            <a:ext cx="11340352" cy="82391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90799AD1-0AF4-8161-0CA6-23E0EE5C6FCB}"/>
              </a:ext>
            </a:extLst>
          </p:cNvPr>
          <p:cNvSpPr>
            <a:spLocks noGrp="1"/>
          </p:cNvSpPr>
          <p:nvPr>
            <p:ph type="body" idx="1"/>
          </p:nvPr>
        </p:nvSpPr>
        <p:spPr>
          <a:xfrm>
            <a:off x="425823" y="1269207"/>
            <a:ext cx="5571751" cy="823912"/>
          </a:xfrm>
        </p:spPr>
        <p:txBody>
          <a:bodyPr anchor="ctr"/>
          <a:lstStyle>
            <a:lvl1pPr marL="0" indent="0">
              <a:buNone/>
              <a:defRPr sz="2400" b="1" i="0">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4E9A14B7-CC52-1F40-4248-43653E8EEA3F}"/>
              </a:ext>
            </a:extLst>
          </p:cNvPr>
          <p:cNvSpPr>
            <a:spLocks noGrp="1"/>
          </p:cNvSpPr>
          <p:nvPr>
            <p:ph sz="half" idx="2"/>
          </p:nvPr>
        </p:nvSpPr>
        <p:spPr>
          <a:xfrm>
            <a:off x="425824" y="2120294"/>
            <a:ext cx="5571751" cy="43725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6206B48D-7245-C87E-E3BB-3E755C393EA1}"/>
              </a:ext>
            </a:extLst>
          </p:cNvPr>
          <p:cNvSpPr>
            <a:spLocks noGrp="1"/>
          </p:cNvSpPr>
          <p:nvPr>
            <p:ph type="body" sz="quarter" idx="3"/>
          </p:nvPr>
        </p:nvSpPr>
        <p:spPr>
          <a:xfrm>
            <a:off x="6172200" y="1296382"/>
            <a:ext cx="5593976" cy="796737"/>
          </a:xfrm>
        </p:spPr>
        <p:txBody>
          <a:bodyPr anchor="ctr"/>
          <a:lstStyle>
            <a:lvl1pPr marL="0" indent="0">
              <a:buNone/>
              <a:defRPr sz="2400" b="1" i="0">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C9CF8D-9FCF-392B-2D51-8B13A59F309B}"/>
              </a:ext>
            </a:extLst>
          </p:cNvPr>
          <p:cNvSpPr>
            <a:spLocks noGrp="1"/>
          </p:cNvSpPr>
          <p:nvPr>
            <p:ph sz="quarter" idx="4"/>
          </p:nvPr>
        </p:nvSpPr>
        <p:spPr>
          <a:xfrm>
            <a:off x="6172200" y="2093119"/>
            <a:ext cx="5593976" cy="43997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2099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1AF59-1254-D67E-4198-567DD2922247}"/>
              </a:ext>
            </a:extLst>
          </p:cNvPr>
          <p:cNvSpPr>
            <a:spLocks noGrp="1"/>
          </p:cNvSpPr>
          <p:nvPr>
            <p:ph type="title"/>
          </p:nvPr>
        </p:nvSpPr>
        <p:spPr>
          <a:xfrm>
            <a:off x="340659" y="288925"/>
            <a:ext cx="11510682" cy="764428"/>
          </a:xfrm>
        </p:spPr>
        <p:txBody>
          <a:bodyPr/>
          <a:lstStyle/>
          <a:p>
            <a:r>
              <a:rPr lang="en-US"/>
              <a:t>Click to edit Master title style</a:t>
            </a:r>
          </a:p>
        </p:txBody>
      </p:sp>
    </p:spTree>
    <p:extLst>
      <p:ext uri="{BB962C8B-B14F-4D97-AF65-F5344CB8AC3E}">
        <p14:creationId xmlns:p14="http://schemas.microsoft.com/office/powerpoint/2010/main" val="3610611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5474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3B1C5-29C2-C232-7A98-C62F7E1717CA}"/>
              </a:ext>
            </a:extLst>
          </p:cNvPr>
          <p:cNvSpPr>
            <a:spLocks noGrp="1"/>
          </p:cNvSpPr>
          <p:nvPr>
            <p:ph type="title"/>
          </p:nvPr>
        </p:nvSpPr>
        <p:spPr>
          <a:xfrm>
            <a:off x="466166" y="457200"/>
            <a:ext cx="4305859"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A12EA0D2-E802-250D-AF1E-EC3FBAE0E411}"/>
              </a:ext>
            </a:extLst>
          </p:cNvPr>
          <p:cNvSpPr>
            <a:spLocks noGrp="1"/>
          </p:cNvSpPr>
          <p:nvPr>
            <p:ph idx="1"/>
          </p:nvPr>
        </p:nvSpPr>
        <p:spPr>
          <a:xfrm>
            <a:off x="5183187" y="457201"/>
            <a:ext cx="6542647" cy="5943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BB4DA8-B133-3B24-9854-0612F6E93076}"/>
              </a:ext>
            </a:extLst>
          </p:cNvPr>
          <p:cNvSpPr>
            <a:spLocks noGrp="1"/>
          </p:cNvSpPr>
          <p:nvPr>
            <p:ph type="body" sz="half" idx="2"/>
          </p:nvPr>
        </p:nvSpPr>
        <p:spPr>
          <a:xfrm>
            <a:off x="466166" y="2057400"/>
            <a:ext cx="4305859" cy="43434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19473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691B4D-E436-4BDC-0B87-FDE32263CF27}"/>
              </a:ext>
            </a:extLst>
          </p:cNvPr>
          <p:cNvSpPr>
            <a:spLocks noGrp="1"/>
          </p:cNvSpPr>
          <p:nvPr>
            <p:ph type="title"/>
          </p:nvPr>
        </p:nvSpPr>
        <p:spPr>
          <a:xfrm>
            <a:off x="349624" y="136525"/>
            <a:ext cx="11510682" cy="76442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8268DE3B-B9E6-5C1D-1F3E-E6D6F9E9FC4F}"/>
              </a:ext>
            </a:extLst>
          </p:cNvPr>
          <p:cNvSpPr>
            <a:spLocks noGrp="1"/>
          </p:cNvSpPr>
          <p:nvPr>
            <p:ph type="body" idx="1"/>
          </p:nvPr>
        </p:nvSpPr>
        <p:spPr>
          <a:xfrm>
            <a:off x="349624" y="1102659"/>
            <a:ext cx="11510682" cy="50743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3D7BD7C-9C5F-5F42-0811-2F8E063C58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840384-1365-AC44-B6E9-DE101F06CF08}" type="datetimeFigureOut">
              <a:rPr lang="en-US" smtClean="0"/>
              <a:t>9/12/23</a:t>
            </a:fld>
            <a:endParaRPr lang="en-US"/>
          </a:p>
        </p:txBody>
      </p:sp>
      <p:sp>
        <p:nvSpPr>
          <p:cNvPr id="5" name="Footer Placeholder 4">
            <a:extLst>
              <a:ext uri="{FF2B5EF4-FFF2-40B4-BE49-F238E27FC236}">
                <a16:creationId xmlns:a16="http://schemas.microsoft.com/office/drawing/2014/main" id="{DAE562B8-1C63-9380-AA40-86B72CEF9E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3677FD-D6F5-9F47-D67C-BB56F19C69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85BCDD-0EE8-FE42-B3AD-5EBCC0A32333}" type="slidenum">
              <a:rPr lang="en-US" smtClean="0"/>
              <a:t>‹#›</a:t>
            </a:fld>
            <a:endParaRPr lang="en-US"/>
          </a:p>
        </p:txBody>
      </p:sp>
    </p:spTree>
    <p:extLst>
      <p:ext uri="{BB962C8B-B14F-4D97-AF65-F5344CB8AC3E}">
        <p14:creationId xmlns:p14="http://schemas.microsoft.com/office/powerpoint/2010/main" val="9956260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4" r:id="rId11"/>
    <p:sldLayoutId id="2147483675" r:id="rId12"/>
    <p:sldLayoutId id="2147483676" r:id="rId13"/>
    <p:sldLayoutId id="2147483677" r:id="rId14"/>
    <p:sldLayoutId id="2147483678" r:id="rId15"/>
  </p:sldLayoutIdLst>
  <p:txStyles>
    <p:titleStyle>
      <a:lvl1pPr algn="l" defTabSz="914400" rtl="0" eaLnBrk="1" latinLnBrk="0" hangingPunct="1">
        <a:lnSpc>
          <a:spcPct val="90000"/>
        </a:lnSpc>
        <a:spcBef>
          <a:spcPct val="0"/>
        </a:spcBef>
        <a:buNone/>
        <a:defRPr sz="4400" b="1" i="0" kern="1200">
          <a:solidFill>
            <a:schemeClr val="tx1"/>
          </a:solidFill>
          <a:latin typeface="Open Sans Extrabold" panose="020B0606030504020204" pitchFamily="34" charset="0"/>
          <a:ea typeface="Open Sans Extrabold" panose="020B0606030504020204" pitchFamily="34" charset="0"/>
          <a:cs typeface="Open Sans Extrabold"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hyperlink" Target="mailto:nationaldentpbrn@uab.edu"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5.jpe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hyperlink" Target="https://www.flickr.com/photos/germannacommunitycollege/24514738409" TargetMode="External"/><Relationship Id="rId9" Type="http://schemas.microsoft.com/office/2007/relationships/diagramDrawing" Target="../diagrams/drawing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s://openclipart.org/detail/154387/we-can-do-it!-by-worker" TargetMode="Externa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25.jpeg"/><Relationship Id="rId7" Type="http://schemas.openxmlformats.org/officeDocument/2006/relationships/diagramLayout" Target="../diagrams/layout3.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Data" Target="../diagrams/data3.xml"/><Relationship Id="rId11" Type="http://schemas.openxmlformats.org/officeDocument/2006/relationships/image" Target="../media/image9.jpeg"/><Relationship Id="rId5" Type="http://schemas.openxmlformats.org/officeDocument/2006/relationships/image" Target="../media/image26.png"/><Relationship Id="rId10" Type="http://schemas.microsoft.com/office/2007/relationships/diagramDrawing" Target="../diagrams/drawing3.xml"/><Relationship Id="rId4" Type="http://schemas.openxmlformats.org/officeDocument/2006/relationships/hyperlink" Target="https://w5coaching.com/johns-services/coaching-for-solo-preneurs/" TargetMode="External"/><Relationship Id="rId9" Type="http://schemas.openxmlformats.org/officeDocument/2006/relationships/diagramColors" Target="../diagrams/colors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2.png"/><Relationship Id="rId7" Type="http://schemas.openxmlformats.org/officeDocument/2006/relationships/diagramColors" Target="../diagrams/colors6.xml"/><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6.xml.rels><?xml version="1.0" encoding="UTF-8" standalone="yes"?>
<Relationships xmlns="http://schemas.openxmlformats.org/package/2006/relationships"><Relationship Id="rId8" Type="http://schemas.openxmlformats.org/officeDocument/2006/relationships/image" Target="../media/image44.png"/><Relationship Id="rId13" Type="http://schemas.microsoft.com/office/2007/relationships/diagramDrawing" Target="../diagrams/drawing8.xml"/><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diagramColors" Target="../diagrams/colors8.xml"/><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diagramColors" Target="../diagrams/colors7.xml"/><Relationship Id="rId11" Type="http://schemas.openxmlformats.org/officeDocument/2006/relationships/diagramQuickStyle" Target="../diagrams/quickStyle8.xml"/><Relationship Id="rId5" Type="http://schemas.openxmlformats.org/officeDocument/2006/relationships/diagramQuickStyle" Target="../diagrams/quickStyle7.xml"/><Relationship Id="rId10" Type="http://schemas.openxmlformats.org/officeDocument/2006/relationships/diagramLayout" Target="../diagrams/layout8.xml"/><Relationship Id="rId4" Type="http://schemas.openxmlformats.org/officeDocument/2006/relationships/diagramLayout" Target="../diagrams/layout7.xml"/><Relationship Id="rId9" Type="http://schemas.openxmlformats.org/officeDocument/2006/relationships/diagramData" Target="../diagrams/data8.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hyperlink" Target="https://doi.org/10.1016/j.jdent.2019.103269" TargetMode="External"/><Relationship Id="rId5" Type="http://schemas.openxmlformats.org/officeDocument/2006/relationships/diagramQuickStyle" Target="../diagrams/quickStyle9.xml"/><Relationship Id="rId10" Type="http://schemas.openxmlformats.org/officeDocument/2006/relationships/image" Target="../media/image47.png"/><Relationship Id="rId4" Type="http://schemas.openxmlformats.org/officeDocument/2006/relationships/diagramLayout" Target="../diagrams/layout9.xml"/><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48.jpeg"/><Relationship Id="rId7" Type="http://schemas.openxmlformats.org/officeDocument/2006/relationships/diagramColors" Target="../diagrams/colors10.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openxmlformats.org/officeDocument/2006/relationships/image" Target="../media/image50.png"/></Relationships>
</file>

<file path=ppt/slides/_rels/slide21.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 Id="rId9" Type="http://schemas.openxmlformats.org/officeDocument/2006/relationships/hyperlink" Target="https://openaccesspub.org/jdoi/article/376"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 Id="rId9" Type="http://schemas.openxmlformats.org/officeDocument/2006/relationships/hyperlink" Target="https://openaccesspub.org/jdoi/article/376"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 Id="rId9" Type="http://schemas.openxmlformats.org/officeDocument/2006/relationships/hyperlink" Target="https://openaccesspub.org/jdoi/article/376"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5.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diagramData" Target="../diagrams/data16.xml"/><Relationship Id="rId7" Type="http://schemas.microsoft.com/office/2007/relationships/diagramDrawing" Target="../diagrams/drawing16.xml"/><Relationship Id="rId12" Type="http://schemas.microsoft.com/office/2007/relationships/diagramDrawing" Target="../diagrams/drawing17.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6.xml"/><Relationship Id="rId11" Type="http://schemas.openxmlformats.org/officeDocument/2006/relationships/diagramColors" Target="../diagrams/colors17.xml"/><Relationship Id="rId5" Type="http://schemas.openxmlformats.org/officeDocument/2006/relationships/diagramQuickStyle" Target="../diagrams/quickStyle16.xml"/><Relationship Id="rId10" Type="http://schemas.openxmlformats.org/officeDocument/2006/relationships/diagramQuickStyle" Target="../diagrams/quickStyle17.xml"/><Relationship Id="rId4" Type="http://schemas.openxmlformats.org/officeDocument/2006/relationships/diagramLayout" Target="../diagrams/layout16.xml"/><Relationship Id="rId9" Type="http://schemas.openxmlformats.org/officeDocument/2006/relationships/diagramLayout" Target="../diagrams/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diagramQuickStyle" Target="../diagrams/quickStyle18.xml"/><Relationship Id="rId3" Type="http://schemas.openxmlformats.org/officeDocument/2006/relationships/image" Target="../media/image54.emf"/><Relationship Id="rId7" Type="http://schemas.openxmlformats.org/officeDocument/2006/relationships/diagramLayout" Target="../diagrams/layout18.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Data" Target="../diagrams/data18.xml"/><Relationship Id="rId5" Type="http://schemas.openxmlformats.org/officeDocument/2006/relationships/image" Target="../media/image56.jpeg"/><Relationship Id="rId10" Type="http://schemas.microsoft.com/office/2007/relationships/diagramDrawing" Target="../diagrams/drawing18.xml"/><Relationship Id="rId4" Type="http://schemas.openxmlformats.org/officeDocument/2006/relationships/image" Target="../media/image55.emf"/><Relationship Id="rId9" Type="http://schemas.openxmlformats.org/officeDocument/2006/relationships/diagramColors" Target="../diagrams/colors18.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19.xml"/><Relationship Id="rId3" Type="http://schemas.openxmlformats.org/officeDocument/2006/relationships/image" Target="../media/image57.png"/><Relationship Id="rId7" Type="http://schemas.openxmlformats.org/officeDocument/2006/relationships/diagramQuickStyle" Target="../diagrams/quickStyle19.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Layout" Target="../diagrams/layout19.xml"/><Relationship Id="rId5" Type="http://schemas.openxmlformats.org/officeDocument/2006/relationships/diagramData" Target="../diagrams/data19.xml"/><Relationship Id="rId4" Type="http://schemas.openxmlformats.org/officeDocument/2006/relationships/image" Target="../media/image58.PNG"/><Relationship Id="rId9" Type="http://schemas.microsoft.com/office/2007/relationships/diagramDrawing" Target="../diagrams/drawing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62.png"/><Relationship Id="rId4" Type="http://schemas.openxmlformats.org/officeDocument/2006/relationships/image" Target="../media/image61.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hyperlink" Target="mailto:nationaldentpbrn@uab.edu"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mailto:nationaldentpbrn@uab.edu" TargetMode="External"/><Relationship Id="rId1" Type="http://schemas.openxmlformats.org/officeDocument/2006/relationships/slideLayout" Target="../slideLayouts/slideLayout4.xml"/><Relationship Id="rId5" Type="http://schemas.openxmlformats.org/officeDocument/2006/relationships/image" Target="../media/image62.png"/><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Qr code&#10;&#10;Description automatically generated">
            <a:extLst>
              <a:ext uri="{FF2B5EF4-FFF2-40B4-BE49-F238E27FC236}">
                <a16:creationId xmlns:a16="http://schemas.microsoft.com/office/drawing/2014/main" id="{46E09474-A691-0CF2-C1EB-9C6C3F00D580}"/>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105298" y="559024"/>
            <a:ext cx="4082655" cy="1933164"/>
          </a:xfrm>
          <a:prstGeom prst="rect">
            <a:avLst/>
          </a:prstGeom>
        </p:spPr>
      </p:pic>
      <p:pic>
        <p:nvPicPr>
          <p:cNvPr id="4" name="Picture 3" descr="Logo, company name&#10;&#10;Description automatically generated">
            <a:extLst>
              <a:ext uri="{FF2B5EF4-FFF2-40B4-BE49-F238E27FC236}">
                <a16:creationId xmlns:a16="http://schemas.microsoft.com/office/drawing/2014/main" id="{24FC36D5-E54D-C07C-5E8B-5B0139115D8E}"/>
              </a:ext>
            </a:extLst>
          </p:cNvPr>
          <p:cNvPicPr>
            <a:picLocks noChangeAspect="1"/>
          </p:cNvPicPr>
          <p:nvPr/>
        </p:nvPicPr>
        <p:blipFill>
          <a:blip r:embed="rId3"/>
          <a:stretch>
            <a:fillRect/>
          </a:stretch>
        </p:blipFill>
        <p:spPr>
          <a:xfrm>
            <a:off x="646479" y="1212150"/>
            <a:ext cx="5291667" cy="3968750"/>
          </a:xfrm>
          <a:prstGeom prst="rect">
            <a:avLst/>
          </a:prstGeom>
        </p:spPr>
      </p:pic>
      <p:sp>
        <p:nvSpPr>
          <p:cNvPr id="5" name="Rectangle 4">
            <a:extLst>
              <a:ext uri="{FF2B5EF4-FFF2-40B4-BE49-F238E27FC236}">
                <a16:creationId xmlns:a16="http://schemas.microsoft.com/office/drawing/2014/main" id="{FED3B316-98CF-5DC9-A245-49245FC7B2B5}"/>
              </a:ext>
            </a:extLst>
          </p:cNvPr>
          <p:cNvSpPr/>
          <p:nvPr/>
        </p:nvSpPr>
        <p:spPr>
          <a:xfrm>
            <a:off x="7105299" y="559024"/>
            <a:ext cx="317478" cy="391235"/>
          </a:xfrm>
          <a:prstGeom prst="rect">
            <a:avLst/>
          </a:prstGeom>
          <a:solidFill>
            <a:srgbClr val="BFBB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65D7F24-3E5E-B588-0BAD-02696CD0C690}"/>
              </a:ext>
            </a:extLst>
          </p:cNvPr>
          <p:cNvSpPr txBox="1">
            <a:spLocks/>
          </p:cNvSpPr>
          <p:nvPr/>
        </p:nvSpPr>
        <p:spPr bwMode="auto">
          <a:xfrm>
            <a:off x="1867587" y="4958668"/>
            <a:ext cx="2129755" cy="9411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lnSpc>
                <a:spcPct val="90000"/>
              </a:lnSpc>
              <a:spcAft>
                <a:spcPts val="600"/>
              </a:spcAft>
            </a:pPr>
            <a:r>
              <a:rPr lang="en-US" altLang="en-US" sz="1600" b="1" dirty="0">
                <a:solidFill>
                  <a:srgbClr val="383E88"/>
                </a:solidFill>
                <a:latin typeface="Open Sans Extrabold" panose="020B0606030504020204" pitchFamily="34" charset="0"/>
                <a:ea typeface="Open Sans Extrabold" panose="020B0606030504020204" pitchFamily="34" charset="0"/>
                <a:cs typeface="Open Sans Extrabold" panose="020B0606030504020204" pitchFamily="34" charset="0"/>
              </a:rPr>
              <a:t>funded by</a:t>
            </a:r>
          </a:p>
        </p:txBody>
      </p:sp>
      <p:pic>
        <p:nvPicPr>
          <p:cNvPr id="7" name="Picture 6" descr="Text&#10;&#10;Description automatically generated with medium confidence">
            <a:extLst>
              <a:ext uri="{FF2B5EF4-FFF2-40B4-BE49-F238E27FC236}">
                <a16:creationId xmlns:a16="http://schemas.microsoft.com/office/drawing/2014/main" id="{418E2B3F-7D7D-0EE4-E0DE-A47F5C346A46}"/>
              </a:ext>
            </a:extLst>
          </p:cNvPr>
          <p:cNvPicPr>
            <a:picLocks noChangeAspect="1"/>
          </p:cNvPicPr>
          <p:nvPr/>
        </p:nvPicPr>
        <p:blipFill>
          <a:blip r:embed="rId4"/>
          <a:stretch>
            <a:fillRect/>
          </a:stretch>
        </p:blipFill>
        <p:spPr>
          <a:xfrm>
            <a:off x="1057112" y="5640990"/>
            <a:ext cx="4470400" cy="1054100"/>
          </a:xfrm>
          <a:prstGeom prst="rect">
            <a:avLst/>
          </a:prstGeom>
        </p:spPr>
      </p:pic>
      <p:pic>
        <p:nvPicPr>
          <p:cNvPr id="8" name="Picture 7" descr="Qr code&#10;&#10;Description automatically generated">
            <a:extLst>
              <a:ext uri="{FF2B5EF4-FFF2-40B4-BE49-F238E27FC236}">
                <a16:creationId xmlns:a16="http://schemas.microsoft.com/office/drawing/2014/main" id="{2BB5584F-BB2B-3D5B-28E9-47C16DF3F21F}"/>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014448" y="2795458"/>
            <a:ext cx="2528046" cy="2523853"/>
          </a:xfrm>
          <a:prstGeom prst="rect">
            <a:avLst/>
          </a:prstGeom>
        </p:spPr>
      </p:pic>
      <p:sp>
        <p:nvSpPr>
          <p:cNvPr id="9" name="TextBox 8">
            <a:extLst>
              <a:ext uri="{FF2B5EF4-FFF2-40B4-BE49-F238E27FC236}">
                <a16:creationId xmlns:a16="http://schemas.microsoft.com/office/drawing/2014/main" id="{DF06DFFC-CBD3-C635-C2B8-73677ED2A89E}"/>
              </a:ext>
            </a:extLst>
          </p:cNvPr>
          <p:cNvSpPr txBox="1"/>
          <p:nvPr/>
        </p:nvSpPr>
        <p:spPr>
          <a:xfrm>
            <a:off x="6513627" y="5967985"/>
            <a:ext cx="6096000" cy="400110"/>
          </a:xfrm>
          <a:prstGeom prst="rect">
            <a:avLst/>
          </a:prstGeom>
          <a:noFill/>
        </p:spPr>
        <p:txBody>
          <a:bodyPr wrap="square">
            <a:spAutoFit/>
          </a:bodyPr>
          <a:lstStyle/>
          <a:p>
            <a:r>
              <a:rPr lang="en-US" sz="2000" b="0" dirty="0" err="1">
                <a:latin typeface="Proxima Nova Rg" panose="02000506030000020004" pitchFamily="2" charset="0"/>
              </a:rPr>
              <a:t>www.nationaldentalpbrn.org</a:t>
            </a:r>
            <a:r>
              <a:rPr lang="en-US" sz="2000" b="0" dirty="0">
                <a:latin typeface="Proxima Nova Rg" panose="02000506030000020004" pitchFamily="2" charset="0"/>
              </a:rPr>
              <a:t>/become-a-member</a:t>
            </a:r>
            <a:endParaRPr lang="en-US" sz="2000" dirty="0">
              <a:latin typeface="Proxima Nova Rg" panose="02000506030000020004" pitchFamily="2" charset="0"/>
            </a:endParaRPr>
          </a:p>
        </p:txBody>
      </p:sp>
      <p:sp>
        <p:nvSpPr>
          <p:cNvPr id="10" name="TextBox 9">
            <a:extLst>
              <a:ext uri="{FF2B5EF4-FFF2-40B4-BE49-F238E27FC236}">
                <a16:creationId xmlns:a16="http://schemas.microsoft.com/office/drawing/2014/main" id="{F3D69542-CAA2-9465-DDCE-AF88E3DC73C5}"/>
              </a:ext>
            </a:extLst>
          </p:cNvPr>
          <p:cNvSpPr txBox="1"/>
          <p:nvPr/>
        </p:nvSpPr>
        <p:spPr>
          <a:xfrm>
            <a:off x="7745369" y="86540"/>
            <a:ext cx="3632515" cy="400110"/>
          </a:xfrm>
          <a:prstGeom prst="rect">
            <a:avLst/>
          </a:prstGeom>
          <a:noFill/>
        </p:spPr>
        <p:txBody>
          <a:bodyPr wrap="square">
            <a:spAutoFit/>
          </a:bodyPr>
          <a:lstStyle/>
          <a:p>
            <a:r>
              <a:rPr lang="en-US" sz="2000" dirty="0">
                <a:latin typeface="Open Sans" panose="020B0606030504020204" pitchFamily="34" charset="0"/>
                <a:ea typeface="Open Sans" panose="020B0606030504020204" pitchFamily="34" charset="0"/>
                <a:cs typeface="Open Sans" panose="020B0606030504020204" pitchFamily="34" charset="0"/>
                <a:hlinkClick r:id="rId6"/>
              </a:rPr>
              <a:t>nationaldpbrn@uab.edu</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103976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667DA5-CA40-D13F-E71D-1554460B14FE}"/>
              </a:ext>
            </a:extLst>
          </p:cNvPr>
          <p:cNvSpPr>
            <a:spLocks noGrp="1"/>
          </p:cNvSpPr>
          <p:nvPr>
            <p:ph type="title"/>
          </p:nvPr>
        </p:nvSpPr>
        <p:spPr/>
        <p:txBody>
          <a:bodyPr>
            <a:normAutofit fontScale="90000"/>
          </a:bodyPr>
          <a:lstStyle/>
          <a:p>
            <a:r>
              <a:rPr lang="en-US" dirty="0"/>
              <a:t>Dentists and other dental providers</a:t>
            </a:r>
          </a:p>
        </p:txBody>
      </p:sp>
      <p:pic>
        <p:nvPicPr>
          <p:cNvPr id="6" name="Picture 5" descr="A picture containing person, indoor, wall&#10;&#10;Description automatically generated">
            <a:extLst>
              <a:ext uri="{FF2B5EF4-FFF2-40B4-BE49-F238E27FC236}">
                <a16:creationId xmlns:a16="http://schemas.microsoft.com/office/drawing/2014/main" id="{5EB60749-777D-06E0-5D31-D712133D463A}"/>
              </a:ext>
            </a:extLst>
          </p:cNvPr>
          <p:cNvPicPr>
            <a:picLocks noChangeAspect="1"/>
          </p:cNvPicPr>
          <p:nvPr/>
        </p:nvPicPr>
        <p:blipFill rotWithShape="1">
          <a:blip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p:blipFill>
        <p:spPr>
          <a:xfrm>
            <a:off x="7754997" y="1161909"/>
            <a:ext cx="4190064" cy="4190064"/>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39938" name="Text Box 9"/>
          <p:cNvSpPr txBox="1">
            <a:spLocks noChangeArrowheads="1"/>
          </p:cNvSpPr>
          <p:nvPr/>
        </p:nvSpPr>
        <p:spPr bwMode="auto">
          <a:xfrm>
            <a:off x="2362200" y="2133600"/>
            <a:ext cx="7747000" cy="269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marL="457200" indent="-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marR="0" lvl="0" indent="-457200" algn="l" defTabSz="914400" rtl="0" eaLnBrk="1" fontAlgn="auto" latinLnBrk="0" hangingPunct="1">
              <a:lnSpc>
                <a:spcPct val="100000"/>
              </a:lnSpc>
              <a:spcBef>
                <a:spcPct val="0"/>
              </a:spcBef>
              <a:spcAft>
                <a:spcPts val="600"/>
              </a:spcAft>
              <a:buClrTx/>
              <a:buSzTx/>
              <a:buFontTx/>
              <a:buNone/>
              <a:tabLst/>
              <a:defRPr/>
            </a:pPr>
            <a:endPar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457200" marR="0" lvl="0" indent="-457200" algn="l" defTabSz="914400" rtl="0" eaLnBrk="1" fontAlgn="auto" latinLnBrk="0" hangingPunct="1">
              <a:lnSpc>
                <a:spcPct val="100000"/>
              </a:lnSpc>
              <a:spcBef>
                <a:spcPct val="0"/>
              </a:spcBef>
              <a:spcAft>
                <a:spcPts val="600"/>
              </a:spcAft>
              <a:buClrTx/>
              <a:buSzTx/>
              <a:buFontTx/>
              <a:buNone/>
              <a:tabLst/>
              <a:defRPr/>
            </a:pPr>
            <a:endPar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457200" marR="0" lvl="0" indent="-457200" algn="l" defTabSz="914400" rtl="0" eaLnBrk="1" fontAlgn="auto" latinLnBrk="0" hangingPunct="1">
              <a:lnSpc>
                <a:spcPct val="100000"/>
              </a:lnSpc>
              <a:spcBef>
                <a:spcPct val="0"/>
              </a:spcBef>
              <a:spcAft>
                <a:spcPts val="600"/>
              </a:spcAft>
              <a:buClrTx/>
              <a:buSzTx/>
              <a:buFontTx/>
              <a:buNone/>
              <a:tabLst/>
              <a:defRPr/>
            </a:pPr>
            <a:endPar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457200" marR="0" lvl="0" indent="-457200" algn="l" defTabSz="914400" rtl="0" eaLnBrk="1" fontAlgn="auto" latinLnBrk="0" hangingPunct="1">
              <a:lnSpc>
                <a:spcPct val="100000"/>
              </a:lnSpc>
              <a:spcBef>
                <a:spcPct val="0"/>
              </a:spcBef>
              <a:spcAft>
                <a:spcPts val="600"/>
              </a:spcAft>
              <a:buClrTx/>
              <a:buSzTx/>
              <a:buFontTx/>
              <a:buNone/>
              <a:tabLst/>
              <a:defRPr/>
            </a:pPr>
            <a:endPar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457200" marR="0" lvl="0" indent="-457200" algn="l" defTabSz="914400" rtl="0" eaLnBrk="1" fontAlgn="auto" latinLnBrk="0" hangingPunct="1">
              <a:lnSpc>
                <a:spcPct val="100000"/>
              </a:lnSpc>
              <a:spcBef>
                <a:spcPct val="0"/>
              </a:spcBef>
              <a:spcAft>
                <a:spcPts val="600"/>
              </a:spcAft>
              <a:buClrTx/>
              <a:buSzTx/>
              <a:buFontTx/>
              <a:buNone/>
              <a:tabLst/>
              <a:defRPr/>
            </a:pPr>
            <a:endPar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457200" marR="0" lvl="0" indent="-457200" algn="l" defTabSz="914400" rtl="0" eaLnBrk="1" fontAlgn="auto" latinLnBrk="0" hangingPunct="1">
              <a:lnSpc>
                <a:spcPct val="100000"/>
              </a:lnSpc>
              <a:spcBef>
                <a:spcPct val="0"/>
              </a:spcBef>
              <a:spcAft>
                <a:spcPts val="600"/>
              </a:spcAft>
              <a:buClrTx/>
              <a:buSzTx/>
              <a:buFontTx/>
              <a:buNone/>
              <a:tabLst/>
              <a:defRPr/>
            </a:pPr>
            <a:endPar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aphicFrame>
        <p:nvGraphicFramePr>
          <p:cNvPr id="5" name="Diagram 4">
            <a:extLst>
              <a:ext uri="{FF2B5EF4-FFF2-40B4-BE49-F238E27FC236}">
                <a16:creationId xmlns:a16="http://schemas.microsoft.com/office/drawing/2014/main" id="{F7EFCA62-E0F8-3647-E9BC-CAE5345864CD}"/>
              </a:ext>
            </a:extLst>
          </p:cNvPr>
          <p:cNvGraphicFramePr/>
          <p:nvPr/>
        </p:nvGraphicFramePr>
        <p:xfrm>
          <a:off x="526339" y="1377134"/>
          <a:ext cx="7058683" cy="513149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93819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466518-D219-6F74-BE56-206118E199E7}"/>
              </a:ext>
            </a:extLst>
          </p:cNvPr>
          <p:cNvSpPr>
            <a:spLocks noGrp="1"/>
          </p:cNvSpPr>
          <p:nvPr>
            <p:ph sz="half" idx="1"/>
          </p:nvPr>
        </p:nvSpPr>
        <p:spPr>
          <a:xfrm>
            <a:off x="349623" y="1108968"/>
            <a:ext cx="6266933" cy="5535613"/>
          </a:xfrm>
          <a:solidFill>
            <a:schemeClr val="bg1"/>
          </a:solidFill>
        </p:spPr>
        <p:txBody>
          <a:bodyPr>
            <a:normAutofit/>
          </a:bodyPr>
          <a:lstStyle/>
          <a:p>
            <a:pPr>
              <a:buFont typeface="Wingdings" pitchFamily="2" charset="2"/>
              <a:buNone/>
              <a:defRPr/>
            </a:pPr>
            <a:r>
              <a:rPr lang="en-US" dirty="0">
                <a:solidFill>
                  <a:schemeClr val="tx1"/>
                </a:solidFill>
                <a:latin typeface="Calibri" pitchFamily="34" charset="0"/>
                <a:cs typeface="Calibri" pitchFamily="34" charset="0"/>
              </a:rPr>
              <a:t>In 2005, many skeptics asked…</a:t>
            </a:r>
          </a:p>
          <a:p>
            <a:pPr>
              <a:buFont typeface="Wingdings" pitchFamily="2" charset="2"/>
              <a:buNone/>
              <a:defRPr/>
            </a:pPr>
            <a:endParaRPr lang="en-US" b="0" dirty="0">
              <a:solidFill>
                <a:schemeClr val="tx1"/>
              </a:solidFill>
              <a:latin typeface="Calibri" pitchFamily="34" charset="0"/>
              <a:cs typeface="Calibri" pitchFamily="34" charset="0"/>
            </a:endParaRPr>
          </a:p>
          <a:p>
            <a:pPr marL="800100" indent="-342900">
              <a:buFont typeface="Arial" panose="020B0604020202020204" pitchFamily="34" charset="0"/>
              <a:buChar char="•"/>
              <a:defRPr/>
            </a:pPr>
            <a:r>
              <a:rPr lang="en-US" b="0" dirty="0">
                <a:solidFill>
                  <a:schemeClr val="tx1"/>
                </a:solidFill>
                <a:latin typeface="Calibri" pitchFamily="34" charset="0"/>
                <a:cs typeface="Calibri" pitchFamily="34" charset="0"/>
              </a:rPr>
              <a:t>Would we be able to recruit a large number of practitioners?</a:t>
            </a:r>
          </a:p>
          <a:p>
            <a:pPr marL="800100" indent="-342900">
              <a:buFont typeface="Arial" panose="020B0604020202020204" pitchFamily="34" charset="0"/>
              <a:buChar char="•"/>
              <a:defRPr/>
            </a:pPr>
            <a:r>
              <a:rPr lang="en-US" b="0" dirty="0">
                <a:solidFill>
                  <a:schemeClr val="tx1"/>
                </a:solidFill>
                <a:latin typeface="Calibri" pitchFamily="34" charset="0"/>
                <a:cs typeface="Calibri" pitchFamily="34" charset="0"/>
              </a:rPr>
              <a:t>Would busy clinicians be effective at doing studies in their practices?</a:t>
            </a:r>
          </a:p>
          <a:p>
            <a:pPr marL="800100" indent="-342900">
              <a:buFont typeface="Arial" panose="020B0604020202020204" pitchFamily="34" charset="0"/>
              <a:buChar char="•"/>
              <a:defRPr/>
            </a:pPr>
            <a:r>
              <a:rPr lang="en-US" b="0" dirty="0">
                <a:solidFill>
                  <a:schemeClr val="tx1"/>
                </a:solidFill>
                <a:latin typeface="Calibri" pitchFamily="34" charset="0"/>
                <a:cs typeface="Calibri" pitchFamily="34" charset="0"/>
              </a:rPr>
              <a:t>Would clinicians contribute ideas for research projects?</a:t>
            </a:r>
          </a:p>
          <a:p>
            <a:pPr marL="800100" indent="-342900">
              <a:buFont typeface="Arial" panose="020B0604020202020204" pitchFamily="34" charset="0"/>
              <a:buChar char="•"/>
              <a:defRPr/>
            </a:pPr>
            <a:r>
              <a:rPr lang="en-US" b="0" dirty="0">
                <a:solidFill>
                  <a:schemeClr val="tx1"/>
                </a:solidFill>
                <a:latin typeface="Calibri" pitchFamily="34" charset="0"/>
                <a:cs typeface="Calibri" pitchFamily="34" charset="0"/>
              </a:rPr>
              <a:t>Would they participate at every step of the research process?</a:t>
            </a:r>
          </a:p>
          <a:p>
            <a:pPr marL="739775" indent="-282575">
              <a:buFont typeface="Wingdings" pitchFamily="2" charset="2"/>
              <a:buChar char="§"/>
              <a:defRPr/>
            </a:pPr>
            <a:endParaRPr lang="en-US" b="0" dirty="0">
              <a:latin typeface="Calibri" pitchFamily="34" charset="0"/>
              <a:cs typeface="Calibri" pitchFamily="34" charset="0"/>
            </a:endParaRPr>
          </a:p>
          <a:p>
            <a:endParaRPr lang="en-US" dirty="0"/>
          </a:p>
        </p:txBody>
      </p:sp>
      <p:sp>
        <p:nvSpPr>
          <p:cNvPr id="21" name="Title 20">
            <a:extLst>
              <a:ext uri="{FF2B5EF4-FFF2-40B4-BE49-F238E27FC236}">
                <a16:creationId xmlns:a16="http://schemas.microsoft.com/office/drawing/2014/main" id="{03BAACA1-0D65-FE21-7EFD-9584CE606DB8}"/>
              </a:ext>
            </a:extLst>
          </p:cNvPr>
          <p:cNvSpPr>
            <a:spLocks noGrp="1"/>
          </p:cNvSpPr>
          <p:nvPr>
            <p:ph type="title"/>
          </p:nvPr>
        </p:nvSpPr>
        <p:spPr/>
        <p:txBody>
          <a:bodyPr/>
          <a:lstStyle/>
          <a:p>
            <a:endParaRPr lang="en-US" dirty="0"/>
          </a:p>
        </p:txBody>
      </p:sp>
      <p:pic>
        <p:nvPicPr>
          <p:cNvPr id="27" name="Content Placeholder 26" descr="A picture containing text, vector graphics&#10;&#10;Description automatically generated">
            <a:extLst>
              <a:ext uri="{FF2B5EF4-FFF2-40B4-BE49-F238E27FC236}">
                <a16:creationId xmlns:a16="http://schemas.microsoft.com/office/drawing/2014/main" id="{B023CB43-FF74-838C-C808-CAE2EC794D8E}"/>
              </a:ext>
            </a:extLst>
          </p:cNvPr>
          <p:cNvPicPr>
            <a:picLocks noGrp="1" noChangeAspect="1"/>
          </p:cNvPicPr>
          <p:nvPr>
            <p:ph sz="half" idx="2"/>
          </p:nvPr>
        </p:nvPicPr>
        <p:blipFill>
          <a:blip r:embed="rId3">
            <a:extLst>
              <a:ext uri="{837473B0-CC2E-450A-ABE3-18F120FF3D39}">
                <a1611:picAttrSrcUrl xmlns:a1611="http://schemas.microsoft.com/office/drawing/2016/11/main" r:id="rId4"/>
              </a:ext>
            </a:extLst>
          </a:blip>
          <a:stretch>
            <a:fillRect/>
          </a:stretch>
        </p:blipFill>
        <p:spPr>
          <a:xfrm>
            <a:off x="6936769" y="0"/>
            <a:ext cx="5255231" cy="6877217"/>
          </a:xfrm>
        </p:spPr>
      </p:pic>
    </p:spTree>
    <p:extLst>
      <p:ext uri="{BB962C8B-B14F-4D97-AF65-F5344CB8AC3E}">
        <p14:creationId xmlns:p14="http://schemas.microsoft.com/office/powerpoint/2010/main" val="225167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76EB445-300F-3347-8CB6-247AF612421D}"/>
              </a:ext>
            </a:extLst>
          </p:cNvPr>
          <p:cNvSpPr txBox="1"/>
          <p:nvPr/>
        </p:nvSpPr>
        <p:spPr>
          <a:xfrm>
            <a:off x="3715510" y="5863749"/>
            <a:ext cx="5092194" cy="3169052"/>
          </a:xfrm>
          <a:prstGeom prst="rect">
            <a:avLst/>
          </a:prstGeom>
        </p:spPr>
        <p:txBody>
          <a:bodyPr vert="horz" lIns="91440" tIns="45720" rIns="91440" bIns="45720" rtlCol="0">
            <a:normAutofit/>
          </a:bodyPr>
          <a:lstStyle>
            <a:defPPr>
              <a:defRPr lang="en-US"/>
            </a:defPPr>
            <a:lvl1pPr>
              <a:defRPr sz="3200">
                <a:solidFill>
                  <a:srgbClr val="D31245"/>
                </a:solidFill>
                <a:ea typeface="+mj-ea"/>
                <a:cs typeface="+mj-cs"/>
              </a:defRPr>
            </a:lvl1p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800" b="0" i="0" u="none" strike="noStrike" kern="1200" cap="none" spc="0" normalizeH="0" baseline="0" noProof="0" dirty="0">
              <a:ln>
                <a:noFill/>
              </a:ln>
              <a:solidFill>
                <a:srgbClr val="000000"/>
              </a:solidFill>
              <a:effectLst/>
              <a:uLnTx/>
              <a:uFillTx/>
              <a:latin typeface="Helvetica Neue" panose="02000503000000020004" pitchFamily="2" charset="0"/>
              <a:ea typeface="Helvetica Neue" panose="02000503000000020004" pitchFamily="2" charset="0"/>
              <a:cs typeface="Helvetica Neue" panose="02000503000000020004" pitchFamily="2" charset="0"/>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0000"/>
              </a:solidFill>
              <a:effectLst/>
              <a:uLnTx/>
              <a:uFillTx/>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24" name="Picture 23" descr="A group of people smiling&#10;&#10;Description automatically generated with medium confidence">
            <a:extLst>
              <a:ext uri="{FF2B5EF4-FFF2-40B4-BE49-F238E27FC236}">
                <a16:creationId xmlns:a16="http://schemas.microsoft.com/office/drawing/2014/main" id="{31A5BEB5-EAF7-EE8D-2E9E-512A8F1C000C}"/>
              </a:ext>
            </a:extLst>
          </p:cNvPr>
          <p:cNvPicPr>
            <a:picLocks noChangeAspect="1"/>
          </p:cNvPicPr>
          <p:nvPr/>
        </p:nvPicPr>
        <p:blipFill rotWithShape="1">
          <a:blip r:embed="rId3" cstate="hqprint">
            <a:extLst>
              <a:ext uri="{28A0092B-C50C-407E-A947-70E740481C1C}">
                <a14:useLocalDpi xmlns:a14="http://schemas.microsoft.com/office/drawing/2010/main"/>
              </a:ext>
              <a:ext uri="{837473B0-CC2E-450A-ABE3-18F120FF3D39}">
                <a1611:picAttrSrcUrl xmlns:a1611="http://schemas.microsoft.com/office/drawing/2016/11/main" r:id="rId4"/>
              </a:ext>
            </a:extLst>
          </a:blip>
          <a:srcRect b="-2"/>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5122" name="Picture 2" descr="Map&#10;&#10;Description automatically generated">
            <a:extLst>
              <a:ext uri="{FF2B5EF4-FFF2-40B4-BE49-F238E27FC236}">
                <a16:creationId xmlns:a16="http://schemas.microsoft.com/office/drawing/2014/main" id="{1246ECAB-5C03-538F-1017-07BEE115BAB5}"/>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l="3745" t="1" r="2515" b="-11144"/>
          <a:stretch/>
        </p:blipFill>
        <p:spPr bwMode="auto">
          <a:xfrm>
            <a:off x="5207649" y="1"/>
            <a:ext cx="5092194" cy="3343136"/>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Lst>
        </p:spPr>
      </p:pic>
      <p:sp>
        <p:nvSpPr>
          <p:cNvPr id="27" name="Title 1"/>
          <p:cNvSpPr txBox="1">
            <a:spLocks/>
          </p:cNvSpPr>
          <p:nvPr/>
        </p:nvSpPr>
        <p:spPr bwMode="auto">
          <a:xfrm>
            <a:off x="630936" y="4440365"/>
            <a:ext cx="4245864" cy="172269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90000"/>
              </a:lnSpc>
              <a:spcBef>
                <a:spcPct val="0"/>
              </a:spcBef>
              <a:spcAft>
                <a:spcPts val="600"/>
              </a:spcAft>
              <a:buClrTx/>
              <a:buSzTx/>
              <a:buFontTx/>
              <a:buNone/>
              <a:tabLst/>
              <a:defRPr/>
            </a:pPr>
            <a:endParaRPr kumimoji="0" lang="en-US" altLang="en-US" sz="5400" b="0" i="0" u="none" strike="noStrike" kern="1200" cap="none" spc="0" normalizeH="0" baseline="0" noProof="0" dirty="0">
              <a:ln>
                <a:noFill/>
              </a:ln>
              <a:solidFill>
                <a:srgbClr val="000000"/>
              </a:solidFill>
              <a:effectLst/>
              <a:uLnTx/>
              <a:uFillTx/>
              <a:latin typeface="Calibri Light" panose="020F0302020204030204"/>
              <a:ea typeface="+mj-ea"/>
              <a:cs typeface="+mj-cs"/>
            </a:endParaRPr>
          </a:p>
        </p:txBody>
      </p:sp>
      <p:graphicFrame>
        <p:nvGraphicFramePr>
          <p:cNvPr id="3" name="Diagram 2">
            <a:extLst>
              <a:ext uri="{FF2B5EF4-FFF2-40B4-BE49-F238E27FC236}">
                <a16:creationId xmlns:a16="http://schemas.microsoft.com/office/drawing/2014/main" id="{84975968-EFB7-FFDB-D123-5B51D0BF57A9}"/>
              </a:ext>
            </a:extLst>
          </p:cNvPr>
          <p:cNvGraphicFramePr/>
          <p:nvPr>
            <p:extLst>
              <p:ext uri="{D42A27DB-BD31-4B8C-83A1-F6EECF244321}">
                <p14:modId xmlns:p14="http://schemas.microsoft.com/office/powerpoint/2010/main" val="3137290407"/>
              </p:ext>
            </p:extLst>
          </p:nvPr>
        </p:nvGraphicFramePr>
        <p:xfrm>
          <a:off x="838200" y="3007908"/>
          <a:ext cx="5678251" cy="350428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5" name="Picture 4">
            <a:extLst>
              <a:ext uri="{FF2B5EF4-FFF2-40B4-BE49-F238E27FC236}">
                <a16:creationId xmlns:a16="http://schemas.microsoft.com/office/drawing/2014/main" id="{D46FCD6C-36AD-40A8-12C3-27BEA5D0D1DF}"/>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23943" y="256831"/>
            <a:ext cx="2831696" cy="2215802"/>
          </a:xfrm>
          <a:prstGeom prst="rect">
            <a:avLst/>
          </a:prstGeom>
        </p:spPr>
      </p:pic>
    </p:spTree>
    <p:extLst>
      <p:ext uri="{BB962C8B-B14F-4D97-AF65-F5344CB8AC3E}">
        <p14:creationId xmlns:p14="http://schemas.microsoft.com/office/powerpoint/2010/main" val="2712465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a:extLst>
              <a:ext uri="{FF2B5EF4-FFF2-40B4-BE49-F238E27FC236}">
                <a16:creationId xmlns:a16="http://schemas.microsoft.com/office/drawing/2014/main" id="{67609E6F-8CCC-350A-71B7-3309E121D8C1}"/>
              </a:ext>
            </a:extLst>
          </p:cNvPr>
          <p:cNvGraphicFramePr>
            <a:graphicFrameLocks noGrp="1"/>
          </p:cNvGraphicFramePr>
          <p:nvPr>
            <p:ph sz="half" idx="2"/>
          </p:nvPr>
        </p:nvGraphicFramePr>
        <p:xfrm>
          <a:off x="510989" y="241673"/>
          <a:ext cx="11510589" cy="63746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a:extLst>
              <a:ext uri="{FF2B5EF4-FFF2-40B4-BE49-F238E27FC236}">
                <a16:creationId xmlns:a16="http://schemas.microsoft.com/office/drawing/2014/main" id="{7161B092-53A1-B56B-CC29-671938E6FD1D}"/>
              </a:ext>
            </a:extLst>
          </p:cNvPr>
          <p:cNvSpPr>
            <a:spLocks noGrp="1"/>
          </p:cNvSpPr>
          <p:nvPr>
            <p:ph type="title"/>
          </p:nvPr>
        </p:nvSpPr>
        <p:spPr>
          <a:xfrm>
            <a:off x="838200" y="365125"/>
            <a:ext cx="10515600" cy="1033369"/>
          </a:xfrm>
        </p:spPr>
        <p:txBody>
          <a:bodyPr>
            <a:normAutofit fontScale="90000"/>
          </a:bodyPr>
          <a:lstStyle/>
          <a:p>
            <a:r>
              <a:rPr lang="en-US" sz="3600" dirty="0"/>
              <a:t>Steps to Implementing </a:t>
            </a:r>
            <a:br>
              <a:rPr lang="en-US" sz="3600" dirty="0"/>
            </a:br>
            <a:r>
              <a:rPr lang="en-US" sz="3600" dirty="0"/>
              <a:t>Practice-based Participatory Research</a:t>
            </a:r>
          </a:p>
        </p:txBody>
      </p:sp>
      <p:sp>
        <p:nvSpPr>
          <p:cNvPr id="14" name="Freeform 13">
            <a:extLst>
              <a:ext uri="{FF2B5EF4-FFF2-40B4-BE49-F238E27FC236}">
                <a16:creationId xmlns:a16="http://schemas.microsoft.com/office/drawing/2014/main" id="{248A97C7-B8C0-8DA7-2963-9733AF13AA2D}"/>
              </a:ext>
            </a:extLst>
          </p:cNvPr>
          <p:cNvSpPr/>
          <p:nvPr/>
        </p:nvSpPr>
        <p:spPr>
          <a:xfrm>
            <a:off x="4412428" y="5885030"/>
            <a:ext cx="3367143" cy="413347"/>
          </a:xfrm>
          <a:custGeom>
            <a:avLst/>
            <a:gdLst>
              <a:gd name="connsiteX0" fmla="*/ 0 w 3367143"/>
              <a:gd name="connsiteY0" fmla="*/ 68893 h 413347"/>
              <a:gd name="connsiteX1" fmla="*/ 68893 w 3367143"/>
              <a:gd name="connsiteY1" fmla="*/ 0 h 413347"/>
              <a:gd name="connsiteX2" fmla="*/ 3298250 w 3367143"/>
              <a:gd name="connsiteY2" fmla="*/ 0 h 413347"/>
              <a:gd name="connsiteX3" fmla="*/ 3367143 w 3367143"/>
              <a:gd name="connsiteY3" fmla="*/ 68893 h 413347"/>
              <a:gd name="connsiteX4" fmla="*/ 3367143 w 3367143"/>
              <a:gd name="connsiteY4" fmla="*/ 344454 h 413347"/>
              <a:gd name="connsiteX5" fmla="*/ 3298250 w 3367143"/>
              <a:gd name="connsiteY5" fmla="*/ 413347 h 413347"/>
              <a:gd name="connsiteX6" fmla="*/ 68893 w 3367143"/>
              <a:gd name="connsiteY6" fmla="*/ 413347 h 413347"/>
              <a:gd name="connsiteX7" fmla="*/ 0 w 3367143"/>
              <a:gd name="connsiteY7" fmla="*/ 344454 h 413347"/>
              <a:gd name="connsiteX8" fmla="*/ 0 w 3367143"/>
              <a:gd name="connsiteY8" fmla="*/ 68893 h 4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7143" h="413347">
                <a:moveTo>
                  <a:pt x="0" y="68893"/>
                </a:moveTo>
                <a:cubicBezTo>
                  <a:pt x="0" y="30844"/>
                  <a:pt x="30844" y="0"/>
                  <a:pt x="68893" y="0"/>
                </a:cubicBezTo>
                <a:lnTo>
                  <a:pt x="3298250" y="0"/>
                </a:lnTo>
                <a:cubicBezTo>
                  <a:pt x="3336299" y="0"/>
                  <a:pt x="3367143" y="30844"/>
                  <a:pt x="3367143" y="68893"/>
                </a:cubicBezTo>
                <a:lnTo>
                  <a:pt x="3367143" y="344454"/>
                </a:lnTo>
                <a:cubicBezTo>
                  <a:pt x="3367143" y="382503"/>
                  <a:pt x="3336299" y="413347"/>
                  <a:pt x="3298250" y="413347"/>
                </a:cubicBezTo>
                <a:lnTo>
                  <a:pt x="68893" y="413347"/>
                </a:lnTo>
                <a:cubicBezTo>
                  <a:pt x="30844" y="413347"/>
                  <a:pt x="0" y="382503"/>
                  <a:pt x="0" y="344454"/>
                </a:cubicBezTo>
                <a:lnTo>
                  <a:pt x="0" y="688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4948" tIns="84948" rIns="84948" bIns="84948"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bg1"/>
                </a:solidFill>
                <a:effectLst/>
                <a:latin typeface="Proxima Nova Rg" panose="02000506030000020004" pitchFamily="2" charset="0"/>
                <a:ea typeface="Times New Roman" panose="02020603050405020304" pitchFamily="18" charset="0"/>
              </a:rPr>
              <a:t>Practicing reflexivity</a:t>
            </a:r>
          </a:p>
        </p:txBody>
      </p:sp>
      <p:sp>
        <p:nvSpPr>
          <p:cNvPr id="15" name="Freeform 14">
            <a:extLst>
              <a:ext uri="{FF2B5EF4-FFF2-40B4-BE49-F238E27FC236}">
                <a16:creationId xmlns:a16="http://schemas.microsoft.com/office/drawing/2014/main" id="{D6D6BC29-379E-E23F-6EE4-C90FE668BF43}"/>
              </a:ext>
            </a:extLst>
          </p:cNvPr>
          <p:cNvSpPr/>
          <p:nvPr/>
        </p:nvSpPr>
        <p:spPr>
          <a:xfrm>
            <a:off x="510989" y="4997888"/>
            <a:ext cx="11510589" cy="582641"/>
          </a:xfrm>
          <a:custGeom>
            <a:avLst/>
            <a:gdLst>
              <a:gd name="connsiteX0" fmla="*/ 0 w 3367143"/>
              <a:gd name="connsiteY0" fmla="*/ 68893 h 413347"/>
              <a:gd name="connsiteX1" fmla="*/ 68893 w 3367143"/>
              <a:gd name="connsiteY1" fmla="*/ 0 h 413347"/>
              <a:gd name="connsiteX2" fmla="*/ 3298250 w 3367143"/>
              <a:gd name="connsiteY2" fmla="*/ 0 h 413347"/>
              <a:gd name="connsiteX3" fmla="*/ 3367143 w 3367143"/>
              <a:gd name="connsiteY3" fmla="*/ 68893 h 413347"/>
              <a:gd name="connsiteX4" fmla="*/ 3367143 w 3367143"/>
              <a:gd name="connsiteY4" fmla="*/ 344454 h 413347"/>
              <a:gd name="connsiteX5" fmla="*/ 3298250 w 3367143"/>
              <a:gd name="connsiteY5" fmla="*/ 413347 h 413347"/>
              <a:gd name="connsiteX6" fmla="*/ 68893 w 3367143"/>
              <a:gd name="connsiteY6" fmla="*/ 413347 h 413347"/>
              <a:gd name="connsiteX7" fmla="*/ 0 w 3367143"/>
              <a:gd name="connsiteY7" fmla="*/ 344454 h 413347"/>
              <a:gd name="connsiteX8" fmla="*/ 0 w 3367143"/>
              <a:gd name="connsiteY8" fmla="*/ 68893 h 4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7143" h="413347">
                <a:moveTo>
                  <a:pt x="0" y="68893"/>
                </a:moveTo>
                <a:cubicBezTo>
                  <a:pt x="0" y="30844"/>
                  <a:pt x="30844" y="0"/>
                  <a:pt x="68893" y="0"/>
                </a:cubicBezTo>
                <a:lnTo>
                  <a:pt x="3298250" y="0"/>
                </a:lnTo>
                <a:cubicBezTo>
                  <a:pt x="3336299" y="0"/>
                  <a:pt x="3367143" y="30844"/>
                  <a:pt x="3367143" y="68893"/>
                </a:cubicBezTo>
                <a:lnTo>
                  <a:pt x="3367143" y="344454"/>
                </a:lnTo>
                <a:cubicBezTo>
                  <a:pt x="3367143" y="382503"/>
                  <a:pt x="3336299" y="413347"/>
                  <a:pt x="3298250" y="413347"/>
                </a:cubicBezTo>
                <a:lnTo>
                  <a:pt x="68893" y="413347"/>
                </a:lnTo>
                <a:cubicBezTo>
                  <a:pt x="30844" y="413347"/>
                  <a:pt x="0" y="382503"/>
                  <a:pt x="0" y="344454"/>
                </a:cubicBezTo>
                <a:lnTo>
                  <a:pt x="0" y="688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4948" tIns="84948" rIns="84948" bIns="84948"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bg1"/>
                </a:solidFill>
                <a:effectLst/>
                <a:latin typeface="Proxima Nova Rg" panose="02000506030000020004" pitchFamily="2" charset="0"/>
                <a:ea typeface="Times New Roman" panose="02020603050405020304" pitchFamily="18" charset="0"/>
              </a:rPr>
              <a:t>Building and maintaining relationships between researcher, dental practitioners, and funders</a:t>
            </a:r>
          </a:p>
        </p:txBody>
      </p:sp>
    </p:spTree>
    <p:extLst>
      <p:ext uri="{BB962C8B-B14F-4D97-AF65-F5344CB8AC3E}">
        <p14:creationId xmlns:p14="http://schemas.microsoft.com/office/powerpoint/2010/main" val="1611615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2">
            <a:extLst>
              <a:ext uri="{FF2B5EF4-FFF2-40B4-BE49-F238E27FC236}">
                <a16:creationId xmlns:a16="http://schemas.microsoft.com/office/drawing/2014/main" id="{5DAAA72E-0AC2-3BD9-DE3C-71AA4CF4566F}"/>
              </a:ext>
            </a:extLst>
          </p:cNvPr>
          <p:cNvGraphicFramePr>
            <a:graphicFrameLocks noGrp="1"/>
          </p:cNvGraphicFramePr>
          <p:nvPr>
            <p:ph sz="half" idx="1"/>
          </p:nvPr>
        </p:nvGraphicFramePr>
        <p:xfrm>
          <a:off x="434789" y="964640"/>
          <a:ext cx="5670176" cy="5535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F43DA0C2-BCCE-823E-7ACD-86CBFE3B1F1C}"/>
              </a:ext>
            </a:extLst>
          </p:cNvPr>
          <p:cNvSpPr>
            <a:spLocks noGrp="1"/>
          </p:cNvSpPr>
          <p:nvPr>
            <p:ph type="title"/>
          </p:nvPr>
        </p:nvSpPr>
        <p:spPr>
          <a:xfrm>
            <a:off x="349624" y="200212"/>
            <a:ext cx="11510682" cy="764428"/>
          </a:xfrm>
        </p:spPr>
        <p:txBody>
          <a:bodyPr>
            <a:noAutofit/>
          </a:bodyPr>
          <a:lstStyle/>
          <a:p>
            <a:r>
              <a:rPr lang="en-US" sz="3600" dirty="0">
                <a:solidFill>
                  <a:srgbClr val="000000"/>
                </a:solidFill>
                <a:ea typeface="Times New Roman" panose="02020603050405020304" pitchFamily="18" charset="0"/>
              </a:rPr>
              <a:t>Engaging practices in research</a:t>
            </a:r>
          </a:p>
        </p:txBody>
      </p:sp>
      <p:pic>
        <p:nvPicPr>
          <p:cNvPr id="8" name="Picture 7">
            <a:extLst>
              <a:ext uri="{FF2B5EF4-FFF2-40B4-BE49-F238E27FC236}">
                <a16:creationId xmlns:a16="http://schemas.microsoft.com/office/drawing/2014/main" id="{FFFD549C-E95C-BD84-EA4A-25CFC39FFEC2}"/>
              </a:ext>
            </a:extLst>
          </p:cNvPr>
          <p:cNvPicPr>
            <a:picLocks noChangeAspect="1"/>
          </p:cNvPicPr>
          <p:nvPr/>
        </p:nvPicPr>
        <p:blipFill>
          <a:blip r:embed="rId8"/>
          <a:stretch>
            <a:fillRect/>
          </a:stretch>
        </p:blipFill>
        <p:spPr>
          <a:xfrm>
            <a:off x="6802581" y="2494765"/>
            <a:ext cx="5269209" cy="3241060"/>
          </a:xfrm>
          <a:prstGeom prst="rect">
            <a:avLst/>
          </a:prstGeom>
        </p:spPr>
      </p:pic>
      <p:pic>
        <p:nvPicPr>
          <p:cNvPr id="4" name="Picture 2" descr="Map&#10;&#10;Description automatically generated">
            <a:extLst>
              <a:ext uri="{FF2B5EF4-FFF2-40B4-BE49-F238E27FC236}">
                <a16:creationId xmlns:a16="http://schemas.microsoft.com/office/drawing/2014/main" id="{FC8279D5-0B92-5D10-82A7-34587F4CB0EE}"/>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l="23148" r="12067" b="1"/>
          <a:stretch/>
        </p:blipFill>
        <p:spPr bwMode="auto">
          <a:xfrm>
            <a:off x="8201889" y="-115673"/>
            <a:ext cx="3311237" cy="2830071"/>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743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79352-EAD5-2291-D022-625BE4DF4B00}"/>
              </a:ext>
            </a:extLst>
          </p:cNvPr>
          <p:cNvSpPr>
            <a:spLocks noGrp="1"/>
          </p:cNvSpPr>
          <p:nvPr>
            <p:ph type="title"/>
          </p:nvPr>
        </p:nvSpPr>
        <p:spPr/>
        <p:txBody>
          <a:bodyPr/>
          <a:lstStyle/>
          <a:p>
            <a:r>
              <a:rPr lang="en-US" sz="4400" dirty="0">
                <a:solidFill>
                  <a:srgbClr val="000000"/>
                </a:solidFill>
                <a:ea typeface="Times New Roman" panose="02020603050405020304" pitchFamily="18" charset="0"/>
              </a:rPr>
              <a:t>Disseminating the research findings</a:t>
            </a:r>
            <a:endParaRPr lang="en-US" dirty="0"/>
          </a:p>
        </p:txBody>
      </p:sp>
      <p:pic>
        <p:nvPicPr>
          <p:cNvPr id="11" name="Content Placeholder 10" descr="Chart, histogram&#10;&#10;Description automatically generated">
            <a:extLst>
              <a:ext uri="{FF2B5EF4-FFF2-40B4-BE49-F238E27FC236}">
                <a16:creationId xmlns:a16="http://schemas.microsoft.com/office/drawing/2014/main" id="{128D80BF-ABBD-91EC-D8A5-5C1CAD2EAB89}"/>
              </a:ext>
            </a:extLst>
          </p:cNvPr>
          <p:cNvPicPr>
            <a:picLocks noGrp="1" noChangeAspect="1"/>
          </p:cNvPicPr>
          <p:nvPr>
            <p:ph sz="half" idx="2"/>
          </p:nvPr>
        </p:nvPicPr>
        <p:blipFill rotWithShape="1">
          <a:blip r:embed="rId3" cstate="hqprint">
            <a:extLst>
              <a:ext uri="{28A0092B-C50C-407E-A947-70E740481C1C}">
                <a14:useLocalDpi xmlns:a14="http://schemas.microsoft.com/office/drawing/2010/main"/>
              </a:ext>
            </a:extLst>
          </a:blip>
          <a:srcRect/>
          <a:stretch/>
        </p:blipFill>
        <p:spPr>
          <a:xfrm>
            <a:off x="6643688" y="1665381"/>
            <a:ext cx="4732338" cy="3449544"/>
          </a:xfrm>
        </p:spPr>
      </p:pic>
      <p:sp>
        <p:nvSpPr>
          <p:cNvPr id="4" name="Freeform 3">
            <a:extLst>
              <a:ext uri="{FF2B5EF4-FFF2-40B4-BE49-F238E27FC236}">
                <a16:creationId xmlns:a16="http://schemas.microsoft.com/office/drawing/2014/main" id="{235CA040-FD32-898B-2112-FB7CC523DDBA}"/>
              </a:ext>
            </a:extLst>
          </p:cNvPr>
          <p:cNvSpPr/>
          <p:nvPr/>
        </p:nvSpPr>
        <p:spPr>
          <a:xfrm>
            <a:off x="815974" y="2339712"/>
            <a:ext cx="4610303" cy="1778400"/>
          </a:xfrm>
          <a:custGeom>
            <a:avLst/>
            <a:gdLst>
              <a:gd name="connsiteX0" fmla="*/ 0 w 4610303"/>
              <a:gd name="connsiteY0" fmla="*/ 296406 h 1778400"/>
              <a:gd name="connsiteX1" fmla="*/ 296406 w 4610303"/>
              <a:gd name="connsiteY1" fmla="*/ 0 h 1778400"/>
              <a:gd name="connsiteX2" fmla="*/ 4313897 w 4610303"/>
              <a:gd name="connsiteY2" fmla="*/ 0 h 1778400"/>
              <a:gd name="connsiteX3" fmla="*/ 4610303 w 4610303"/>
              <a:gd name="connsiteY3" fmla="*/ 296406 h 1778400"/>
              <a:gd name="connsiteX4" fmla="*/ 4610303 w 4610303"/>
              <a:gd name="connsiteY4" fmla="*/ 1481994 h 1778400"/>
              <a:gd name="connsiteX5" fmla="*/ 4313897 w 4610303"/>
              <a:gd name="connsiteY5" fmla="*/ 1778400 h 1778400"/>
              <a:gd name="connsiteX6" fmla="*/ 296406 w 4610303"/>
              <a:gd name="connsiteY6" fmla="*/ 1778400 h 1778400"/>
              <a:gd name="connsiteX7" fmla="*/ 0 w 4610303"/>
              <a:gd name="connsiteY7" fmla="*/ 1481994 h 1778400"/>
              <a:gd name="connsiteX8" fmla="*/ 0 w 4610303"/>
              <a:gd name="connsiteY8" fmla="*/ 296406 h 17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0303" h="1778400">
                <a:moveTo>
                  <a:pt x="0" y="296406"/>
                </a:moveTo>
                <a:cubicBezTo>
                  <a:pt x="0" y="132705"/>
                  <a:pt x="132705" y="0"/>
                  <a:pt x="296406" y="0"/>
                </a:cubicBezTo>
                <a:lnTo>
                  <a:pt x="4313897" y="0"/>
                </a:lnTo>
                <a:cubicBezTo>
                  <a:pt x="4477598" y="0"/>
                  <a:pt x="4610303" y="132705"/>
                  <a:pt x="4610303" y="296406"/>
                </a:cubicBezTo>
                <a:lnTo>
                  <a:pt x="4610303" y="1481994"/>
                </a:lnTo>
                <a:cubicBezTo>
                  <a:pt x="4610303" y="1645695"/>
                  <a:pt x="4477598" y="1778400"/>
                  <a:pt x="4313897" y="1778400"/>
                </a:cubicBezTo>
                <a:lnTo>
                  <a:pt x="296406" y="1778400"/>
                </a:lnTo>
                <a:cubicBezTo>
                  <a:pt x="132705" y="1778400"/>
                  <a:pt x="0" y="1645695"/>
                  <a:pt x="0" y="1481994"/>
                </a:cubicBezTo>
                <a:lnTo>
                  <a:pt x="0" y="29640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014" tIns="163014" rIns="163014" bIns="163014"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bg1"/>
                </a:solidFill>
                <a:ea typeface="Times New Roman" panose="02020603050405020304" pitchFamily="18" charset="0"/>
                <a:cs typeface="Times New Roman" panose="02020603050405020304" pitchFamily="18" charset="0"/>
              </a:rPr>
              <a:t>Since </a:t>
            </a:r>
            <a:r>
              <a:rPr lang="en-US" sz="2000" kern="1200" dirty="0">
                <a:solidFill>
                  <a:schemeClr val="bg1"/>
                </a:solidFill>
                <a:effectLst/>
                <a:ea typeface="Times New Roman" panose="02020603050405020304" pitchFamily="18" charset="0"/>
                <a:cs typeface="Times New Roman" panose="02020603050405020304" pitchFamily="18" charset="0"/>
              </a:rPr>
              <a:t>2006 </a:t>
            </a:r>
          </a:p>
          <a:p>
            <a:pPr marL="0" lvl="0" indent="0" algn="l" defTabSz="889000">
              <a:lnSpc>
                <a:spcPct val="90000"/>
              </a:lnSpc>
              <a:spcBef>
                <a:spcPct val="0"/>
              </a:spcBef>
              <a:spcAft>
                <a:spcPct val="35000"/>
              </a:spcAft>
              <a:buNone/>
            </a:pPr>
            <a:r>
              <a:rPr lang="en-US" sz="2000" b="1" kern="1200" dirty="0">
                <a:solidFill>
                  <a:schemeClr val="bg1"/>
                </a:solidFill>
                <a:ea typeface="Times New Roman" panose="02020603050405020304" pitchFamily="18" charset="0"/>
                <a:cs typeface="Times New Roman" panose="02020603050405020304" pitchFamily="18" charset="0"/>
              </a:rPr>
              <a:t>~ 100 practitioners </a:t>
            </a:r>
            <a:r>
              <a:rPr lang="en-US" sz="2000" kern="1200" dirty="0">
                <a:solidFill>
                  <a:schemeClr val="bg1"/>
                </a:solidFill>
                <a:ea typeface="Times New Roman" panose="02020603050405020304" pitchFamily="18" charset="0"/>
                <a:cs typeface="Times New Roman" panose="02020603050405020304" pitchFamily="18" charset="0"/>
              </a:rPr>
              <a:t>participated in </a:t>
            </a:r>
          </a:p>
          <a:p>
            <a:pPr marL="0" lvl="0" indent="0" algn="l" defTabSz="889000">
              <a:lnSpc>
                <a:spcPct val="90000"/>
              </a:lnSpc>
              <a:spcBef>
                <a:spcPct val="0"/>
              </a:spcBef>
              <a:spcAft>
                <a:spcPct val="35000"/>
              </a:spcAft>
              <a:buNone/>
            </a:pPr>
            <a:r>
              <a:rPr lang="en-US" sz="2000" kern="1200" dirty="0">
                <a:solidFill>
                  <a:schemeClr val="bg1"/>
                </a:solidFill>
                <a:effectLst/>
                <a:ea typeface="Times New Roman" panose="02020603050405020304" pitchFamily="18" charset="0"/>
                <a:cs typeface="Times New Roman" panose="02020603050405020304" pitchFamily="18" charset="0"/>
              </a:rPr>
              <a:t>~ 200 publications </a:t>
            </a:r>
            <a:r>
              <a:rPr lang="en-US" sz="2000" kern="1200" dirty="0">
                <a:solidFill>
                  <a:schemeClr val="bg1"/>
                </a:solidFill>
                <a:ea typeface="Times New Roman" panose="02020603050405020304" pitchFamily="18" charset="0"/>
                <a:cs typeface="Times New Roman" panose="02020603050405020304" pitchFamily="18" charset="0"/>
              </a:rPr>
              <a:t>from </a:t>
            </a:r>
          </a:p>
          <a:p>
            <a:pPr marL="0" lvl="0" indent="0" algn="l" defTabSz="889000">
              <a:lnSpc>
                <a:spcPct val="90000"/>
              </a:lnSpc>
              <a:spcBef>
                <a:spcPct val="0"/>
              </a:spcBef>
              <a:spcAft>
                <a:spcPct val="35000"/>
              </a:spcAft>
              <a:buNone/>
            </a:pPr>
            <a:r>
              <a:rPr lang="en-US" sz="2000" kern="1200" dirty="0">
                <a:solidFill>
                  <a:schemeClr val="bg1"/>
                </a:solidFill>
                <a:effectLst/>
                <a:ea typeface="Times New Roman" panose="02020603050405020304" pitchFamily="18" charset="0"/>
                <a:cs typeface="Times New Roman" panose="02020603050405020304" pitchFamily="18" charset="0"/>
              </a:rPr>
              <a:t>more than 60 different journals</a:t>
            </a:r>
            <a:endParaRPr lang="en-US" sz="2000" kern="1200" dirty="0">
              <a:solidFill>
                <a:schemeClr val="bg1"/>
              </a:solidFill>
            </a:endParaRPr>
          </a:p>
        </p:txBody>
      </p:sp>
      <p:sp>
        <p:nvSpPr>
          <p:cNvPr id="5" name="Freeform 4">
            <a:extLst>
              <a:ext uri="{FF2B5EF4-FFF2-40B4-BE49-F238E27FC236}">
                <a16:creationId xmlns:a16="http://schemas.microsoft.com/office/drawing/2014/main" id="{4ED36937-D0F2-248D-E0EF-38A7A1D7AC17}"/>
              </a:ext>
            </a:extLst>
          </p:cNvPr>
          <p:cNvSpPr/>
          <p:nvPr/>
        </p:nvSpPr>
        <p:spPr>
          <a:xfrm>
            <a:off x="6643687" y="5271154"/>
            <a:ext cx="4732339" cy="870727"/>
          </a:xfrm>
          <a:custGeom>
            <a:avLst/>
            <a:gdLst>
              <a:gd name="connsiteX0" fmla="*/ 0 w 4610303"/>
              <a:gd name="connsiteY0" fmla="*/ 296406 h 1778400"/>
              <a:gd name="connsiteX1" fmla="*/ 296406 w 4610303"/>
              <a:gd name="connsiteY1" fmla="*/ 0 h 1778400"/>
              <a:gd name="connsiteX2" fmla="*/ 4313897 w 4610303"/>
              <a:gd name="connsiteY2" fmla="*/ 0 h 1778400"/>
              <a:gd name="connsiteX3" fmla="*/ 4610303 w 4610303"/>
              <a:gd name="connsiteY3" fmla="*/ 296406 h 1778400"/>
              <a:gd name="connsiteX4" fmla="*/ 4610303 w 4610303"/>
              <a:gd name="connsiteY4" fmla="*/ 1481994 h 1778400"/>
              <a:gd name="connsiteX5" fmla="*/ 4313897 w 4610303"/>
              <a:gd name="connsiteY5" fmla="*/ 1778400 h 1778400"/>
              <a:gd name="connsiteX6" fmla="*/ 296406 w 4610303"/>
              <a:gd name="connsiteY6" fmla="*/ 1778400 h 1778400"/>
              <a:gd name="connsiteX7" fmla="*/ 0 w 4610303"/>
              <a:gd name="connsiteY7" fmla="*/ 1481994 h 1778400"/>
              <a:gd name="connsiteX8" fmla="*/ 0 w 4610303"/>
              <a:gd name="connsiteY8" fmla="*/ 296406 h 17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0303" h="1778400">
                <a:moveTo>
                  <a:pt x="0" y="296406"/>
                </a:moveTo>
                <a:cubicBezTo>
                  <a:pt x="0" y="132705"/>
                  <a:pt x="132705" y="0"/>
                  <a:pt x="296406" y="0"/>
                </a:cubicBezTo>
                <a:lnTo>
                  <a:pt x="4313897" y="0"/>
                </a:lnTo>
                <a:cubicBezTo>
                  <a:pt x="4477598" y="0"/>
                  <a:pt x="4610303" y="132705"/>
                  <a:pt x="4610303" y="296406"/>
                </a:cubicBezTo>
                <a:lnTo>
                  <a:pt x="4610303" y="1481994"/>
                </a:lnTo>
                <a:cubicBezTo>
                  <a:pt x="4610303" y="1645695"/>
                  <a:pt x="4477598" y="1778400"/>
                  <a:pt x="4313897" y="1778400"/>
                </a:cubicBezTo>
                <a:lnTo>
                  <a:pt x="296406" y="1778400"/>
                </a:lnTo>
                <a:cubicBezTo>
                  <a:pt x="132705" y="1778400"/>
                  <a:pt x="0" y="1645695"/>
                  <a:pt x="0" y="1481994"/>
                </a:cubicBezTo>
                <a:lnTo>
                  <a:pt x="0" y="29640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014" tIns="163014" rIns="163014" bIns="163014"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effectLst/>
                <a:ea typeface="Times New Roman" panose="02020603050405020304" pitchFamily="18" charset="0"/>
                <a:cs typeface="Times New Roman" panose="02020603050405020304" pitchFamily="18" charset="0"/>
              </a:rPr>
              <a:t> </a:t>
            </a:r>
            <a:r>
              <a:rPr lang="en-US" sz="2000" kern="1200" dirty="0">
                <a:solidFill>
                  <a:schemeClr val="bg1"/>
                </a:solidFill>
                <a:ea typeface="Times New Roman" panose="02020603050405020304" pitchFamily="18" charset="0"/>
                <a:cs typeface="Times New Roman" panose="02020603050405020304" pitchFamily="18" charset="0"/>
              </a:rPr>
              <a:t>1.4 m</a:t>
            </a:r>
            <a:r>
              <a:rPr lang="en-US" sz="2000" kern="1200" dirty="0">
                <a:solidFill>
                  <a:schemeClr val="bg1"/>
                </a:solidFill>
                <a:effectLst/>
                <a:ea typeface="Times New Roman" panose="02020603050405020304" pitchFamily="18" charset="0"/>
                <a:cs typeface="Times New Roman" panose="02020603050405020304" pitchFamily="18" charset="0"/>
              </a:rPr>
              <a:t>edian </a:t>
            </a:r>
            <a:r>
              <a:rPr lang="en-US" sz="2000" kern="1200" dirty="0" err="1">
                <a:solidFill>
                  <a:schemeClr val="bg1"/>
                </a:solidFill>
                <a:effectLst/>
                <a:ea typeface="Times New Roman" panose="02020603050405020304" pitchFamily="18" charset="0"/>
                <a:cs typeface="Times New Roman" panose="02020603050405020304" pitchFamily="18" charset="0"/>
              </a:rPr>
              <a:t>iCite</a:t>
            </a:r>
            <a:r>
              <a:rPr lang="en-US" sz="2000" kern="1200" dirty="0">
                <a:solidFill>
                  <a:schemeClr val="bg1"/>
                </a:solidFill>
                <a:effectLst/>
                <a:ea typeface="Times New Roman" panose="02020603050405020304" pitchFamily="18" charset="0"/>
                <a:cs typeface="Times New Roman" panose="02020603050405020304" pitchFamily="18" charset="0"/>
              </a:rPr>
              <a:t> RCR</a:t>
            </a:r>
            <a:r>
              <a:rPr lang="en-US" sz="2000" kern="1200" dirty="0">
                <a:solidFill>
                  <a:schemeClr val="bg1"/>
                </a:solidFill>
                <a:ea typeface="Times New Roman" panose="02020603050405020304" pitchFamily="18" charset="0"/>
                <a:cs typeface="Times New Roman" panose="02020603050405020304" pitchFamily="18" charset="0"/>
              </a:rPr>
              <a:t> </a:t>
            </a:r>
            <a:br>
              <a:rPr lang="en-US" sz="2000" kern="1200" dirty="0">
                <a:solidFill>
                  <a:schemeClr val="bg1"/>
                </a:solidFill>
                <a:ea typeface="Times New Roman" panose="02020603050405020304" pitchFamily="18" charset="0"/>
                <a:cs typeface="Times New Roman" panose="02020603050405020304" pitchFamily="18" charset="0"/>
              </a:rPr>
            </a:br>
            <a:r>
              <a:rPr lang="en-US" sz="2000" kern="1200" dirty="0">
                <a:solidFill>
                  <a:schemeClr val="bg1"/>
                </a:solidFill>
                <a:ea typeface="Times New Roman" panose="02020603050405020304" pitchFamily="18" charset="0"/>
                <a:cs typeface="Times New Roman" panose="02020603050405020304" pitchFamily="18" charset="0"/>
              </a:rPr>
              <a:t>(</a:t>
            </a:r>
            <a:r>
              <a:rPr lang="en-US" sz="2000" kern="1200" dirty="0">
                <a:solidFill>
                  <a:schemeClr val="bg1"/>
                </a:solidFill>
                <a:effectLst/>
                <a:ea typeface="Times New Roman" panose="02020603050405020304" pitchFamily="18" charset="0"/>
              </a:rPr>
              <a:t>greater-than-average influence in their fields)</a:t>
            </a:r>
            <a:endParaRPr lang="en-US" sz="2000" kern="1200" dirty="0">
              <a:solidFill>
                <a:schemeClr val="bg1"/>
              </a:solidFill>
            </a:endParaRPr>
          </a:p>
        </p:txBody>
      </p:sp>
      <p:graphicFrame>
        <p:nvGraphicFramePr>
          <p:cNvPr id="15" name="Content Placeholder 10">
            <a:extLst>
              <a:ext uri="{FF2B5EF4-FFF2-40B4-BE49-F238E27FC236}">
                <a16:creationId xmlns:a16="http://schemas.microsoft.com/office/drawing/2014/main" id="{47CFC683-C102-4043-A166-34258A7357F6}"/>
              </a:ext>
            </a:extLst>
          </p:cNvPr>
          <p:cNvGraphicFramePr>
            <a:graphicFrameLocks noGrp="1"/>
          </p:cNvGraphicFramePr>
          <p:nvPr>
            <p:ph sz="half" idx="1"/>
            <p:extLst>
              <p:ext uri="{D42A27DB-BD31-4B8C-83A1-F6EECF244321}">
                <p14:modId xmlns:p14="http://schemas.microsoft.com/office/powerpoint/2010/main" val="1421357913"/>
              </p:ext>
            </p:extLst>
          </p:nvPr>
        </p:nvGraphicFramePr>
        <p:xfrm>
          <a:off x="297237" y="4518288"/>
          <a:ext cx="6300558" cy="22031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38563902"/>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descr="Colleagues gathered together for a group photo">
            <a:extLst>
              <a:ext uri="{FF2B5EF4-FFF2-40B4-BE49-F238E27FC236}">
                <a16:creationId xmlns:a16="http://schemas.microsoft.com/office/drawing/2014/main" id="{C0289DAB-1B14-C1CD-3E00-9E639349AA2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320"/>
          <a:stretch/>
        </p:blipFill>
        <p:spPr>
          <a:xfrm>
            <a:off x="1604168" y="1756167"/>
            <a:ext cx="3345666" cy="3345666"/>
          </a:xfrm>
          <a:prstGeom prst="ellipse">
            <a:avLst/>
          </a:prstGeom>
        </p:spPr>
      </p:pic>
      <p:graphicFrame>
        <p:nvGraphicFramePr>
          <p:cNvPr id="12" name="Content Placeholder 11">
            <a:extLst>
              <a:ext uri="{FF2B5EF4-FFF2-40B4-BE49-F238E27FC236}">
                <a16:creationId xmlns:a16="http://schemas.microsoft.com/office/drawing/2014/main" id="{BF3821CE-BDA3-71AD-8A0B-BDB698E34923}"/>
              </a:ext>
            </a:extLst>
          </p:cNvPr>
          <p:cNvGraphicFramePr>
            <a:graphicFrameLocks noGrp="1"/>
          </p:cNvGraphicFramePr>
          <p:nvPr>
            <p:ph sz="half" idx="2"/>
            <p:extLst>
              <p:ext uri="{D42A27DB-BD31-4B8C-83A1-F6EECF244321}">
                <p14:modId xmlns:p14="http://schemas.microsoft.com/office/powerpoint/2010/main" val="4030963407"/>
              </p:ext>
            </p:extLst>
          </p:nvPr>
        </p:nvGraphicFramePr>
        <p:xfrm>
          <a:off x="510988" y="672353"/>
          <a:ext cx="5585012" cy="5567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AB6F9836-8DAB-F523-F4EF-095E8E12E538}"/>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7384552" y="1849415"/>
            <a:ext cx="3264695" cy="3264695"/>
          </a:xfrm>
          <a:prstGeom prst="ellipse">
            <a:avLst/>
          </a:prstGeom>
        </p:spPr>
      </p:pic>
      <p:sp>
        <p:nvSpPr>
          <p:cNvPr id="5" name="Title 4">
            <a:extLst>
              <a:ext uri="{FF2B5EF4-FFF2-40B4-BE49-F238E27FC236}">
                <a16:creationId xmlns:a16="http://schemas.microsoft.com/office/drawing/2014/main" id="{7161B092-53A1-B56B-CC29-671938E6FD1D}"/>
              </a:ext>
            </a:extLst>
          </p:cNvPr>
          <p:cNvSpPr>
            <a:spLocks noGrp="1"/>
          </p:cNvSpPr>
          <p:nvPr>
            <p:ph type="title"/>
          </p:nvPr>
        </p:nvSpPr>
        <p:spPr>
          <a:xfrm>
            <a:off x="300318" y="26896"/>
            <a:ext cx="11591363" cy="764428"/>
          </a:xfrm>
        </p:spPr>
        <p:txBody>
          <a:bodyPr>
            <a:noAutofit/>
          </a:bodyPr>
          <a:lstStyle/>
          <a:p>
            <a:pPr algn="ctr"/>
            <a:r>
              <a:rPr lang="en-US" sz="2400" dirty="0"/>
              <a:t>Implementing Practice-based Research</a:t>
            </a:r>
          </a:p>
        </p:txBody>
      </p:sp>
      <p:graphicFrame>
        <p:nvGraphicFramePr>
          <p:cNvPr id="11" name="Content Placeholder 10">
            <a:extLst>
              <a:ext uri="{FF2B5EF4-FFF2-40B4-BE49-F238E27FC236}">
                <a16:creationId xmlns:a16="http://schemas.microsoft.com/office/drawing/2014/main" id="{A7D3C94B-707C-ACCE-4745-593B507C76EF}"/>
              </a:ext>
            </a:extLst>
          </p:cNvPr>
          <p:cNvGraphicFramePr>
            <a:graphicFrameLocks noGrp="1"/>
          </p:cNvGraphicFramePr>
          <p:nvPr>
            <p:ph sz="half" idx="1"/>
          </p:nvPr>
        </p:nvGraphicFramePr>
        <p:xfrm>
          <a:off x="6306670" y="578224"/>
          <a:ext cx="5374342" cy="56612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3" name="Text Placeholder 8">
            <a:extLst>
              <a:ext uri="{FF2B5EF4-FFF2-40B4-BE49-F238E27FC236}">
                <a16:creationId xmlns:a16="http://schemas.microsoft.com/office/drawing/2014/main" id="{49D243E9-8413-FA1B-D3C6-6991130DA7CD}"/>
              </a:ext>
            </a:extLst>
          </p:cNvPr>
          <p:cNvSpPr txBox="1">
            <a:spLocks/>
          </p:cNvSpPr>
          <p:nvPr/>
        </p:nvSpPr>
        <p:spPr>
          <a:xfrm>
            <a:off x="7613977" y="6172202"/>
            <a:ext cx="3264694" cy="82391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Dental practitioners</a:t>
            </a:r>
          </a:p>
        </p:txBody>
      </p:sp>
      <p:sp>
        <p:nvSpPr>
          <p:cNvPr id="14" name="Text Placeholder 9">
            <a:extLst>
              <a:ext uri="{FF2B5EF4-FFF2-40B4-BE49-F238E27FC236}">
                <a16:creationId xmlns:a16="http://schemas.microsoft.com/office/drawing/2014/main" id="{0D330AAC-B353-87B4-9920-9D2664938CCC}"/>
              </a:ext>
            </a:extLst>
          </p:cNvPr>
          <p:cNvSpPr txBox="1">
            <a:spLocks/>
          </p:cNvSpPr>
          <p:nvPr/>
        </p:nvSpPr>
        <p:spPr>
          <a:xfrm>
            <a:off x="1966166" y="6239436"/>
            <a:ext cx="2148634" cy="82391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Researchers</a:t>
            </a:r>
          </a:p>
        </p:txBody>
      </p:sp>
    </p:spTree>
    <p:extLst>
      <p:ext uri="{BB962C8B-B14F-4D97-AF65-F5344CB8AC3E}">
        <p14:creationId xmlns:p14="http://schemas.microsoft.com/office/powerpoint/2010/main" val="2055580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DA0C2-BCCE-823E-7ACD-86CBFE3B1F1C}"/>
              </a:ext>
            </a:extLst>
          </p:cNvPr>
          <p:cNvSpPr>
            <a:spLocks noGrp="1"/>
          </p:cNvSpPr>
          <p:nvPr>
            <p:ph type="title"/>
          </p:nvPr>
        </p:nvSpPr>
        <p:spPr>
          <a:xfrm>
            <a:off x="349624" y="200212"/>
            <a:ext cx="11510682" cy="764428"/>
          </a:xfrm>
        </p:spPr>
        <p:txBody>
          <a:bodyPr>
            <a:noAutofit/>
          </a:bodyPr>
          <a:lstStyle/>
          <a:p>
            <a:r>
              <a:rPr lang="en-US" sz="3600" dirty="0">
                <a:solidFill>
                  <a:srgbClr val="000000"/>
                </a:solidFill>
                <a:ea typeface="Times New Roman" panose="02020603050405020304" pitchFamily="18" charset="0"/>
              </a:rPr>
              <a:t>Study Topics</a:t>
            </a:r>
          </a:p>
        </p:txBody>
      </p:sp>
      <p:pic>
        <p:nvPicPr>
          <p:cNvPr id="4" name="Content Placeholder 5" descr="Text, map&#10;&#10;Description automatically generated">
            <a:extLst>
              <a:ext uri="{FF2B5EF4-FFF2-40B4-BE49-F238E27FC236}">
                <a16:creationId xmlns:a16="http://schemas.microsoft.com/office/drawing/2014/main" id="{1AEF86A4-F93D-5D6D-61F3-998ED331C68B}"/>
              </a:ext>
            </a:extLst>
          </p:cNvPr>
          <p:cNvPicPr>
            <a:picLocks noGrp="1" noChangeAspect="1"/>
          </p:cNvPicPr>
          <p:nvPr>
            <p:ph sz="half" idx="2"/>
          </p:nvPr>
        </p:nvPicPr>
        <p:blipFill rotWithShape="1">
          <a:blip r:embed="rId3" cstate="screen">
            <a:duotone>
              <a:prstClr val="black"/>
              <a:schemeClr val="accent2">
                <a:tint val="45000"/>
                <a:satMod val="400000"/>
              </a:schemeClr>
            </a:duotone>
            <a:extLst>
              <a:ext uri="{28A0092B-C50C-407E-A947-70E740481C1C}">
                <a14:useLocalDpi xmlns:a14="http://schemas.microsoft.com/office/drawing/2010/main"/>
              </a:ext>
            </a:extLst>
          </a:blip>
          <a:srcRect r="1" b="3332"/>
          <a:stretch/>
        </p:blipFill>
        <p:spPr>
          <a:xfrm>
            <a:off x="3260958" y="1080340"/>
            <a:ext cx="5688013" cy="5498543"/>
          </a:xfrm>
          <a:prstGeom prst="rect">
            <a:avLst/>
          </a:prstGeom>
        </p:spPr>
      </p:pic>
    </p:spTree>
    <p:extLst>
      <p:ext uri="{BB962C8B-B14F-4D97-AF65-F5344CB8AC3E}">
        <p14:creationId xmlns:p14="http://schemas.microsoft.com/office/powerpoint/2010/main" val="3163230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7D32A-F797-3C6F-80B4-A366F1D81145}"/>
              </a:ext>
            </a:extLst>
          </p:cNvPr>
          <p:cNvSpPr>
            <a:spLocks noGrp="1"/>
          </p:cNvSpPr>
          <p:nvPr>
            <p:ph type="title"/>
          </p:nvPr>
        </p:nvSpPr>
        <p:spPr>
          <a:xfrm>
            <a:off x="838201" y="359458"/>
            <a:ext cx="6834660" cy="1325563"/>
          </a:xfrm>
        </p:spPr>
        <p:txBody>
          <a:bodyPr>
            <a:normAutofit/>
          </a:bodyPr>
          <a:lstStyle/>
          <a:p>
            <a:r>
              <a:rPr lang="en-US" dirty="0"/>
              <a:t>Clinical Studies: Cracked teeth registry</a:t>
            </a:r>
          </a:p>
        </p:txBody>
      </p:sp>
      <p:graphicFrame>
        <p:nvGraphicFramePr>
          <p:cNvPr id="27" name="Content Placeholder 24">
            <a:extLst>
              <a:ext uri="{FF2B5EF4-FFF2-40B4-BE49-F238E27FC236}">
                <a16:creationId xmlns:a16="http://schemas.microsoft.com/office/drawing/2014/main" id="{66FD9B14-099B-3391-947D-190BEFAAB546}"/>
              </a:ext>
            </a:extLst>
          </p:cNvPr>
          <p:cNvGraphicFramePr>
            <a:graphicFrameLocks noGrp="1"/>
          </p:cNvGraphicFramePr>
          <p:nvPr>
            <p:ph idx="1"/>
            <p:extLst>
              <p:ext uri="{D42A27DB-BD31-4B8C-83A1-F6EECF244321}">
                <p14:modId xmlns:p14="http://schemas.microsoft.com/office/powerpoint/2010/main" val="4118950516"/>
              </p:ext>
            </p:extLst>
          </p:nvPr>
        </p:nvGraphicFramePr>
        <p:xfrm>
          <a:off x="838201" y="1825625"/>
          <a:ext cx="5092194"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image-filtered.jpg">
            <a:extLst>
              <a:ext uri="{FF2B5EF4-FFF2-40B4-BE49-F238E27FC236}">
                <a16:creationId xmlns:a16="http://schemas.microsoft.com/office/drawing/2014/main" id="{DEAB0387-870B-6B2D-0E52-AB7AE8885A4E}"/>
              </a:ext>
            </a:extLst>
          </p:cNvPr>
          <p:cNvPicPr>
            <a:picLocks/>
          </p:cNvPicPr>
          <p:nvPr/>
        </p:nvPicPr>
        <p:blipFill rotWithShape="1">
          <a:blip r:embed="rId8" cstate="screen">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a:ext>
            </a:extLst>
          </a:blip>
          <a:srcRect r="-1106"/>
          <a:stretch/>
        </p:blipFill>
        <p:spPr>
          <a:xfrm>
            <a:off x="7672861" y="2906350"/>
            <a:ext cx="3349049" cy="3348441"/>
          </a:xfrm>
          <a:prstGeom prst="ellipse">
            <a:avLst/>
          </a:prstGeom>
        </p:spPr>
      </p:pic>
      <p:pic>
        <p:nvPicPr>
          <p:cNvPr id="14" name="Content Placeholder 6" descr="Graphical user interface, text, application&#10;&#10;Description automatically generated">
            <a:extLst>
              <a:ext uri="{FF2B5EF4-FFF2-40B4-BE49-F238E27FC236}">
                <a16:creationId xmlns:a16="http://schemas.microsoft.com/office/drawing/2014/main" id="{EF552880-AA37-E246-89C9-E30EB7C9087E}"/>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r="-2"/>
          <a:stretch/>
        </p:blipFill>
        <p:spPr>
          <a:xfrm>
            <a:off x="8972938" y="0"/>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
        <p:nvSpPr>
          <p:cNvPr id="5" name="Slide Number Placeholder 4">
            <a:extLst>
              <a:ext uri="{FF2B5EF4-FFF2-40B4-BE49-F238E27FC236}">
                <a16:creationId xmlns:a16="http://schemas.microsoft.com/office/drawing/2014/main" id="{77EE2B4B-5CFD-1246-9D81-07259317B5F4}"/>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ormAutofit/>
          </a:bodyPr>
          <a:lstStyle>
            <a:defPPr>
              <a:defRPr lang="en-US"/>
            </a:defPPr>
            <a:lvl1pPr marL="0" algn="ctr" defTabSz="457200" rtl="0" eaLnBrk="1" latinLnBrk="0" hangingPunct="1">
              <a:defRPr sz="12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600"/>
              </a:spcAft>
              <a:buClrTx/>
              <a:buSzTx/>
              <a:buFontTx/>
              <a:buNone/>
              <a:tabLst/>
              <a:defRPr/>
            </a:pPr>
            <a:fld id="{8DA2C6BB-42E6-DF45-96A9-E839D1C5474D}"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600"/>
                </a:spcAft>
                <a:buClrTx/>
                <a:buSzTx/>
                <a:buFontTx/>
                <a:buNone/>
                <a:tabLst/>
                <a:defRPr/>
              </a:pPr>
              <a:t>18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9034699F-3435-5189-2F5E-F0238FC22554}"/>
              </a:ext>
            </a:extLst>
          </p:cNvPr>
          <p:cNvGrpSpPr/>
          <p:nvPr/>
        </p:nvGrpSpPr>
        <p:grpSpPr>
          <a:xfrm>
            <a:off x="8104908" y="6287803"/>
            <a:ext cx="4087091" cy="676260"/>
            <a:chOff x="0" y="3404259"/>
            <a:chExt cx="5092194" cy="676260"/>
          </a:xfrm>
          <a:noFill/>
        </p:grpSpPr>
        <p:sp>
          <p:nvSpPr>
            <p:cNvPr id="4" name="Rounded Rectangle 3">
              <a:extLst>
                <a:ext uri="{FF2B5EF4-FFF2-40B4-BE49-F238E27FC236}">
                  <a16:creationId xmlns:a16="http://schemas.microsoft.com/office/drawing/2014/main" id="{AAE9FAA0-5790-2661-E988-16CC10F53B94}"/>
                </a:ext>
              </a:extLst>
            </p:cNvPr>
            <p:cNvSpPr/>
            <p:nvPr/>
          </p:nvSpPr>
          <p:spPr>
            <a:xfrm>
              <a:off x="0" y="3404259"/>
              <a:ext cx="5092194" cy="67626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ounded Rectangle 4">
              <a:extLst>
                <a:ext uri="{FF2B5EF4-FFF2-40B4-BE49-F238E27FC236}">
                  <a16:creationId xmlns:a16="http://schemas.microsoft.com/office/drawing/2014/main" id="{F1C1DB0D-04E4-4FFF-3266-41E0287FDBBC}"/>
                </a:ext>
              </a:extLst>
            </p:cNvPr>
            <p:cNvSpPr txBox="1"/>
            <p:nvPr/>
          </p:nvSpPr>
          <p:spPr>
            <a:xfrm>
              <a:off x="33012" y="3437271"/>
              <a:ext cx="5026170" cy="6102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marR="0" lvl="0" indent="0" algn="r" defTabSz="755650" rtl="0" eaLnBrk="1" fontAlgn="auto"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Calibri" panose="020F0502020204030204"/>
                  <a:ea typeface="+mn-ea"/>
                  <a:cs typeface="+mn-cs"/>
                </a:rPr>
                <a:t>Tom Hilton, Jack Ferracane, Ellen Funkhouser, </a:t>
              </a:r>
              <a:r>
                <a:rPr kumimoji="0" lang="en-US" sz="1200" b="0" i="1"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Calibri" panose="020F0502020204030204"/>
                  <a:ea typeface="+mn-ea"/>
                  <a:cs typeface="+mn-cs"/>
                </a:rPr>
                <a:t>et al</a:t>
              </a:r>
              <a:r>
                <a:rPr kumimoji="0" lang="en-US"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Calibri" panose="020F0502020204030204"/>
                  <a:ea typeface="+mn-ea"/>
                  <a:cs typeface="+mn-cs"/>
                </a:rPr>
                <a:t>, 2020 </a:t>
              </a:r>
              <a:r>
                <a:rPr kumimoji="0" lang="en-US" sz="11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Calibri" panose="020F0502020204030204"/>
                  <a:ea typeface="+mn-ea"/>
                  <a:cs typeface="+mn-cs"/>
                </a:rPr>
                <a:t>DOI: </a:t>
              </a:r>
              <a:r>
                <a:rPr kumimoji="0" lang="en-US" sz="11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Calibri" panose="020F0502020204030204"/>
                  <a:ea typeface="+mn-ea"/>
                  <a:cs typeface="+mn-cs"/>
                  <a:hlinkClick r:id="rId11">
                    <a:extLst>
                      <a:ext uri="{A12FA001-AC4F-418D-AE19-62706E023703}">
                        <ahyp:hlinkClr xmlns:ahyp="http://schemas.microsoft.com/office/drawing/2018/hyperlinkcolor" val="tx"/>
                      </a:ext>
                    </a:extLst>
                  </a:hlinkClick>
                </a:rPr>
                <a:t>10.1016/j.jdent.2019.103269 </a:t>
              </a:r>
              <a:endParaRPr kumimoji="0" lang="en-US"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Calibri" panose="020F0502020204030204"/>
                <a:ea typeface="+mn-ea"/>
                <a:cs typeface="+mn-cs"/>
              </a:endParaRPr>
            </a:p>
          </p:txBody>
        </p:sp>
      </p:grpSp>
    </p:spTree>
    <p:extLst>
      <p:ext uri="{BB962C8B-B14F-4D97-AF65-F5344CB8AC3E}">
        <p14:creationId xmlns:p14="http://schemas.microsoft.com/office/powerpoint/2010/main" val="3393876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B2663D9-16C8-28AA-2A9A-9CBE268DB1B8}"/>
              </a:ext>
            </a:extLst>
          </p:cNvPr>
          <p:cNvSpPr>
            <a:spLocks noGrp="1"/>
          </p:cNvSpPr>
          <p:nvPr>
            <p:ph type="title"/>
          </p:nvPr>
        </p:nvSpPr>
        <p:spPr>
          <a:xfrm>
            <a:off x="340659" y="141275"/>
            <a:ext cx="11510682" cy="764428"/>
          </a:xfrm>
        </p:spPr>
        <p:txBody>
          <a:bodyPr>
            <a:normAutofit/>
          </a:bodyPr>
          <a:lstStyle/>
          <a:p>
            <a:r>
              <a:rPr lang="en-US" sz="3700" dirty="0"/>
              <a:t>Revisiting the dilemma of cracked teeth</a:t>
            </a:r>
          </a:p>
        </p:txBody>
      </p:sp>
      <p:pic>
        <p:nvPicPr>
          <p:cNvPr id="8" name="Picture 1" descr="C:\Documents and Settings\ferracan\Desktop\ryan roeder cracked teeth\2nd group - tooth #1\IMG_5524.JPG">
            <a:extLst>
              <a:ext uri="{FF2B5EF4-FFF2-40B4-BE49-F238E27FC236}">
                <a16:creationId xmlns:a16="http://schemas.microsoft.com/office/drawing/2014/main" id="{51EC55C8-A4A3-F346-B72E-3C6D96967D2F}"/>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b="-2"/>
          <a:stretch/>
        </p:blipFill>
        <p:spPr bwMode="auto">
          <a:xfrm>
            <a:off x="7957579" y="1663181"/>
            <a:ext cx="4055127" cy="4055127"/>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a:noFill/>
        </p:spPr>
      </p:pic>
      <p:graphicFrame>
        <p:nvGraphicFramePr>
          <p:cNvPr id="2" name="Content Placeholder 24">
            <a:extLst>
              <a:ext uri="{FF2B5EF4-FFF2-40B4-BE49-F238E27FC236}">
                <a16:creationId xmlns:a16="http://schemas.microsoft.com/office/drawing/2014/main" id="{445A07E4-3475-8BFC-0CBF-A18331EDC472}"/>
              </a:ext>
            </a:extLst>
          </p:cNvPr>
          <p:cNvGraphicFramePr>
            <a:graphicFrameLocks/>
          </p:cNvGraphicFramePr>
          <p:nvPr>
            <p:extLst>
              <p:ext uri="{D42A27DB-BD31-4B8C-83A1-F6EECF244321}">
                <p14:modId xmlns:p14="http://schemas.microsoft.com/office/powerpoint/2010/main" val="2477134678"/>
              </p:ext>
            </p:extLst>
          </p:nvPr>
        </p:nvGraphicFramePr>
        <p:xfrm>
          <a:off x="246961" y="860500"/>
          <a:ext cx="7800924" cy="5997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4256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34C4EBA-061B-0CB8-6465-316AF5D8C7EF}"/>
              </a:ext>
            </a:extLst>
          </p:cNvPr>
          <p:cNvSpPr>
            <a:spLocks noGrp="1"/>
          </p:cNvSpPr>
          <p:nvPr>
            <p:ph type="subTitle" idx="1"/>
          </p:nvPr>
        </p:nvSpPr>
        <p:spPr>
          <a:xfrm>
            <a:off x="986020" y="4770223"/>
            <a:ext cx="6762750" cy="1159454"/>
          </a:xfrm>
        </p:spPr>
        <p:txBody>
          <a:bodyPr>
            <a:normAutofit/>
          </a:bodyPr>
          <a:lstStyle/>
          <a:p>
            <a:r>
              <a:rPr lang="en-US" dirty="0"/>
              <a:t>ADD NAME OF PRESENTER AND AFFILIATION HERE </a:t>
            </a:r>
          </a:p>
        </p:txBody>
      </p:sp>
      <p:sp>
        <p:nvSpPr>
          <p:cNvPr id="4" name="Title 3">
            <a:extLst>
              <a:ext uri="{FF2B5EF4-FFF2-40B4-BE49-F238E27FC236}">
                <a16:creationId xmlns:a16="http://schemas.microsoft.com/office/drawing/2014/main" id="{5B6546B4-F8EB-7B92-81D2-27D165AE1A06}"/>
              </a:ext>
            </a:extLst>
          </p:cNvPr>
          <p:cNvSpPr>
            <a:spLocks noGrp="1"/>
          </p:cNvSpPr>
          <p:nvPr>
            <p:ph type="ctrTitle"/>
          </p:nvPr>
        </p:nvSpPr>
        <p:spPr>
          <a:xfrm>
            <a:off x="986020" y="2840925"/>
            <a:ext cx="9017000" cy="1715669"/>
          </a:xfrm>
        </p:spPr>
        <p:txBody>
          <a:bodyPr anchor="t">
            <a:noAutofit/>
          </a:bodyPr>
          <a:lstStyle/>
          <a:p>
            <a:pPr>
              <a:lnSpc>
                <a:spcPct val="150000"/>
              </a:lnSpc>
            </a:pPr>
            <a:r>
              <a:rPr lang="en-US" sz="3600" dirty="0"/>
              <a:t>Dental Practice Based Research Network: Clinical research at your dental practice</a:t>
            </a:r>
          </a:p>
        </p:txBody>
      </p:sp>
      <p:grpSp>
        <p:nvGrpSpPr>
          <p:cNvPr id="8" name="Group 7">
            <a:extLst>
              <a:ext uri="{FF2B5EF4-FFF2-40B4-BE49-F238E27FC236}">
                <a16:creationId xmlns:a16="http://schemas.microsoft.com/office/drawing/2014/main" id="{EA71B6A1-5839-1ADD-E485-8B7DFD50EE66}"/>
              </a:ext>
            </a:extLst>
          </p:cNvPr>
          <p:cNvGrpSpPr/>
          <p:nvPr/>
        </p:nvGrpSpPr>
        <p:grpSpPr>
          <a:xfrm>
            <a:off x="7454855" y="5396585"/>
            <a:ext cx="4577860" cy="1248675"/>
            <a:chOff x="7403485" y="5088361"/>
            <a:chExt cx="4577860" cy="1248675"/>
          </a:xfrm>
        </p:grpSpPr>
        <p:sp>
          <p:nvSpPr>
            <p:cNvPr id="5" name="TextBox 4">
              <a:extLst>
                <a:ext uri="{FF2B5EF4-FFF2-40B4-BE49-F238E27FC236}">
                  <a16:creationId xmlns:a16="http://schemas.microsoft.com/office/drawing/2014/main" id="{5EFCBAC4-3838-F07F-6D18-6F04F2BC54D3}"/>
                </a:ext>
              </a:extLst>
            </p:cNvPr>
            <p:cNvSpPr txBox="1"/>
            <p:nvPr/>
          </p:nvSpPr>
          <p:spPr>
            <a:xfrm>
              <a:off x="7403485" y="5088361"/>
              <a:ext cx="4577860" cy="1248675"/>
            </a:xfrm>
            <a:prstGeom prst="rect">
              <a:avLst/>
            </a:prstGeom>
            <a:noFill/>
          </p:spPr>
          <p:txBody>
            <a:bodyPr wrap="square">
              <a:spAutoFit/>
            </a:bodyPr>
            <a:lstStyle/>
            <a:p>
              <a:pPr algn="r">
                <a:lnSpc>
                  <a:spcPct val="80000"/>
                </a:lnSpc>
                <a:spcBef>
                  <a:spcPct val="20000"/>
                </a:spcBef>
              </a:pPr>
              <a:r>
                <a:rPr lang="nl-NL" sz="1700" dirty="0" err="1">
                  <a:solidFill>
                    <a:schemeClr val="bg1"/>
                  </a:solidFill>
                  <a:latin typeface="Calibri" panose="020F0502020204030204" pitchFamily="34" charset="0"/>
                </a:rPr>
                <a:t>Funded</a:t>
              </a:r>
              <a:r>
                <a:rPr lang="nl-NL" sz="1700" dirty="0">
                  <a:solidFill>
                    <a:schemeClr val="bg1"/>
                  </a:solidFill>
                  <a:latin typeface="Calibri" panose="020F0502020204030204" pitchFamily="34" charset="0"/>
                </a:rPr>
                <a:t> </a:t>
              </a:r>
              <a:r>
                <a:rPr lang="nl-NL" sz="1700" dirty="0" err="1">
                  <a:solidFill>
                    <a:schemeClr val="bg1"/>
                  </a:solidFill>
                  <a:latin typeface="Calibri" panose="020F0502020204030204" pitchFamily="34" charset="0"/>
                </a:rPr>
                <a:t>by</a:t>
              </a:r>
              <a:endParaRPr lang="nl-NL" sz="1700" dirty="0">
                <a:solidFill>
                  <a:schemeClr val="bg1"/>
                </a:solidFill>
                <a:latin typeface="Calibri" panose="020F0502020204030204" pitchFamily="34" charset="0"/>
              </a:endParaRPr>
            </a:p>
            <a:p>
              <a:pPr algn="r">
                <a:lnSpc>
                  <a:spcPct val="80000"/>
                </a:lnSpc>
                <a:spcBef>
                  <a:spcPct val="20000"/>
                </a:spcBef>
              </a:pPr>
              <a:endParaRPr lang="nl-NL" sz="1700" dirty="0">
                <a:solidFill>
                  <a:schemeClr val="bg1"/>
                </a:solidFill>
                <a:latin typeface="Calibri" panose="020F0502020204030204" pitchFamily="34" charset="0"/>
              </a:endParaRPr>
            </a:p>
            <a:p>
              <a:pPr algn="r">
                <a:lnSpc>
                  <a:spcPct val="80000"/>
                </a:lnSpc>
                <a:spcBef>
                  <a:spcPct val="20000"/>
                </a:spcBef>
              </a:pPr>
              <a:r>
                <a:rPr lang="nl-NL" sz="1700" dirty="0">
                  <a:solidFill>
                    <a:schemeClr val="bg1"/>
                  </a:solidFill>
                  <a:latin typeface="Calibri" panose="020F0502020204030204" pitchFamily="34" charset="0"/>
                </a:rPr>
                <a:t> </a:t>
              </a:r>
              <a:br>
                <a:rPr lang="nl-NL" sz="1700" dirty="0">
                  <a:solidFill>
                    <a:schemeClr val="bg1"/>
                  </a:solidFill>
                  <a:latin typeface="Calibri" panose="020F0502020204030204" pitchFamily="34" charset="0"/>
                </a:rPr>
              </a:br>
              <a:br>
                <a:rPr lang="nl-NL" sz="1700" dirty="0">
                  <a:solidFill>
                    <a:schemeClr val="bg1"/>
                  </a:solidFill>
                  <a:latin typeface="Calibri" panose="020F0502020204030204" pitchFamily="34" charset="0"/>
                </a:rPr>
              </a:br>
              <a:r>
                <a:rPr lang="nl-NL" sz="1400" dirty="0">
                  <a:solidFill>
                    <a:schemeClr val="bg1"/>
                  </a:solidFill>
                  <a:latin typeface="Calibri" panose="020F0502020204030204" pitchFamily="34" charset="0"/>
                </a:rPr>
                <a:t>U19-DE-028717 &amp; U01-DE-028727</a:t>
              </a:r>
              <a:endParaRPr lang="en-US" sz="1700" dirty="0">
                <a:solidFill>
                  <a:schemeClr val="bg1"/>
                </a:solidFill>
                <a:latin typeface="Calibri" panose="020F0502020204030204" pitchFamily="34" charset="0"/>
              </a:endParaRPr>
            </a:p>
          </p:txBody>
        </p:sp>
        <p:pic>
          <p:nvPicPr>
            <p:cNvPr id="7" name="Picture 6" descr="Text&#10;&#10;Description automatically generated with medium confidence">
              <a:extLst>
                <a:ext uri="{FF2B5EF4-FFF2-40B4-BE49-F238E27FC236}">
                  <a16:creationId xmlns:a16="http://schemas.microsoft.com/office/drawing/2014/main" id="{5AE1653C-E850-2A72-E3CD-4C41259986D8}"/>
                </a:ext>
              </a:extLst>
            </p:cNvPr>
            <p:cNvPicPr>
              <a:picLocks noChangeAspect="1"/>
            </p:cNvPicPr>
            <p:nvPr/>
          </p:nvPicPr>
          <p:blipFill>
            <a:blip r:embed="rId3"/>
            <a:stretch>
              <a:fillRect/>
            </a:stretch>
          </p:blipFill>
          <p:spPr>
            <a:xfrm>
              <a:off x="9431675" y="5377463"/>
              <a:ext cx="2495940" cy="588531"/>
            </a:xfrm>
            <a:prstGeom prst="rect">
              <a:avLst/>
            </a:prstGeom>
          </p:spPr>
        </p:pic>
      </p:grpSp>
    </p:spTree>
    <p:extLst>
      <p:ext uri="{BB962C8B-B14F-4D97-AF65-F5344CB8AC3E}">
        <p14:creationId xmlns:p14="http://schemas.microsoft.com/office/powerpoint/2010/main" val="2986579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6F72F-83F7-C40A-1968-B0EF716FFB1E}"/>
              </a:ext>
            </a:extLst>
          </p:cNvPr>
          <p:cNvSpPr>
            <a:spLocks noGrp="1"/>
          </p:cNvSpPr>
          <p:nvPr>
            <p:ph type="title"/>
          </p:nvPr>
        </p:nvSpPr>
        <p:spPr>
          <a:xfrm>
            <a:off x="349624" y="136525"/>
            <a:ext cx="11510682" cy="1073710"/>
          </a:xfrm>
        </p:spPr>
        <p:txBody>
          <a:bodyPr>
            <a:noAutofit/>
          </a:bodyPr>
          <a:lstStyle/>
          <a:p>
            <a:r>
              <a:rPr lang="en-US" sz="3600" dirty="0"/>
              <a:t>Quick Polls: Pulpitis: Pulpectomy or Pulpotomy?</a:t>
            </a:r>
          </a:p>
        </p:txBody>
      </p:sp>
      <p:graphicFrame>
        <p:nvGraphicFramePr>
          <p:cNvPr id="12" name="Content Placeholder 2">
            <a:extLst>
              <a:ext uri="{FF2B5EF4-FFF2-40B4-BE49-F238E27FC236}">
                <a16:creationId xmlns:a16="http://schemas.microsoft.com/office/drawing/2014/main" id="{1567973B-9C4B-35BC-2B6F-E03A4D059769}"/>
              </a:ext>
            </a:extLst>
          </p:cNvPr>
          <p:cNvGraphicFramePr>
            <a:graphicFrameLocks noGrp="1"/>
          </p:cNvGraphicFramePr>
          <p:nvPr>
            <p:ph sz="half" idx="1"/>
          </p:nvPr>
        </p:nvGraphicFramePr>
        <p:xfrm>
          <a:off x="349624" y="1425388"/>
          <a:ext cx="5670176" cy="51905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Content Placeholder 4">
            <a:extLst>
              <a:ext uri="{FF2B5EF4-FFF2-40B4-BE49-F238E27FC236}">
                <a16:creationId xmlns:a16="http://schemas.microsoft.com/office/drawing/2014/main" id="{3AC0CEE6-EE26-5167-CBEF-BA499EA824DF}"/>
              </a:ext>
            </a:extLst>
          </p:cNvPr>
          <p:cNvPicPr>
            <a:picLocks noGrp="1" noChangeAspect="1"/>
          </p:cNvPicPr>
          <p:nvPr>
            <p:ph sz="half" idx="2"/>
          </p:nvPr>
        </p:nvPicPr>
        <p:blipFill rotWithShape="1">
          <a:blip r:embed="rId8" cstate="hqprint">
            <a:extLst>
              <a:ext uri="{28A0092B-C50C-407E-A947-70E740481C1C}">
                <a14:useLocalDpi xmlns:a14="http://schemas.microsoft.com/office/drawing/2010/main"/>
              </a:ext>
            </a:extLst>
          </a:blip>
          <a:srcRect t="70038" r="17956"/>
          <a:stretch/>
        </p:blipFill>
        <p:spPr bwMode="auto">
          <a:xfrm>
            <a:off x="6096000" y="3986054"/>
            <a:ext cx="5688013" cy="2415092"/>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pic>
        <p:nvPicPr>
          <p:cNvPr id="6" name="Picture 5" descr="A close-up of a baby&#10;&#10;Description automatically generated with low confidence">
            <a:extLst>
              <a:ext uri="{FF2B5EF4-FFF2-40B4-BE49-F238E27FC236}">
                <a16:creationId xmlns:a16="http://schemas.microsoft.com/office/drawing/2014/main" id="{2910E94B-AB3A-48ED-8080-FB3218DBE96C}"/>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b="-2"/>
          <a:stretch/>
        </p:blipFill>
        <p:spPr>
          <a:xfrm>
            <a:off x="8456613" y="1210235"/>
            <a:ext cx="3327400" cy="2746375"/>
          </a:xfrm>
          <a:prstGeom prst="rect">
            <a:avLst/>
          </a:prstGeom>
        </p:spPr>
      </p:pic>
    </p:spTree>
    <p:extLst>
      <p:ext uri="{BB962C8B-B14F-4D97-AF65-F5344CB8AC3E}">
        <p14:creationId xmlns:p14="http://schemas.microsoft.com/office/powerpoint/2010/main" val="4324443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7D32A-F797-3C6F-80B4-A366F1D81145}"/>
              </a:ext>
            </a:extLst>
          </p:cNvPr>
          <p:cNvSpPr>
            <a:spLocks noGrp="1"/>
          </p:cNvSpPr>
          <p:nvPr>
            <p:ph type="title"/>
          </p:nvPr>
        </p:nvSpPr>
        <p:spPr>
          <a:xfrm>
            <a:off x="838201" y="345810"/>
            <a:ext cx="6040581" cy="1325563"/>
          </a:xfrm>
        </p:spPr>
        <p:txBody>
          <a:bodyPr>
            <a:noAutofit/>
          </a:bodyPr>
          <a:lstStyle/>
          <a:p>
            <a:r>
              <a:rPr lang="en-US" sz="3600" dirty="0"/>
              <a:t>Adult Anterior Open Bite: Recommendations</a:t>
            </a:r>
          </a:p>
        </p:txBody>
      </p:sp>
      <p:graphicFrame>
        <p:nvGraphicFramePr>
          <p:cNvPr id="27" name="Content Placeholder 24">
            <a:extLst>
              <a:ext uri="{FF2B5EF4-FFF2-40B4-BE49-F238E27FC236}">
                <a16:creationId xmlns:a16="http://schemas.microsoft.com/office/drawing/2014/main" id="{66FD9B14-099B-3391-947D-190BEFAAB546}"/>
              </a:ext>
            </a:extLst>
          </p:cNvPr>
          <p:cNvGraphicFramePr>
            <a:graphicFrameLocks noGrp="1"/>
          </p:cNvGraphicFramePr>
          <p:nvPr>
            <p:ph idx="1"/>
          </p:nvPr>
        </p:nvGraphicFramePr>
        <p:xfrm>
          <a:off x="838201" y="1825625"/>
          <a:ext cx="5092194"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77EE2B4B-5CFD-1246-9D81-07259317B5F4}"/>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ormAutofit/>
          </a:bodyPr>
          <a:lstStyle>
            <a:defPPr>
              <a:defRPr lang="en-US"/>
            </a:defPPr>
            <a:lvl1pPr marL="0" algn="ctr" defTabSz="457200" rtl="0" eaLnBrk="1" latinLnBrk="0" hangingPunct="1">
              <a:defRPr sz="12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8DA2C6BB-42E6-DF45-96A9-E839D1C5474D}" type="slidenum">
              <a:rPr lang="en-US">
                <a:solidFill>
                  <a:srgbClr val="FFFFFF"/>
                </a:solidFill>
              </a:rPr>
              <a:pPr>
                <a:spcAft>
                  <a:spcPts val="600"/>
                </a:spcAft>
              </a:pPr>
              <a:t>21</a:t>
            </a:fld>
            <a:endParaRPr lang="en-US">
              <a:solidFill>
                <a:srgbClr val="FFFFFF"/>
              </a:solidFill>
            </a:endParaRPr>
          </a:p>
        </p:txBody>
      </p:sp>
      <p:grpSp>
        <p:nvGrpSpPr>
          <p:cNvPr id="3" name="Group 2">
            <a:extLst>
              <a:ext uri="{FF2B5EF4-FFF2-40B4-BE49-F238E27FC236}">
                <a16:creationId xmlns:a16="http://schemas.microsoft.com/office/drawing/2014/main" id="{9034699F-3435-5189-2F5E-F0238FC22554}"/>
              </a:ext>
            </a:extLst>
          </p:cNvPr>
          <p:cNvGrpSpPr/>
          <p:nvPr/>
        </p:nvGrpSpPr>
        <p:grpSpPr>
          <a:xfrm>
            <a:off x="8104908" y="6287803"/>
            <a:ext cx="4087091" cy="676260"/>
            <a:chOff x="0" y="3404259"/>
            <a:chExt cx="5092194" cy="676260"/>
          </a:xfrm>
          <a:noFill/>
        </p:grpSpPr>
        <p:sp>
          <p:nvSpPr>
            <p:cNvPr id="4" name="Rounded Rectangle 3">
              <a:extLst>
                <a:ext uri="{FF2B5EF4-FFF2-40B4-BE49-F238E27FC236}">
                  <a16:creationId xmlns:a16="http://schemas.microsoft.com/office/drawing/2014/main" id="{AAE9FAA0-5790-2661-E988-16CC10F53B94}"/>
                </a:ext>
              </a:extLst>
            </p:cNvPr>
            <p:cNvSpPr/>
            <p:nvPr/>
          </p:nvSpPr>
          <p:spPr>
            <a:xfrm>
              <a:off x="0" y="3404259"/>
              <a:ext cx="5092194" cy="67626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7" name="Rounded Rectangle 4">
              <a:extLst>
                <a:ext uri="{FF2B5EF4-FFF2-40B4-BE49-F238E27FC236}">
                  <a16:creationId xmlns:a16="http://schemas.microsoft.com/office/drawing/2014/main" id="{F1C1DB0D-04E4-4FFF-3266-41E0287FDBBC}"/>
                </a:ext>
              </a:extLst>
            </p:cNvPr>
            <p:cNvSpPr txBox="1"/>
            <p:nvPr/>
          </p:nvSpPr>
          <p:spPr>
            <a:xfrm>
              <a:off x="33012" y="3437271"/>
              <a:ext cx="5026170" cy="610236"/>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marR="0" algn="r">
                <a:spcBef>
                  <a:spcPts val="0"/>
                </a:spcBef>
                <a:spcAft>
                  <a:spcPts val="0"/>
                </a:spcAft>
              </a:pPr>
              <a:r>
                <a:rPr lang="de-DE" sz="1600"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Huang </a:t>
              </a:r>
              <a:r>
                <a:rPr lang="en-US" sz="1600" i="1"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et al. 2019 </a:t>
              </a:r>
              <a:r>
                <a:rPr lang="es-ES_tradnl" sz="1600" i="1"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AJODO </a:t>
              </a:r>
              <a:r>
                <a:rPr lang="en-US" sz="1600" dirty="0">
                  <a:solidFill>
                    <a:srgbClr val="000000"/>
                  </a:solidFill>
                  <a:effectLst/>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156:312-25. </a:t>
              </a:r>
              <a:endParaRPr lang="en-US" sz="1600" dirty="0">
                <a:solidFill>
                  <a:srgbClr val="000000"/>
                </a:solidFill>
                <a:effectLst/>
                <a:uFill>
                  <a:solidFill>
                    <a:srgbClr val="000000"/>
                  </a:solidFill>
                </a:uFill>
                <a:latin typeface="Times New Roman" panose="02020603050405020304" pitchFamily="18" charset="0"/>
                <a:ea typeface="Arial Unicode MS" panose="020B0604020202020204" pitchFamily="34" charset="-128"/>
                <a:cs typeface="Arial Unicode MS" panose="020B0604020202020204" pitchFamily="34" charset="-128"/>
              </a:endParaRPr>
            </a:p>
          </p:txBody>
        </p:sp>
      </p:grpSp>
      <p:pic>
        <p:nvPicPr>
          <p:cNvPr id="9" name="Picture 8" descr="A close-up of a person's mouth&#10;&#10;Description automatically generated with low confidence">
            <a:extLst>
              <a:ext uri="{FF2B5EF4-FFF2-40B4-BE49-F238E27FC236}">
                <a16:creationId xmlns:a16="http://schemas.microsoft.com/office/drawing/2014/main" id="{443B9093-65F8-2EF0-F81F-9F13460C75DE}"/>
              </a:ext>
            </a:extLst>
          </p:cNvPr>
          <p:cNvPicPr>
            <a:picLocks noChangeAspect="1"/>
          </p:cNvPicPr>
          <p:nvPr/>
        </p:nvPicPr>
        <p:blipFill rotWithShape="1">
          <a:blip r:embed="rId8" cstate="hqprint">
            <a:extLst>
              <a:ext uri="{28A0092B-C50C-407E-A947-70E740481C1C}">
                <a14:useLocalDpi xmlns:a14="http://schemas.microsoft.com/office/drawing/2010/main"/>
              </a:ext>
              <a:ext uri="{837473B0-CC2E-450A-ABE3-18F120FF3D39}">
                <a1611:picAttrSrcUrl xmlns:a1611="http://schemas.microsoft.com/office/drawing/2016/11/main" r:id="rId9"/>
              </a:ext>
            </a:extLst>
          </a:blip>
          <a:srcRect/>
          <a:stretch/>
        </p:blipFill>
        <p:spPr>
          <a:xfrm>
            <a:off x="7343569" y="731988"/>
            <a:ext cx="4373217" cy="373773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9875463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7D32A-F797-3C6F-80B4-A366F1D81145}"/>
              </a:ext>
            </a:extLst>
          </p:cNvPr>
          <p:cNvSpPr>
            <a:spLocks noGrp="1"/>
          </p:cNvSpPr>
          <p:nvPr>
            <p:ph type="title"/>
          </p:nvPr>
        </p:nvSpPr>
        <p:spPr>
          <a:xfrm>
            <a:off x="838201" y="345810"/>
            <a:ext cx="5120561" cy="1325563"/>
          </a:xfrm>
        </p:spPr>
        <p:txBody>
          <a:bodyPr>
            <a:normAutofit/>
          </a:bodyPr>
          <a:lstStyle/>
          <a:p>
            <a:r>
              <a:rPr lang="en-US" sz="4000" dirty="0"/>
              <a:t>Adult Anterior Open Bite: Success</a:t>
            </a:r>
          </a:p>
        </p:txBody>
      </p:sp>
      <p:graphicFrame>
        <p:nvGraphicFramePr>
          <p:cNvPr id="27" name="Content Placeholder 24">
            <a:extLst>
              <a:ext uri="{FF2B5EF4-FFF2-40B4-BE49-F238E27FC236}">
                <a16:creationId xmlns:a16="http://schemas.microsoft.com/office/drawing/2014/main" id="{66FD9B14-099B-3391-947D-190BEFAAB546}"/>
              </a:ext>
            </a:extLst>
          </p:cNvPr>
          <p:cNvGraphicFramePr>
            <a:graphicFrameLocks noGrp="1"/>
          </p:cNvGraphicFramePr>
          <p:nvPr>
            <p:ph idx="1"/>
          </p:nvPr>
        </p:nvGraphicFramePr>
        <p:xfrm>
          <a:off x="838201" y="1825625"/>
          <a:ext cx="5092194"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77EE2B4B-5CFD-1246-9D81-07259317B5F4}"/>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ormAutofit/>
          </a:bodyPr>
          <a:lstStyle>
            <a:defPPr>
              <a:defRPr lang="en-US"/>
            </a:defPPr>
            <a:lvl1pPr marL="0" algn="ctr" defTabSz="457200" rtl="0" eaLnBrk="1" latinLnBrk="0" hangingPunct="1">
              <a:defRPr sz="12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8DA2C6BB-42E6-DF45-96A9-E839D1C5474D}" type="slidenum">
              <a:rPr lang="en-US">
                <a:solidFill>
                  <a:srgbClr val="FFFFFF"/>
                </a:solidFill>
              </a:rPr>
              <a:pPr>
                <a:spcAft>
                  <a:spcPts val="600"/>
                </a:spcAft>
              </a:pPr>
              <a:t>22</a:t>
            </a:fld>
            <a:endParaRPr lang="en-US">
              <a:solidFill>
                <a:srgbClr val="FFFFFF"/>
              </a:solidFill>
            </a:endParaRPr>
          </a:p>
        </p:txBody>
      </p:sp>
      <p:grpSp>
        <p:nvGrpSpPr>
          <p:cNvPr id="3" name="Group 2">
            <a:extLst>
              <a:ext uri="{FF2B5EF4-FFF2-40B4-BE49-F238E27FC236}">
                <a16:creationId xmlns:a16="http://schemas.microsoft.com/office/drawing/2014/main" id="{9034699F-3435-5189-2F5E-F0238FC22554}"/>
              </a:ext>
            </a:extLst>
          </p:cNvPr>
          <p:cNvGrpSpPr/>
          <p:nvPr/>
        </p:nvGrpSpPr>
        <p:grpSpPr>
          <a:xfrm>
            <a:off x="8104908" y="6287803"/>
            <a:ext cx="4087091" cy="676260"/>
            <a:chOff x="0" y="3404259"/>
            <a:chExt cx="5092194" cy="676260"/>
          </a:xfrm>
          <a:noFill/>
        </p:grpSpPr>
        <p:sp>
          <p:nvSpPr>
            <p:cNvPr id="4" name="Rounded Rectangle 3">
              <a:extLst>
                <a:ext uri="{FF2B5EF4-FFF2-40B4-BE49-F238E27FC236}">
                  <a16:creationId xmlns:a16="http://schemas.microsoft.com/office/drawing/2014/main" id="{AAE9FAA0-5790-2661-E988-16CC10F53B94}"/>
                </a:ext>
              </a:extLst>
            </p:cNvPr>
            <p:cNvSpPr/>
            <p:nvPr/>
          </p:nvSpPr>
          <p:spPr>
            <a:xfrm>
              <a:off x="0" y="3404259"/>
              <a:ext cx="5092194" cy="67626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r"/>
              <a:endParaRPr lang="en-US" sz="1600">
                <a:latin typeface="Proxima Nova Rg" panose="02000506030000020004" pitchFamily="2" charset="0"/>
              </a:endParaRPr>
            </a:p>
          </p:txBody>
        </p:sp>
        <p:sp>
          <p:nvSpPr>
            <p:cNvPr id="7" name="Rounded Rectangle 4">
              <a:extLst>
                <a:ext uri="{FF2B5EF4-FFF2-40B4-BE49-F238E27FC236}">
                  <a16:creationId xmlns:a16="http://schemas.microsoft.com/office/drawing/2014/main" id="{F1C1DB0D-04E4-4FFF-3266-41E0287FDBBC}"/>
                </a:ext>
              </a:extLst>
            </p:cNvPr>
            <p:cNvSpPr txBox="1"/>
            <p:nvPr/>
          </p:nvSpPr>
          <p:spPr>
            <a:xfrm>
              <a:off x="33012" y="3437271"/>
              <a:ext cx="5026170" cy="610236"/>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marR="0" algn="r">
                <a:spcBef>
                  <a:spcPts val="0"/>
                </a:spcBef>
                <a:spcAft>
                  <a:spcPts val="0"/>
                </a:spcAft>
              </a:pPr>
              <a:r>
                <a:rPr lang="en-US" sz="1600" dirty="0" err="1">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Todoki</a:t>
              </a:r>
              <a:r>
                <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 L et al. 2020. AJODO. 158:e137-50.</a:t>
              </a:r>
            </a:p>
          </p:txBody>
        </p:sp>
      </p:grpSp>
      <p:pic>
        <p:nvPicPr>
          <p:cNvPr id="9" name="Picture 8" descr="A close-up of a person's mouth&#10;&#10;Description automatically generated with low confidence">
            <a:extLst>
              <a:ext uri="{FF2B5EF4-FFF2-40B4-BE49-F238E27FC236}">
                <a16:creationId xmlns:a16="http://schemas.microsoft.com/office/drawing/2014/main" id="{443B9093-65F8-2EF0-F81F-9F13460C75DE}"/>
              </a:ext>
            </a:extLst>
          </p:cNvPr>
          <p:cNvPicPr>
            <a:picLocks noChangeAspect="1"/>
          </p:cNvPicPr>
          <p:nvPr/>
        </p:nvPicPr>
        <p:blipFill rotWithShape="1">
          <a:blip r:embed="rId8" cstate="hqprint">
            <a:extLst>
              <a:ext uri="{28A0092B-C50C-407E-A947-70E740481C1C}">
                <a14:useLocalDpi xmlns:a14="http://schemas.microsoft.com/office/drawing/2010/main"/>
              </a:ext>
              <a:ext uri="{837473B0-CC2E-450A-ABE3-18F120FF3D39}">
                <a1611:picAttrSrcUrl xmlns:a1611="http://schemas.microsoft.com/office/drawing/2016/11/main" r:id="rId9"/>
              </a:ext>
            </a:extLst>
          </a:blip>
          <a:srcRect/>
          <a:stretch/>
        </p:blipFill>
        <p:spPr>
          <a:xfrm>
            <a:off x="7286418" y="1219668"/>
            <a:ext cx="4373217" cy="373773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742624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7D32A-F797-3C6F-80B4-A366F1D81145}"/>
              </a:ext>
            </a:extLst>
          </p:cNvPr>
          <p:cNvSpPr>
            <a:spLocks noGrp="1"/>
          </p:cNvSpPr>
          <p:nvPr>
            <p:ph type="title"/>
          </p:nvPr>
        </p:nvSpPr>
        <p:spPr>
          <a:xfrm>
            <a:off x="838201" y="345810"/>
            <a:ext cx="5120561" cy="1325563"/>
          </a:xfrm>
        </p:spPr>
        <p:txBody>
          <a:bodyPr>
            <a:normAutofit fontScale="90000"/>
          </a:bodyPr>
          <a:lstStyle/>
          <a:p>
            <a:r>
              <a:rPr lang="en-US" sz="4000" dirty="0"/>
              <a:t>Adult Anterior Open Bite: Stability</a:t>
            </a:r>
          </a:p>
        </p:txBody>
      </p:sp>
      <p:graphicFrame>
        <p:nvGraphicFramePr>
          <p:cNvPr id="27" name="Content Placeholder 24">
            <a:extLst>
              <a:ext uri="{FF2B5EF4-FFF2-40B4-BE49-F238E27FC236}">
                <a16:creationId xmlns:a16="http://schemas.microsoft.com/office/drawing/2014/main" id="{66FD9B14-099B-3391-947D-190BEFAAB546}"/>
              </a:ext>
            </a:extLst>
          </p:cNvPr>
          <p:cNvGraphicFramePr>
            <a:graphicFrameLocks noGrp="1"/>
          </p:cNvGraphicFramePr>
          <p:nvPr>
            <p:ph idx="1"/>
          </p:nvPr>
        </p:nvGraphicFramePr>
        <p:xfrm>
          <a:off x="838201" y="1825625"/>
          <a:ext cx="5092194"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77EE2B4B-5CFD-1246-9D81-07259317B5F4}"/>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ormAutofit/>
          </a:bodyPr>
          <a:lstStyle>
            <a:defPPr>
              <a:defRPr lang="en-US"/>
            </a:defPPr>
            <a:lvl1pPr marL="0" algn="ctr" defTabSz="457200" rtl="0" eaLnBrk="1" latinLnBrk="0" hangingPunct="1">
              <a:defRPr sz="12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8DA2C6BB-42E6-DF45-96A9-E839D1C5474D}" type="slidenum">
              <a:rPr lang="en-US">
                <a:solidFill>
                  <a:srgbClr val="FFFFFF"/>
                </a:solidFill>
              </a:rPr>
              <a:pPr>
                <a:spcAft>
                  <a:spcPts val="600"/>
                </a:spcAft>
              </a:pPr>
              <a:t>23</a:t>
            </a:fld>
            <a:endParaRPr lang="en-US">
              <a:solidFill>
                <a:srgbClr val="FFFFFF"/>
              </a:solidFill>
            </a:endParaRPr>
          </a:p>
        </p:txBody>
      </p:sp>
      <p:pic>
        <p:nvPicPr>
          <p:cNvPr id="9" name="Picture 8" descr="A close-up of a person's mouth&#10;&#10;Description automatically generated with low confidence">
            <a:extLst>
              <a:ext uri="{FF2B5EF4-FFF2-40B4-BE49-F238E27FC236}">
                <a16:creationId xmlns:a16="http://schemas.microsoft.com/office/drawing/2014/main" id="{443B9093-65F8-2EF0-F81F-9F13460C75DE}"/>
              </a:ext>
            </a:extLst>
          </p:cNvPr>
          <p:cNvPicPr>
            <a:picLocks noChangeAspect="1"/>
          </p:cNvPicPr>
          <p:nvPr/>
        </p:nvPicPr>
        <p:blipFill rotWithShape="1">
          <a:blip r:embed="rId8" cstate="hqprint">
            <a:extLst>
              <a:ext uri="{28A0092B-C50C-407E-A947-70E740481C1C}">
                <a14:useLocalDpi xmlns:a14="http://schemas.microsoft.com/office/drawing/2010/main"/>
              </a:ext>
              <a:ext uri="{837473B0-CC2E-450A-ABE3-18F120FF3D39}">
                <a1611:picAttrSrcUrl xmlns:a1611="http://schemas.microsoft.com/office/drawing/2016/11/main" r:id="rId9"/>
              </a:ext>
            </a:extLst>
          </a:blip>
          <a:srcRect/>
          <a:stretch/>
        </p:blipFill>
        <p:spPr>
          <a:xfrm>
            <a:off x="7329281" y="1373974"/>
            <a:ext cx="4373217" cy="373773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6" name="Group 5">
            <a:extLst>
              <a:ext uri="{FF2B5EF4-FFF2-40B4-BE49-F238E27FC236}">
                <a16:creationId xmlns:a16="http://schemas.microsoft.com/office/drawing/2014/main" id="{BA2A2528-BD8E-B6C9-2F60-AF78979E87DA}"/>
              </a:ext>
            </a:extLst>
          </p:cNvPr>
          <p:cNvGrpSpPr/>
          <p:nvPr/>
        </p:nvGrpSpPr>
        <p:grpSpPr>
          <a:xfrm>
            <a:off x="8104908" y="6287803"/>
            <a:ext cx="4087091" cy="676260"/>
            <a:chOff x="0" y="3404259"/>
            <a:chExt cx="5092194" cy="676260"/>
          </a:xfrm>
          <a:noFill/>
        </p:grpSpPr>
        <p:sp>
          <p:nvSpPr>
            <p:cNvPr id="8" name="Rounded Rectangle 7">
              <a:extLst>
                <a:ext uri="{FF2B5EF4-FFF2-40B4-BE49-F238E27FC236}">
                  <a16:creationId xmlns:a16="http://schemas.microsoft.com/office/drawing/2014/main" id="{43789EED-A8F8-3C25-9465-77121C2F8EB6}"/>
                </a:ext>
              </a:extLst>
            </p:cNvPr>
            <p:cNvSpPr/>
            <p:nvPr/>
          </p:nvSpPr>
          <p:spPr>
            <a:xfrm>
              <a:off x="0" y="3404259"/>
              <a:ext cx="5092194" cy="67626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r"/>
              <a:endParaRPr lang="en-US" sz="1600">
                <a:latin typeface="Proxima Nova Rg" panose="02000506030000020004" pitchFamily="2" charset="0"/>
              </a:endParaRPr>
            </a:p>
          </p:txBody>
        </p:sp>
        <p:sp>
          <p:nvSpPr>
            <p:cNvPr id="10" name="Rounded Rectangle 4">
              <a:extLst>
                <a:ext uri="{FF2B5EF4-FFF2-40B4-BE49-F238E27FC236}">
                  <a16:creationId xmlns:a16="http://schemas.microsoft.com/office/drawing/2014/main" id="{48CE19AA-ED27-9AF3-BB7F-FF9A0916779B}"/>
                </a:ext>
              </a:extLst>
            </p:cNvPr>
            <p:cNvSpPr txBox="1"/>
            <p:nvPr/>
          </p:nvSpPr>
          <p:spPr>
            <a:xfrm>
              <a:off x="33012" y="3437271"/>
              <a:ext cx="5026170" cy="610236"/>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marR="0" algn="r">
                <a:spcBef>
                  <a:spcPts val="0"/>
                </a:spcBef>
                <a:spcAft>
                  <a:spcPts val="0"/>
                </a:spcAft>
              </a:pPr>
              <a:r>
                <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Gu D </a:t>
              </a:r>
              <a:r>
                <a:rPr lang="en-US" sz="1600" i="1"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et al. Angle Orthodontist </a:t>
              </a:r>
              <a:r>
                <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92(1):27-35.</a:t>
              </a:r>
            </a:p>
          </p:txBody>
        </p:sp>
      </p:grpSp>
    </p:spTree>
    <p:extLst>
      <p:ext uri="{BB962C8B-B14F-4D97-AF65-F5344CB8AC3E}">
        <p14:creationId xmlns:p14="http://schemas.microsoft.com/office/powerpoint/2010/main" val="21925244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7D32A-F797-3C6F-80B4-A366F1D81145}"/>
              </a:ext>
            </a:extLst>
          </p:cNvPr>
          <p:cNvSpPr>
            <a:spLocks noGrp="1"/>
          </p:cNvSpPr>
          <p:nvPr>
            <p:ph type="title"/>
          </p:nvPr>
        </p:nvSpPr>
        <p:spPr>
          <a:xfrm>
            <a:off x="838201" y="345810"/>
            <a:ext cx="10997044" cy="1325563"/>
          </a:xfrm>
        </p:spPr>
        <p:txBody>
          <a:bodyPr>
            <a:normAutofit/>
          </a:bodyPr>
          <a:lstStyle/>
          <a:p>
            <a:r>
              <a:rPr lang="en-US" sz="4000" dirty="0"/>
              <a:t>Successful Crowns: How often and how likely are dentists to recommend crowns </a:t>
            </a:r>
          </a:p>
        </p:txBody>
      </p:sp>
      <p:sp>
        <p:nvSpPr>
          <p:cNvPr id="5" name="Slide Number Placeholder 4">
            <a:extLst>
              <a:ext uri="{FF2B5EF4-FFF2-40B4-BE49-F238E27FC236}">
                <a16:creationId xmlns:a16="http://schemas.microsoft.com/office/drawing/2014/main" id="{77EE2B4B-5CFD-1246-9D81-07259317B5F4}"/>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ormAutofit/>
          </a:bodyPr>
          <a:lstStyle>
            <a:defPPr>
              <a:defRPr lang="en-US"/>
            </a:defPPr>
            <a:lvl1pPr marL="0" algn="ctr" defTabSz="457200" rtl="0" eaLnBrk="1" latinLnBrk="0" hangingPunct="1">
              <a:defRPr sz="12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8DA2C6BB-42E6-DF45-96A9-E839D1C5474D}" type="slidenum">
              <a:rPr lang="en-US">
                <a:solidFill>
                  <a:srgbClr val="FFFFFF"/>
                </a:solidFill>
              </a:rPr>
              <a:pPr>
                <a:spcAft>
                  <a:spcPts val="600"/>
                </a:spcAft>
              </a:pPr>
              <a:t>24</a:t>
            </a:fld>
            <a:endParaRPr lang="en-US">
              <a:solidFill>
                <a:srgbClr val="FFFFFF"/>
              </a:solidFill>
            </a:endParaRPr>
          </a:p>
        </p:txBody>
      </p:sp>
      <p:grpSp>
        <p:nvGrpSpPr>
          <p:cNvPr id="6" name="Group 5">
            <a:extLst>
              <a:ext uri="{FF2B5EF4-FFF2-40B4-BE49-F238E27FC236}">
                <a16:creationId xmlns:a16="http://schemas.microsoft.com/office/drawing/2014/main" id="{BA2A2528-BD8E-B6C9-2F60-AF78979E87DA}"/>
              </a:ext>
            </a:extLst>
          </p:cNvPr>
          <p:cNvGrpSpPr/>
          <p:nvPr/>
        </p:nvGrpSpPr>
        <p:grpSpPr>
          <a:xfrm>
            <a:off x="8104908" y="6287803"/>
            <a:ext cx="4087091" cy="676260"/>
            <a:chOff x="0" y="3404259"/>
            <a:chExt cx="5092194" cy="676260"/>
          </a:xfrm>
          <a:noFill/>
        </p:grpSpPr>
        <p:sp>
          <p:nvSpPr>
            <p:cNvPr id="8" name="Rounded Rectangle 7">
              <a:extLst>
                <a:ext uri="{FF2B5EF4-FFF2-40B4-BE49-F238E27FC236}">
                  <a16:creationId xmlns:a16="http://schemas.microsoft.com/office/drawing/2014/main" id="{43789EED-A8F8-3C25-9465-77121C2F8EB6}"/>
                </a:ext>
              </a:extLst>
            </p:cNvPr>
            <p:cNvSpPr/>
            <p:nvPr/>
          </p:nvSpPr>
          <p:spPr>
            <a:xfrm>
              <a:off x="0" y="3404259"/>
              <a:ext cx="5092194" cy="67626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r"/>
              <a:endParaRPr lang="en-US" sz="1600">
                <a:latin typeface="Proxima Nova Rg" panose="02000506030000020004" pitchFamily="2" charset="0"/>
              </a:endParaRPr>
            </a:p>
          </p:txBody>
        </p:sp>
        <p:sp>
          <p:nvSpPr>
            <p:cNvPr id="10" name="Rounded Rectangle 4">
              <a:extLst>
                <a:ext uri="{FF2B5EF4-FFF2-40B4-BE49-F238E27FC236}">
                  <a16:creationId xmlns:a16="http://schemas.microsoft.com/office/drawing/2014/main" id="{48CE19AA-ED27-9AF3-BB7F-FF9A0916779B}"/>
                </a:ext>
              </a:extLst>
            </p:cNvPr>
            <p:cNvSpPr txBox="1"/>
            <p:nvPr/>
          </p:nvSpPr>
          <p:spPr>
            <a:xfrm>
              <a:off x="33012" y="3437271"/>
              <a:ext cx="5026170" cy="610236"/>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marR="0" algn="r">
                <a:spcBef>
                  <a:spcPts val="0"/>
                </a:spcBef>
                <a:spcAft>
                  <a:spcPts val="0"/>
                </a:spcAft>
              </a:pPr>
              <a:r>
                <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McCracken </a:t>
              </a:r>
              <a:r>
                <a:rPr lang="en-US" sz="1600" i="1"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et al</a:t>
              </a:r>
              <a:r>
                <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 </a:t>
              </a:r>
            </a:p>
            <a:p>
              <a:pPr marL="0" marR="0" algn="r">
                <a:spcBef>
                  <a:spcPts val="0"/>
                </a:spcBef>
                <a:spcAft>
                  <a:spcPts val="0"/>
                </a:spcAft>
              </a:pPr>
              <a:r>
                <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rPr>
                <a:t>J Prost 2019; 28(2):122-130.</a:t>
              </a:r>
            </a:p>
            <a:p>
              <a:pPr marL="0" marR="0" algn="r">
                <a:spcBef>
                  <a:spcPts val="0"/>
                </a:spcBef>
                <a:spcAft>
                  <a:spcPts val="0"/>
                </a:spcAft>
              </a:pPr>
              <a:endParaRPr lang="en-US" sz="1600" dirty="0">
                <a:solidFill>
                  <a:srgbClr val="000000"/>
                </a:solidFill>
                <a:effectLst/>
                <a:uFill>
                  <a:solidFill>
                    <a:srgbClr val="000000"/>
                  </a:solidFill>
                </a:uFill>
                <a:latin typeface="Proxima Nova Rg" panose="02000506030000020004" pitchFamily="2" charset="0"/>
                <a:ea typeface="Arial Unicode MS" panose="020B0604020202020204" pitchFamily="34" charset="-128"/>
                <a:cs typeface="Arial Unicode MS" panose="020B0604020202020204" pitchFamily="34" charset="-128"/>
              </a:endParaRPr>
            </a:p>
          </p:txBody>
        </p:sp>
      </p:grpSp>
      <p:graphicFrame>
        <p:nvGraphicFramePr>
          <p:cNvPr id="14" name="Content Placeholder 24">
            <a:extLst>
              <a:ext uri="{FF2B5EF4-FFF2-40B4-BE49-F238E27FC236}">
                <a16:creationId xmlns:a16="http://schemas.microsoft.com/office/drawing/2014/main" id="{680A4EDE-27AE-B383-9478-E0FD6DD1D48A}"/>
              </a:ext>
            </a:extLst>
          </p:cNvPr>
          <p:cNvGraphicFramePr>
            <a:graphicFrameLocks/>
          </p:cNvGraphicFramePr>
          <p:nvPr>
            <p:extLst>
              <p:ext uri="{D42A27DB-BD31-4B8C-83A1-F6EECF244321}">
                <p14:modId xmlns:p14="http://schemas.microsoft.com/office/powerpoint/2010/main" val="3156161322"/>
              </p:ext>
            </p:extLst>
          </p:nvPr>
        </p:nvGraphicFramePr>
        <p:xfrm>
          <a:off x="1118755" y="2048008"/>
          <a:ext cx="4035135" cy="27619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 name="Picture 19">
            <a:extLst>
              <a:ext uri="{FF2B5EF4-FFF2-40B4-BE49-F238E27FC236}">
                <a16:creationId xmlns:a16="http://schemas.microsoft.com/office/drawing/2014/main" id="{41B9BC27-F06E-2AED-2996-D5EB98D3E399}"/>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7573345" y="1820295"/>
            <a:ext cx="4087091" cy="373773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912804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841A3-7034-0285-4235-5F3E3E57989C}"/>
              </a:ext>
            </a:extLst>
          </p:cNvPr>
          <p:cNvSpPr>
            <a:spLocks noGrp="1"/>
          </p:cNvSpPr>
          <p:nvPr>
            <p:ph type="title"/>
          </p:nvPr>
        </p:nvSpPr>
        <p:spPr>
          <a:xfrm>
            <a:off x="524741" y="620392"/>
            <a:ext cx="3808268" cy="5504688"/>
          </a:xfrm>
        </p:spPr>
        <p:txBody>
          <a:bodyPr>
            <a:normAutofit/>
          </a:bodyPr>
          <a:lstStyle/>
          <a:p>
            <a:r>
              <a:rPr lang="en-US" sz="4800" b="1" spc="80" dirty="0">
                <a:solidFill>
                  <a:schemeClr val="bg1"/>
                </a:solidFill>
              </a:rPr>
              <a:t>How often </a:t>
            </a:r>
            <a:br>
              <a:rPr lang="en-US" sz="4800" b="1" spc="80" dirty="0">
                <a:solidFill>
                  <a:schemeClr val="bg1"/>
                </a:solidFill>
              </a:rPr>
            </a:br>
            <a:r>
              <a:rPr lang="en-US" sz="4800" b="1" spc="80" dirty="0">
                <a:solidFill>
                  <a:schemeClr val="bg1"/>
                </a:solidFill>
              </a:rPr>
              <a:t>do you recommend a crown? </a:t>
            </a:r>
            <a:endParaRPr lang="en-US" sz="4800" dirty="0">
              <a:solidFill>
                <a:schemeClr val="bg1"/>
              </a:solidFill>
            </a:endParaRPr>
          </a:p>
        </p:txBody>
      </p:sp>
      <p:graphicFrame>
        <p:nvGraphicFramePr>
          <p:cNvPr id="5" name="Content Placeholder 4">
            <a:extLst>
              <a:ext uri="{FF2B5EF4-FFF2-40B4-BE49-F238E27FC236}">
                <a16:creationId xmlns:a16="http://schemas.microsoft.com/office/drawing/2014/main" id="{ED2632BE-B2E7-7387-8C59-066BE286A727}"/>
              </a:ext>
            </a:extLst>
          </p:cNvPr>
          <p:cNvGraphicFramePr>
            <a:graphicFrameLocks noGrp="1"/>
          </p:cNvGraphicFramePr>
          <p:nvPr>
            <p:ph idx="1"/>
            <p:extLst>
              <p:ext uri="{D42A27DB-BD31-4B8C-83A1-F6EECF244321}">
                <p14:modId xmlns:p14="http://schemas.microsoft.com/office/powerpoint/2010/main" val="3491984293"/>
              </p:ext>
            </p:extLst>
          </p:nvPr>
        </p:nvGraphicFramePr>
        <p:xfrm>
          <a:off x="984045" y="3643380"/>
          <a:ext cx="3914510" cy="2592683"/>
        </p:xfrm>
        <a:graphic>
          <a:graphicData uri="http://schemas.openxmlformats.org/drawingml/2006/table">
            <a:tbl>
              <a:tblPr firstRow="1" bandRow="1">
                <a:tableStyleId>{5C22544A-7EE6-4342-B048-85BDC9FD1C3A}</a:tableStyleId>
              </a:tblPr>
              <a:tblGrid>
                <a:gridCol w="1079566">
                  <a:extLst>
                    <a:ext uri="{9D8B030D-6E8A-4147-A177-3AD203B41FA5}">
                      <a16:colId xmlns:a16="http://schemas.microsoft.com/office/drawing/2014/main" val="3885378208"/>
                    </a:ext>
                  </a:extLst>
                </a:gridCol>
                <a:gridCol w="1365982">
                  <a:extLst>
                    <a:ext uri="{9D8B030D-6E8A-4147-A177-3AD203B41FA5}">
                      <a16:colId xmlns:a16="http://schemas.microsoft.com/office/drawing/2014/main" val="1799394253"/>
                    </a:ext>
                  </a:extLst>
                </a:gridCol>
                <a:gridCol w="1468962">
                  <a:extLst>
                    <a:ext uri="{9D8B030D-6E8A-4147-A177-3AD203B41FA5}">
                      <a16:colId xmlns:a16="http://schemas.microsoft.com/office/drawing/2014/main" val="4231726352"/>
                    </a:ext>
                  </a:extLst>
                </a:gridCol>
              </a:tblGrid>
              <a:tr h="968163">
                <a:tc>
                  <a:txBody>
                    <a:bodyPr/>
                    <a:lstStyle/>
                    <a:p>
                      <a:pPr algn="ctr" fontAlgn="ctr"/>
                      <a:r>
                        <a:rPr lang="en-US" sz="2400" u="none" strike="noStrike" dirty="0">
                          <a:effectLst/>
                        </a:rPr>
                        <a:t> </a:t>
                      </a:r>
                      <a:endParaRPr lang="en-US" sz="2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dirty="0">
                          <a:effectLst/>
                        </a:rPr>
                        <a:t>Posterior teeth</a:t>
                      </a:r>
                      <a:endParaRPr lang="en-US" sz="240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rtl="0" fontAlgn="ctr"/>
                      <a:r>
                        <a:rPr lang="en-US" sz="2400" u="none" strike="noStrike" dirty="0">
                          <a:effectLst/>
                        </a:rPr>
                        <a:t>Anterior teeth</a:t>
                      </a:r>
                      <a:endParaRPr lang="en-US" sz="2400" b="1" i="0" u="none" strike="noStrike" dirty="0">
                        <a:solidFill>
                          <a:srgbClr val="FFFFFF"/>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23976757"/>
                  </a:ext>
                </a:extLst>
              </a:tr>
              <a:tr h="406130">
                <a:tc>
                  <a:txBody>
                    <a:bodyPr/>
                    <a:lstStyle/>
                    <a:p>
                      <a:pPr algn="l" rtl="0" fontAlgn="ctr"/>
                      <a:r>
                        <a:rPr lang="en-US" sz="2400" u="none" strike="noStrike">
                          <a:effectLst/>
                        </a:rPr>
                        <a:t>&gt;75% </a:t>
                      </a:r>
                      <a:endParaRPr lang="en-US" sz="2400" b="1"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94%</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19%</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4248213727"/>
                  </a:ext>
                </a:extLst>
              </a:tr>
              <a:tr h="406130">
                <a:tc>
                  <a:txBody>
                    <a:bodyPr/>
                    <a:lstStyle/>
                    <a:p>
                      <a:pPr algn="l" rtl="0" fontAlgn="ctr"/>
                      <a:r>
                        <a:rPr lang="en-US" sz="2400" u="none" strike="noStrike">
                          <a:effectLst/>
                        </a:rPr>
                        <a:t>50-74% </a:t>
                      </a:r>
                      <a:endParaRPr lang="en-US" sz="2400" b="1"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5%</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32%</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240578910"/>
                  </a:ext>
                </a:extLst>
              </a:tr>
              <a:tr h="406130">
                <a:tc>
                  <a:txBody>
                    <a:bodyPr/>
                    <a:lstStyle/>
                    <a:p>
                      <a:pPr algn="l" rtl="0" fontAlgn="ctr"/>
                      <a:r>
                        <a:rPr lang="en-US" sz="2400" u="none" strike="noStrike">
                          <a:effectLst/>
                        </a:rPr>
                        <a:t>25-49% </a:t>
                      </a:r>
                      <a:endParaRPr lang="en-US" sz="2400" b="1"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1%</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26%</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304371032"/>
                  </a:ext>
                </a:extLst>
              </a:tr>
              <a:tr h="406130">
                <a:tc>
                  <a:txBody>
                    <a:bodyPr/>
                    <a:lstStyle/>
                    <a:p>
                      <a:pPr algn="l" rtl="0" fontAlgn="ctr"/>
                      <a:r>
                        <a:rPr lang="en-US" sz="2400" u="none" strike="noStrike">
                          <a:effectLst/>
                        </a:rPr>
                        <a:t>&lt;25% </a:t>
                      </a:r>
                      <a:endParaRPr lang="en-US" sz="2400" b="1"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0.20%</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dirty="0">
                          <a:effectLst/>
                        </a:rPr>
                        <a:t>23%</a:t>
                      </a:r>
                      <a:endParaRPr lang="en-US" sz="24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259902039"/>
                  </a:ext>
                </a:extLst>
              </a:tr>
            </a:tbl>
          </a:graphicData>
        </a:graphic>
      </p:graphicFrame>
      <p:grpSp>
        <p:nvGrpSpPr>
          <p:cNvPr id="6" name="Group 5">
            <a:extLst>
              <a:ext uri="{FF2B5EF4-FFF2-40B4-BE49-F238E27FC236}">
                <a16:creationId xmlns:a16="http://schemas.microsoft.com/office/drawing/2014/main" id="{C4A99C5F-5B9B-DA7F-4790-2AEA8A7060BA}"/>
              </a:ext>
            </a:extLst>
          </p:cNvPr>
          <p:cNvGrpSpPr/>
          <p:nvPr/>
        </p:nvGrpSpPr>
        <p:grpSpPr>
          <a:xfrm>
            <a:off x="749489" y="1291029"/>
            <a:ext cx="4383622" cy="2137971"/>
            <a:chOff x="0" y="0"/>
            <a:chExt cx="10434593" cy="1984526"/>
          </a:xfrm>
        </p:grpSpPr>
        <p:sp>
          <p:nvSpPr>
            <p:cNvPr id="7" name="Rounded Rectangle 6">
              <a:extLst>
                <a:ext uri="{FF2B5EF4-FFF2-40B4-BE49-F238E27FC236}">
                  <a16:creationId xmlns:a16="http://schemas.microsoft.com/office/drawing/2014/main" id="{434A8368-567C-EF1F-7866-7D9693999430}"/>
                </a:ext>
              </a:extLst>
            </p:cNvPr>
            <p:cNvSpPr/>
            <p:nvPr/>
          </p:nvSpPr>
          <p:spPr>
            <a:xfrm>
              <a:off x="0" y="0"/>
              <a:ext cx="10434593" cy="187446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a:extLst>
                <a:ext uri="{FF2B5EF4-FFF2-40B4-BE49-F238E27FC236}">
                  <a16:creationId xmlns:a16="http://schemas.microsoft.com/office/drawing/2014/main" id="{1CB58DC7-2BD0-D864-4FFE-53BE903BC46E}"/>
                </a:ext>
              </a:extLst>
            </p:cNvPr>
            <p:cNvSpPr txBox="1"/>
            <p:nvPr/>
          </p:nvSpPr>
          <p:spPr>
            <a:xfrm>
              <a:off x="110061" y="110060"/>
              <a:ext cx="10214474" cy="18744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2400" kern="1200" dirty="0">
                  <a:solidFill>
                    <a:schemeClr val="bg1"/>
                  </a:solidFill>
                </a:rPr>
                <a:t>When a patient has a tooth that has had recent endodontic treatment, how often do you recommend a single-unit crown? </a:t>
              </a:r>
            </a:p>
          </p:txBody>
        </p:sp>
      </p:grpSp>
      <p:graphicFrame>
        <p:nvGraphicFramePr>
          <p:cNvPr id="9" name="Content Placeholder 2">
            <a:extLst>
              <a:ext uri="{FF2B5EF4-FFF2-40B4-BE49-F238E27FC236}">
                <a16:creationId xmlns:a16="http://schemas.microsoft.com/office/drawing/2014/main" id="{A630E5AF-C823-47FC-8ADB-0BFE1DA4D242}"/>
              </a:ext>
            </a:extLst>
          </p:cNvPr>
          <p:cNvGraphicFramePr>
            <a:graphicFrameLocks/>
          </p:cNvGraphicFramePr>
          <p:nvPr>
            <p:extLst>
              <p:ext uri="{D42A27DB-BD31-4B8C-83A1-F6EECF244321}">
                <p14:modId xmlns:p14="http://schemas.microsoft.com/office/powerpoint/2010/main" val="1650078214"/>
              </p:ext>
            </p:extLst>
          </p:nvPr>
        </p:nvGraphicFramePr>
        <p:xfrm>
          <a:off x="5810874" y="1334317"/>
          <a:ext cx="5993199" cy="24289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Content Placeholder 2">
            <a:extLst>
              <a:ext uri="{FF2B5EF4-FFF2-40B4-BE49-F238E27FC236}">
                <a16:creationId xmlns:a16="http://schemas.microsoft.com/office/drawing/2014/main" id="{50E252A5-0E6F-4F02-D82A-A965F635A889}"/>
              </a:ext>
            </a:extLst>
          </p:cNvPr>
          <p:cNvGraphicFramePr>
            <a:graphicFrameLocks/>
          </p:cNvGraphicFramePr>
          <p:nvPr>
            <p:extLst>
              <p:ext uri="{D42A27DB-BD31-4B8C-83A1-F6EECF244321}">
                <p14:modId xmlns:p14="http://schemas.microsoft.com/office/powerpoint/2010/main" val="189836628"/>
              </p:ext>
            </p:extLst>
          </p:nvPr>
        </p:nvGraphicFramePr>
        <p:xfrm>
          <a:off x="6524937" y="3549795"/>
          <a:ext cx="4772890" cy="242891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Title 1">
            <a:extLst>
              <a:ext uri="{FF2B5EF4-FFF2-40B4-BE49-F238E27FC236}">
                <a16:creationId xmlns:a16="http://schemas.microsoft.com/office/drawing/2014/main" id="{C13FFD77-4D8D-BE41-897F-AAAD48682CE1}"/>
              </a:ext>
            </a:extLst>
          </p:cNvPr>
          <p:cNvSpPr txBox="1">
            <a:spLocks/>
          </p:cNvSpPr>
          <p:nvPr/>
        </p:nvSpPr>
        <p:spPr>
          <a:xfrm>
            <a:off x="597478" y="70138"/>
            <a:ext cx="10997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r>
              <a:rPr lang="en-US" sz="4000" dirty="0"/>
              <a:t>Successful Crowns: How often and how likely are dentists to recommend crowns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841A3-7034-0285-4235-5F3E3E57989C}"/>
              </a:ext>
            </a:extLst>
          </p:cNvPr>
          <p:cNvSpPr>
            <a:spLocks noGrp="1"/>
          </p:cNvSpPr>
          <p:nvPr>
            <p:ph type="title"/>
          </p:nvPr>
        </p:nvSpPr>
        <p:spPr>
          <a:xfrm>
            <a:off x="524741" y="620392"/>
            <a:ext cx="3808268" cy="5504688"/>
          </a:xfrm>
        </p:spPr>
        <p:txBody>
          <a:bodyPr>
            <a:normAutofit/>
          </a:bodyPr>
          <a:lstStyle/>
          <a:p>
            <a:r>
              <a:rPr lang="en-US" sz="4800" b="1" spc="80" dirty="0">
                <a:solidFill>
                  <a:schemeClr val="bg1"/>
                </a:solidFill>
              </a:rPr>
              <a:t>How often </a:t>
            </a:r>
            <a:br>
              <a:rPr lang="en-US" sz="4800" b="1" spc="80" dirty="0">
                <a:solidFill>
                  <a:schemeClr val="bg1"/>
                </a:solidFill>
              </a:rPr>
            </a:br>
            <a:r>
              <a:rPr lang="en-US" sz="4800" b="1" spc="80" dirty="0">
                <a:solidFill>
                  <a:schemeClr val="bg1"/>
                </a:solidFill>
              </a:rPr>
              <a:t>do you recommend a crown? </a:t>
            </a:r>
            <a:endParaRPr lang="en-US" sz="4800" dirty="0">
              <a:solidFill>
                <a:schemeClr val="bg1"/>
              </a:solidFill>
            </a:endParaRPr>
          </a:p>
        </p:txBody>
      </p:sp>
      <p:sp>
        <p:nvSpPr>
          <p:cNvPr id="12" name="Title 1">
            <a:extLst>
              <a:ext uri="{FF2B5EF4-FFF2-40B4-BE49-F238E27FC236}">
                <a16:creationId xmlns:a16="http://schemas.microsoft.com/office/drawing/2014/main" id="{C13FFD77-4D8D-BE41-897F-AAAD48682CE1}"/>
              </a:ext>
            </a:extLst>
          </p:cNvPr>
          <p:cNvSpPr txBox="1">
            <a:spLocks/>
          </p:cNvSpPr>
          <p:nvPr/>
        </p:nvSpPr>
        <p:spPr>
          <a:xfrm>
            <a:off x="597478" y="70138"/>
            <a:ext cx="10997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r>
              <a:rPr lang="en-US" sz="4000" dirty="0"/>
              <a:t>Successful Crowns: How often and how likely are dentists to recommend crowns </a:t>
            </a:r>
          </a:p>
        </p:txBody>
      </p:sp>
      <p:graphicFrame>
        <p:nvGraphicFramePr>
          <p:cNvPr id="11" name="Content Placeholder 10">
            <a:extLst>
              <a:ext uri="{FF2B5EF4-FFF2-40B4-BE49-F238E27FC236}">
                <a16:creationId xmlns:a16="http://schemas.microsoft.com/office/drawing/2014/main" id="{6ABA5A95-4D37-D516-E24E-4DB0E4B7997D}"/>
              </a:ext>
            </a:extLst>
          </p:cNvPr>
          <p:cNvGraphicFramePr>
            <a:graphicFrameLocks noGrp="1"/>
          </p:cNvGraphicFramePr>
          <p:nvPr>
            <p:ph idx="1"/>
            <p:extLst>
              <p:ext uri="{D42A27DB-BD31-4B8C-83A1-F6EECF244321}">
                <p14:modId xmlns:p14="http://schemas.microsoft.com/office/powerpoint/2010/main" val="3431020361"/>
              </p:ext>
            </p:extLst>
          </p:nvPr>
        </p:nvGraphicFramePr>
        <p:xfrm>
          <a:off x="757454" y="2423247"/>
          <a:ext cx="6173282" cy="2240085"/>
        </p:xfrm>
        <a:graphic>
          <a:graphicData uri="http://schemas.openxmlformats.org/drawingml/2006/table">
            <a:tbl>
              <a:tblPr>
                <a:tableStyleId>{D113A9D2-9D6B-4929-AA2D-F23B5EE8CBE7}</a:tableStyleId>
              </a:tblPr>
              <a:tblGrid>
                <a:gridCol w="1914590">
                  <a:extLst>
                    <a:ext uri="{9D8B030D-6E8A-4147-A177-3AD203B41FA5}">
                      <a16:colId xmlns:a16="http://schemas.microsoft.com/office/drawing/2014/main" val="2845850578"/>
                    </a:ext>
                  </a:extLst>
                </a:gridCol>
                <a:gridCol w="1064307">
                  <a:extLst>
                    <a:ext uri="{9D8B030D-6E8A-4147-A177-3AD203B41FA5}">
                      <a16:colId xmlns:a16="http://schemas.microsoft.com/office/drawing/2014/main" val="2128577404"/>
                    </a:ext>
                  </a:extLst>
                </a:gridCol>
                <a:gridCol w="1060433">
                  <a:extLst>
                    <a:ext uri="{9D8B030D-6E8A-4147-A177-3AD203B41FA5}">
                      <a16:colId xmlns:a16="http://schemas.microsoft.com/office/drawing/2014/main" val="3480800364"/>
                    </a:ext>
                  </a:extLst>
                </a:gridCol>
                <a:gridCol w="1081856">
                  <a:extLst>
                    <a:ext uri="{9D8B030D-6E8A-4147-A177-3AD203B41FA5}">
                      <a16:colId xmlns:a16="http://schemas.microsoft.com/office/drawing/2014/main" val="187158210"/>
                    </a:ext>
                  </a:extLst>
                </a:gridCol>
                <a:gridCol w="1052096">
                  <a:extLst>
                    <a:ext uri="{9D8B030D-6E8A-4147-A177-3AD203B41FA5}">
                      <a16:colId xmlns:a16="http://schemas.microsoft.com/office/drawing/2014/main" val="548192418"/>
                    </a:ext>
                  </a:extLst>
                </a:gridCol>
              </a:tblGrid>
              <a:tr h="496598">
                <a:tc>
                  <a:txBody>
                    <a:bodyPr/>
                    <a:lstStyle/>
                    <a:p>
                      <a:pPr algn="l" fontAlgn="b"/>
                      <a:endParaRPr lang="en-US" sz="2400" b="0" i="0" u="none" strike="noStrike" dirty="0">
                        <a:solidFill>
                          <a:srgbClr val="000000"/>
                        </a:solidFill>
                        <a:effectLst/>
                        <a:latin typeface="+mn-lt"/>
                      </a:endParaRPr>
                    </a:p>
                  </a:txBody>
                  <a:tcPr marL="9525" marR="9525" marT="9525" marB="0" anchor="b">
                    <a:solidFill>
                      <a:schemeClr val="bg1"/>
                    </a:solidFill>
                  </a:tcPr>
                </a:tc>
                <a:tc>
                  <a:txBody>
                    <a:bodyPr/>
                    <a:lstStyle/>
                    <a:p>
                      <a:pPr algn="ctr" rtl="0" fontAlgn="ctr"/>
                      <a:r>
                        <a:rPr lang="en-US" sz="2400" b="1" u="none" strike="noStrike" dirty="0">
                          <a:effectLst/>
                          <a:latin typeface="+mn-lt"/>
                        </a:rPr>
                        <a:t>Tooth A </a:t>
                      </a:r>
                      <a:endParaRPr lang="en-US" sz="2400" b="1" i="0" u="none" strike="noStrike" dirty="0">
                        <a:solidFill>
                          <a:srgbClr val="FFFFFF"/>
                        </a:solidFill>
                        <a:effectLst/>
                        <a:latin typeface="+mn-lt"/>
                      </a:endParaRPr>
                    </a:p>
                  </a:txBody>
                  <a:tcPr marL="9525" marR="9525" marT="9525" marB="0" anchor="ctr">
                    <a:lnR w="28575"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rtl="0" fontAlgn="ctr"/>
                      <a:r>
                        <a:rPr lang="en-US" sz="2400" b="1" u="none" strike="noStrike" dirty="0">
                          <a:effectLst/>
                          <a:latin typeface="+mn-lt"/>
                        </a:rPr>
                        <a:t>Tooth B</a:t>
                      </a:r>
                      <a:endParaRPr lang="en-US" sz="2400" b="1" i="0" u="none" strike="noStrike" dirty="0">
                        <a:solidFill>
                          <a:srgbClr val="FFFFFF"/>
                        </a:solidFill>
                        <a:effectLst/>
                        <a:latin typeface="+mn-lt"/>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rtl="0" fontAlgn="ctr"/>
                      <a:r>
                        <a:rPr lang="en-US" sz="2400" b="1" u="none" strike="noStrike" dirty="0">
                          <a:effectLst/>
                          <a:latin typeface="+mn-lt"/>
                        </a:rPr>
                        <a:t>Tooth C</a:t>
                      </a:r>
                      <a:endParaRPr lang="en-US" sz="2400" b="1" i="0" u="none" strike="noStrike" dirty="0">
                        <a:solidFill>
                          <a:srgbClr val="FFFFFF"/>
                        </a:solidFill>
                        <a:effectLst/>
                        <a:latin typeface="+mn-lt"/>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rtl="0" fontAlgn="ctr"/>
                      <a:r>
                        <a:rPr lang="en-US" sz="2400" b="1" u="none" strike="noStrike" dirty="0">
                          <a:effectLst/>
                          <a:latin typeface="+mn-lt"/>
                        </a:rPr>
                        <a:t>Tooth D</a:t>
                      </a:r>
                      <a:endParaRPr lang="en-US" sz="2400" b="1" i="0" u="none" strike="noStrike" dirty="0">
                        <a:solidFill>
                          <a:srgbClr val="FFFFFF"/>
                        </a:solidFill>
                        <a:effectLst/>
                        <a:latin typeface="+mn-lt"/>
                      </a:endParaRPr>
                    </a:p>
                  </a:txBody>
                  <a:tcPr marL="9525" marR="9525" marT="9525" marB="0" anchor="ctr">
                    <a:lnL w="28575" cap="flat" cmpd="sng" algn="ctr">
                      <a:solidFill>
                        <a:schemeClr val="bg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5050061"/>
                  </a:ext>
                </a:extLst>
              </a:tr>
              <a:tr h="426027">
                <a:tc>
                  <a:txBody>
                    <a:bodyPr/>
                    <a:lstStyle/>
                    <a:p>
                      <a:pPr algn="l" rtl="0" fontAlgn="ctr"/>
                      <a:r>
                        <a:rPr lang="en-US" sz="2400" b="1" u="none" strike="noStrike" dirty="0">
                          <a:effectLst/>
                          <a:latin typeface="+mn-lt"/>
                        </a:rPr>
                        <a:t>Very likely </a:t>
                      </a:r>
                      <a:endParaRPr lang="en-US" sz="2400" b="1" i="0" u="none" strike="noStrike" dirty="0">
                        <a:solidFill>
                          <a:srgbClr val="FFFFFF"/>
                        </a:solidFill>
                        <a:effectLst/>
                        <a:latin typeface="+mn-lt"/>
                      </a:endParaRPr>
                    </a:p>
                  </a:txBody>
                  <a:tcPr marL="9525" marR="9525" marT="9525" marB="0" anchor="ctr">
                    <a:lnB w="28575" cap="flat" cmpd="sng" algn="ctr">
                      <a:solidFill>
                        <a:schemeClr val="bg1"/>
                      </a:solidFill>
                      <a:prstDash val="solid"/>
                      <a:round/>
                      <a:headEnd type="none" w="med" len="med"/>
                      <a:tailEnd type="none" w="med" len="med"/>
                    </a:lnB>
                  </a:tcPr>
                </a:tc>
                <a:tc>
                  <a:txBody>
                    <a:bodyPr/>
                    <a:lstStyle/>
                    <a:p>
                      <a:pPr algn="r" fontAlgn="b"/>
                      <a:r>
                        <a:rPr lang="en-US" sz="2400" u="none" strike="noStrike" dirty="0">
                          <a:ln>
                            <a:noFill/>
                          </a:ln>
                          <a:solidFill>
                            <a:srgbClr val="232B6C"/>
                          </a:solidFill>
                          <a:effectLst/>
                          <a:latin typeface="+mn-lt"/>
                        </a:rPr>
                        <a:t>0.3%</a:t>
                      </a:r>
                      <a:endParaRPr lang="en-US" sz="2400" b="0" i="0" u="none" strike="noStrike" dirty="0">
                        <a:ln>
                          <a:noFill/>
                        </a:ln>
                        <a:solidFill>
                          <a:srgbClr val="232B6C"/>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u="none" strike="noStrike" dirty="0">
                          <a:ln>
                            <a:noFill/>
                          </a:ln>
                          <a:solidFill>
                            <a:srgbClr val="232B6C"/>
                          </a:solidFill>
                          <a:effectLst/>
                          <a:latin typeface="+mn-lt"/>
                        </a:rPr>
                        <a:t>12%</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u="none" strike="noStrike" dirty="0">
                          <a:ln>
                            <a:noFill/>
                          </a:ln>
                          <a:solidFill>
                            <a:srgbClr val="232B6C"/>
                          </a:solidFill>
                          <a:effectLst/>
                          <a:latin typeface="+mn-lt"/>
                        </a:rPr>
                        <a:t>29%</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tc>
                  <a:txBody>
                    <a:bodyPr/>
                    <a:lstStyle/>
                    <a:p>
                      <a:pPr algn="r" fontAlgn="b"/>
                      <a:r>
                        <a:rPr lang="en-US" sz="2400" u="none" strike="noStrike" dirty="0">
                          <a:ln>
                            <a:noFill/>
                          </a:ln>
                          <a:solidFill>
                            <a:srgbClr val="232B6C"/>
                          </a:solidFill>
                          <a:effectLst/>
                          <a:latin typeface="+mn-lt"/>
                        </a:rPr>
                        <a:t>87%</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extLst>
                  <a:ext uri="{0D108BD9-81ED-4DB2-BD59-A6C34878D82A}">
                    <a16:rowId xmlns:a16="http://schemas.microsoft.com/office/drawing/2014/main" val="1082059253"/>
                  </a:ext>
                </a:extLst>
              </a:tr>
              <a:tr h="374235">
                <a:tc>
                  <a:txBody>
                    <a:bodyPr/>
                    <a:lstStyle/>
                    <a:p>
                      <a:pPr algn="l" rtl="0" fontAlgn="ctr"/>
                      <a:r>
                        <a:rPr lang="en-US" sz="2400" b="1" u="none" strike="noStrike" dirty="0">
                          <a:effectLst/>
                          <a:latin typeface="+mn-lt"/>
                        </a:rPr>
                        <a:t>Likely </a:t>
                      </a:r>
                      <a:endParaRPr lang="en-US" sz="2400" b="1" i="0" u="none" strike="noStrike" dirty="0">
                        <a:solidFill>
                          <a:srgbClr val="FFFFFF"/>
                        </a:solidFill>
                        <a:effectLst/>
                        <a:latin typeface="+mn-lt"/>
                      </a:endParaRPr>
                    </a:p>
                  </a:txBody>
                  <a:tcPr marL="9525" marR="9525" marT="9525"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r" fontAlgn="b"/>
                      <a:r>
                        <a:rPr lang="en-US" sz="2400" u="none" strike="noStrike">
                          <a:ln>
                            <a:noFill/>
                          </a:ln>
                          <a:solidFill>
                            <a:srgbClr val="232B6C"/>
                          </a:solidFill>
                          <a:effectLst/>
                          <a:latin typeface="+mn-lt"/>
                        </a:rPr>
                        <a:t>1.9%</a:t>
                      </a:r>
                      <a:endParaRPr lang="en-US" sz="2400" b="0" i="0" u="none" strike="noStrike">
                        <a:ln>
                          <a:noFill/>
                        </a:ln>
                        <a:solidFill>
                          <a:srgbClr val="232B6C"/>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u="none" strike="noStrike" kern="1200" dirty="0">
                          <a:ln>
                            <a:noFill/>
                          </a:ln>
                          <a:solidFill>
                            <a:srgbClr val="232B6C"/>
                          </a:solidFill>
                          <a:effectLst/>
                          <a:latin typeface="+mn-lt"/>
                          <a:ea typeface="+mn-ea"/>
                          <a:cs typeface="+mn-cs"/>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tc>
                  <a:txBody>
                    <a:bodyPr/>
                    <a:lstStyle/>
                    <a:p>
                      <a:pPr algn="r" fontAlgn="b"/>
                      <a:r>
                        <a:rPr lang="en-US" sz="2400" u="none" strike="noStrike" kern="1200" dirty="0">
                          <a:ln>
                            <a:noFill/>
                          </a:ln>
                          <a:solidFill>
                            <a:srgbClr val="232B6C"/>
                          </a:solidFill>
                          <a:effectLst/>
                          <a:latin typeface="+mn-lt"/>
                          <a:ea typeface="+mn-ea"/>
                          <a:cs typeface="+mn-cs"/>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tc>
                  <a:txBody>
                    <a:bodyPr/>
                    <a:lstStyle/>
                    <a:p>
                      <a:pPr algn="r" fontAlgn="b"/>
                      <a:r>
                        <a:rPr lang="en-US" sz="2400" u="none" strike="noStrike" dirty="0">
                          <a:ln>
                            <a:noFill/>
                          </a:ln>
                          <a:solidFill>
                            <a:srgbClr val="232B6C"/>
                          </a:solidFill>
                          <a:effectLst/>
                          <a:latin typeface="+mn-lt"/>
                        </a:rPr>
                        <a:t>10%</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87953397"/>
                  </a:ext>
                </a:extLst>
              </a:tr>
              <a:tr h="424491">
                <a:tc>
                  <a:txBody>
                    <a:bodyPr/>
                    <a:lstStyle/>
                    <a:p>
                      <a:pPr algn="l" rtl="0" fontAlgn="ctr"/>
                      <a:r>
                        <a:rPr lang="en-US" sz="2400" b="1" u="none" strike="noStrike" dirty="0">
                          <a:effectLst/>
                          <a:latin typeface="+mn-lt"/>
                        </a:rPr>
                        <a:t>Not likely </a:t>
                      </a:r>
                      <a:endParaRPr lang="en-US" sz="2400" b="1" i="0" u="none" strike="noStrike" dirty="0">
                        <a:solidFill>
                          <a:srgbClr val="FFFFFF"/>
                        </a:solidFill>
                        <a:effectLst/>
                        <a:latin typeface="+mn-lt"/>
                      </a:endParaRPr>
                    </a:p>
                  </a:txBody>
                  <a:tcPr marL="9525" marR="9525" marT="9525"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r" fontAlgn="b"/>
                      <a:r>
                        <a:rPr lang="en-US" sz="2400" u="none" strike="noStrike" dirty="0">
                          <a:ln>
                            <a:noFill/>
                          </a:ln>
                          <a:solidFill>
                            <a:srgbClr val="232B6C"/>
                          </a:solidFill>
                          <a:effectLst/>
                          <a:latin typeface="+mn-lt"/>
                        </a:rPr>
                        <a:t>32%</a:t>
                      </a:r>
                      <a:endParaRPr lang="en-US" sz="2400" b="0" i="0" u="none" strike="noStrike" dirty="0">
                        <a:ln>
                          <a:noFill/>
                        </a:ln>
                        <a:solidFill>
                          <a:srgbClr val="232B6C"/>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tc>
                  <a:txBody>
                    <a:bodyPr/>
                    <a:lstStyle/>
                    <a:p>
                      <a:pPr algn="r" fontAlgn="b"/>
                      <a:r>
                        <a:rPr lang="en-US" sz="2400" u="none" strike="noStrike" kern="1200" dirty="0">
                          <a:ln>
                            <a:noFill/>
                          </a:ln>
                          <a:solidFill>
                            <a:srgbClr val="232B6C"/>
                          </a:solidFill>
                          <a:effectLst/>
                          <a:latin typeface="+mn-lt"/>
                          <a:ea typeface="+mn-ea"/>
                          <a:cs typeface="+mn-cs"/>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tc>
                  <a:txBody>
                    <a:bodyPr/>
                    <a:lstStyle/>
                    <a:p>
                      <a:pPr algn="r" fontAlgn="b"/>
                      <a:r>
                        <a:rPr lang="en-US" sz="2400" u="none" strike="noStrike" kern="1200" dirty="0">
                          <a:ln>
                            <a:noFill/>
                          </a:ln>
                          <a:solidFill>
                            <a:srgbClr val="232B6C"/>
                          </a:solidFill>
                          <a:effectLst/>
                          <a:latin typeface="+mn-lt"/>
                          <a:ea typeface="+mn-ea"/>
                          <a:cs typeface="+mn-cs"/>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A9EA7"/>
                    </a:solidFill>
                  </a:tcPr>
                </a:tc>
                <a:tc>
                  <a:txBody>
                    <a:bodyPr/>
                    <a:lstStyle/>
                    <a:p>
                      <a:pPr algn="r" fontAlgn="b"/>
                      <a:r>
                        <a:rPr lang="en-US" sz="2400" u="none" strike="noStrike" dirty="0">
                          <a:ln>
                            <a:noFill/>
                          </a:ln>
                          <a:solidFill>
                            <a:srgbClr val="232B6C"/>
                          </a:solidFill>
                          <a:effectLst/>
                          <a:latin typeface="+mn-lt"/>
                        </a:rPr>
                        <a:t>2%</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01466202"/>
                  </a:ext>
                </a:extLst>
              </a:tr>
              <a:tr h="517684">
                <a:tc>
                  <a:txBody>
                    <a:bodyPr/>
                    <a:lstStyle/>
                    <a:p>
                      <a:pPr algn="l" rtl="0" fontAlgn="ctr"/>
                      <a:r>
                        <a:rPr lang="en-US" sz="2400" b="1" u="none" strike="noStrike" dirty="0">
                          <a:effectLst/>
                          <a:latin typeface="+mn-lt"/>
                        </a:rPr>
                        <a:t>Definitely not </a:t>
                      </a:r>
                      <a:endParaRPr lang="en-US" sz="2400" b="1" i="0" u="none" strike="noStrike" dirty="0">
                        <a:solidFill>
                          <a:srgbClr val="FFFFFF"/>
                        </a:solidFill>
                        <a:effectLst/>
                        <a:latin typeface="+mn-lt"/>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r" fontAlgn="b"/>
                      <a:r>
                        <a:rPr lang="en-US" sz="2400" u="none" strike="noStrike" dirty="0">
                          <a:ln>
                            <a:noFill/>
                          </a:ln>
                          <a:solidFill>
                            <a:srgbClr val="232B6C"/>
                          </a:solidFill>
                          <a:effectLst/>
                          <a:latin typeface="+mn-lt"/>
                        </a:rPr>
                        <a:t>66%</a:t>
                      </a:r>
                      <a:endParaRPr lang="en-US" sz="2400" b="0" i="0" u="none" strike="noStrike" dirty="0">
                        <a:ln>
                          <a:noFill/>
                        </a:ln>
                        <a:solidFill>
                          <a:srgbClr val="232B6C"/>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BA9EA7"/>
                    </a:solidFill>
                  </a:tcPr>
                </a:tc>
                <a:tc>
                  <a:txBody>
                    <a:bodyPr/>
                    <a:lstStyle/>
                    <a:p>
                      <a:pPr algn="r" fontAlgn="b"/>
                      <a:r>
                        <a:rPr lang="en-US" sz="2400" u="none" strike="noStrike" dirty="0">
                          <a:ln>
                            <a:noFill/>
                          </a:ln>
                          <a:solidFill>
                            <a:srgbClr val="232B6C"/>
                          </a:solidFill>
                          <a:effectLst/>
                          <a:latin typeface="+mn-lt"/>
                        </a:rPr>
                        <a:t>5%</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r" fontAlgn="b"/>
                      <a:r>
                        <a:rPr lang="en-US" sz="2400" u="none" strike="noStrike" dirty="0">
                          <a:ln>
                            <a:noFill/>
                          </a:ln>
                          <a:solidFill>
                            <a:srgbClr val="232B6C"/>
                          </a:solidFill>
                          <a:effectLst/>
                          <a:latin typeface="+mn-lt"/>
                        </a:rPr>
                        <a:t>4%</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r" fontAlgn="b"/>
                      <a:r>
                        <a:rPr lang="en-US" sz="2400" u="none" strike="noStrike" dirty="0">
                          <a:ln>
                            <a:noFill/>
                          </a:ln>
                          <a:solidFill>
                            <a:srgbClr val="232B6C"/>
                          </a:solidFill>
                          <a:effectLst/>
                          <a:latin typeface="+mn-lt"/>
                        </a:rPr>
                        <a:t>1%</a:t>
                      </a:r>
                      <a:endParaRPr lang="en-US" sz="2400" b="0" i="0" u="none" strike="noStrike" dirty="0">
                        <a:ln>
                          <a:noFill/>
                        </a:ln>
                        <a:solidFill>
                          <a:srgbClr val="232B6C"/>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966357199"/>
                  </a:ext>
                </a:extLst>
              </a:tr>
            </a:tbl>
          </a:graphicData>
        </a:graphic>
      </p:graphicFrame>
      <p:pic>
        <p:nvPicPr>
          <p:cNvPr id="13" name="Image.jpg">
            <a:extLst>
              <a:ext uri="{FF2B5EF4-FFF2-40B4-BE49-F238E27FC236}">
                <a16:creationId xmlns:a16="http://schemas.microsoft.com/office/drawing/2014/main" id="{F769D9D5-C0D2-1ABF-5547-DD5DD1FD47A4}"/>
              </a:ext>
            </a:extLst>
          </p:cNvPr>
          <p:cNvPicPr>
            <a:picLocks/>
          </p:cNvPicPr>
          <p:nvPr/>
        </p:nvPicPr>
        <p:blipFill rotWithShape="1">
          <a:blip r:embed="rId3">
            <a:extLst>
              <a:ext uri="{28A0092B-C50C-407E-A947-70E740481C1C}">
                <a14:useLocalDpi xmlns:a14="http://schemas.microsoft.com/office/drawing/2010/main"/>
              </a:ext>
            </a:extLst>
          </a:blip>
          <a:srcRect/>
          <a:stretch/>
        </p:blipFill>
        <p:spPr>
          <a:xfrm>
            <a:off x="7578870" y="1395701"/>
            <a:ext cx="4370832" cy="5029200"/>
          </a:xfrm>
          <a:prstGeom prst="rect">
            <a:avLst/>
          </a:prstGeom>
        </p:spPr>
      </p:pic>
    </p:spTree>
    <p:extLst>
      <p:ext uri="{BB962C8B-B14F-4D97-AF65-F5344CB8AC3E}">
        <p14:creationId xmlns:p14="http://schemas.microsoft.com/office/powerpoint/2010/main" val="4401351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841A3-7034-0285-4235-5F3E3E57989C}"/>
              </a:ext>
            </a:extLst>
          </p:cNvPr>
          <p:cNvSpPr>
            <a:spLocks noGrp="1"/>
          </p:cNvSpPr>
          <p:nvPr>
            <p:ph type="title"/>
          </p:nvPr>
        </p:nvSpPr>
        <p:spPr>
          <a:xfrm>
            <a:off x="524741" y="620392"/>
            <a:ext cx="3808268" cy="5504688"/>
          </a:xfrm>
        </p:spPr>
        <p:txBody>
          <a:bodyPr>
            <a:normAutofit/>
          </a:bodyPr>
          <a:lstStyle/>
          <a:p>
            <a:r>
              <a:rPr lang="en-US" sz="4800" b="1" spc="80" dirty="0">
                <a:solidFill>
                  <a:schemeClr val="bg1"/>
                </a:solidFill>
              </a:rPr>
              <a:t>How often </a:t>
            </a:r>
            <a:br>
              <a:rPr lang="en-US" sz="4800" b="1" spc="80" dirty="0">
                <a:solidFill>
                  <a:schemeClr val="bg1"/>
                </a:solidFill>
              </a:rPr>
            </a:br>
            <a:r>
              <a:rPr lang="en-US" sz="4800" b="1" spc="80" dirty="0">
                <a:solidFill>
                  <a:schemeClr val="bg1"/>
                </a:solidFill>
              </a:rPr>
              <a:t>do you recommend a crown? </a:t>
            </a:r>
            <a:endParaRPr lang="en-US" sz="4800" dirty="0">
              <a:solidFill>
                <a:schemeClr val="bg1"/>
              </a:solidFill>
            </a:endParaRPr>
          </a:p>
        </p:txBody>
      </p:sp>
      <p:grpSp>
        <p:nvGrpSpPr>
          <p:cNvPr id="6" name="Group 5">
            <a:extLst>
              <a:ext uri="{FF2B5EF4-FFF2-40B4-BE49-F238E27FC236}">
                <a16:creationId xmlns:a16="http://schemas.microsoft.com/office/drawing/2014/main" id="{C4A99C5F-5B9B-DA7F-4790-2AEA8A7060BA}"/>
              </a:ext>
            </a:extLst>
          </p:cNvPr>
          <p:cNvGrpSpPr/>
          <p:nvPr/>
        </p:nvGrpSpPr>
        <p:grpSpPr>
          <a:xfrm>
            <a:off x="148655" y="138078"/>
            <a:ext cx="7163947" cy="1515275"/>
            <a:chOff x="0" y="0"/>
            <a:chExt cx="10434593" cy="2254590"/>
          </a:xfrm>
        </p:grpSpPr>
        <p:sp>
          <p:nvSpPr>
            <p:cNvPr id="7" name="Rounded Rectangle 6">
              <a:extLst>
                <a:ext uri="{FF2B5EF4-FFF2-40B4-BE49-F238E27FC236}">
                  <a16:creationId xmlns:a16="http://schemas.microsoft.com/office/drawing/2014/main" id="{434A8368-567C-EF1F-7866-7D9693999430}"/>
                </a:ext>
              </a:extLst>
            </p:cNvPr>
            <p:cNvSpPr/>
            <p:nvPr/>
          </p:nvSpPr>
          <p:spPr>
            <a:xfrm>
              <a:off x="0" y="0"/>
              <a:ext cx="10434593" cy="225459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a:extLst>
                <a:ext uri="{FF2B5EF4-FFF2-40B4-BE49-F238E27FC236}">
                  <a16:creationId xmlns:a16="http://schemas.microsoft.com/office/drawing/2014/main" id="{1CB58DC7-2BD0-D864-4FFE-53BE903BC46E}"/>
                </a:ext>
              </a:extLst>
            </p:cNvPr>
            <p:cNvSpPr txBox="1"/>
            <p:nvPr/>
          </p:nvSpPr>
          <p:spPr>
            <a:xfrm>
              <a:off x="105143" y="110061"/>
              <a:ext cx="10324532" cy="214452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3200" dirty="0">
                  <a:solidFill>
                    <a:schemeClr val="bg1"/>
                  </a:solidFill>
                </a:rPr>
                <a:t>What are the factors associated with higher likelihood to recommend a crown? </a:t>
              </a:r>
              <a:endParaRPr lang="en-US" sz="3200" kern="1200" dirty="0">
                <a:solidFill>
                  <a:schemeClr val="bg1"/>
                </a:solidFill>
              </a:endParaRPr>
            </a:p>
          </p:txBody>
        </p:sp>
      </p:grpSp>
      <p:pic>
        <p:nvPicPr>
          <p:cNvPr id="12" name="Picture 11">
            <a:extLst>
              <a:ext uri="{FF2B5EF4-FFF2-40B4-BE49-F238E27FC236}">
                <a16:creationId xmlns:a16="http://schemas.microsoft.com/office/drawing/2014/main" id="{BA30FF35-4206-ACE5-FE05-3100CCAA41AB}"/>
              </a:ext>
            </a:extLst>
          </p:cNvPr>
          <p:cNvPicPr>
            <a:picLocks noChangeAspect="1"/>
          </p:cNvPicPr>
          <p:nvPr/>
        </p:nvPicPr>
        <p:blipFill>
          <a:blip r:embed="rId3"/>
          <a:stretch>
            <a:fillRect/>
          </a:stretch>
        </p:blipFill>
        <p:spPr>
          <a:xfrm>
            <a:off x="7482627" y="206988"/>
            <a:ext cx="4601184" cy="4089941"/>
          </a:xfrm>
          <a:prstGeom prst="rect">
            <a:avLst/>
          </a:prstGeom>
        </p:spPr>
      </p:pic>
      <p:pic>
        <p:nvPicPr>
          <p:cNvPr id="13" name="Picture 12">
            <a:extLst>
              <a:ext uri="{FF2B5EF4-FFF2-40B4-BE49-F238E27FC236}">
                <a16:creationId xmlns:a16="http://schemas.microsoft.com/office/drawing/2014/main" id="{04B6EA9C-0E52-1966-F794-826536FDC9EF}"/>
              </a:ext>
            </a:extLst>
          </p:cNvPr>
          <p:cNvPicPr>
            <a:picLocks noChangeAspect="1"/>
          </p:cNvPicPr>
          <p:nvPr/>
        </p:nvPicPr>
        <p:blipFill rotWithShape="1">
          <a:blip r:embed="rId4">
            <a:extLst>
              <a:ext uri="{28A0092B-C50C-407E-A947-70E740481C1C}">
                <a14:useLocalDpi xmlns:a14="http://schemas.microsoft.com/office/drawing/2010/main"/>
              </a:ext>
            </a:extLst>
          </a:blip>
          <a:srcRect t="21848"/>
          <a:stretch/>
        </p:blipFill>
        <p:spPr>
          <a:xfrm>
            <a:off x="7368545" y="4296929"/>
            <a:ext cx="4795439" cy="2641648"/>
          </a:xfrm>
          <a:prstGeom prst="rect">
            <a:avLst/>
          </a:prstGeom>
        </p:spPr>
      </p:pic>
      <p:pic>
        <p:nvPicPr>
          <p:cNvPr id="15" name="Image.jpg">
            <a:extLst>
              <a:ext uri="{FF2B5EF4-FFF2-40B4-BE49-F238E27FC236}">
                <a16:creationId xmlns:a16="http://schemas.microsoft.com/office/drawing/2014/main" id="{059157ED-2E5D-323B-E7AD-D2D6346E992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765999" y="1851741"/>
            <a:ext cx="2283638" cy="2641648"/>
          </a:xfrm>
          <a:prstGeom prst="rect">
            <a:avLst/>
          </a:prstGeom>
        </p:spPr>
      </p:pic>
      <p:graphicFrame>
        <p:nvGraphicFramePr>
          <p:cNvPr id="20" name="Content Placeholder 2">
            <a:extLst>
              <a:ext uri="{FF2B5EF4-FFF2-40B4-BE49-F238E27FC236}">
                <a16:creationId xmlns:a16="http://schemas.microsoft.com/office/drawing/2014/main" id="{D6EFF693-864B-730E-107E-1396D63D7B90}"/>
              </a:ext>
            </a:extLst>
          </p:cNvPr>
          <p:cNvGraphicFramePr>
            <a:graphicFrameLocks/>
          </p:cNvGraphicFramePr>
          <p:nvPr>
            <p:extLst>
              <p:ext uri="{D42A27DB-BD31-4B8C-83A1-F6EECF244321}">
                <p14:modId xmlns:p14="http://schemas.microsoft.com/office/powerpoint/2010/main" val="2856094967"/>
              </p:ext>
            </p:extLst>
          </p:nvPr>
        </p:nvGraphicFramePr>
        <p:xfrm>
          <a:off x="390866" y="1761588"/>
          <a:ext cx="3802087" cy="484580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670460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with the hand on the face&#10;&#10;Description automatically generated with medium confidence">
            <a:extLst>
              <a:ext uri="{FF2B5EF4-FFF2-40B4-BE49-F238E27FC236}">
                <a16:creationId xmlns:a16="http://schemas.microsoft.com/office/drawing/2014/main" id="{45536D38-4FDF-167C-8562-0C745FE0C34A}"/>
              </a:ext>
            </a:extLst>
          </p:cNvPr>
          <p:cNvPicPr>
            <a:picLocks noChangeAspect="1"/>
          </p:cNvPicPr>
          <p:nvPr/>
        </p:nvPicPr>
        <p:blipFill rotWithShape="1">
          <a:blip r:embed="rId3"/>
          <a:srcRect/>
          <a:stretch/>
        </p:blipFill>
        <p:spPr>
          <a:xfrm>
            <a:off x="8332647" y="194619"/>
            <a:ext cx="3459651" cy="3459651"/>
          </a:xfrm>
          <a:prstGeom prst="ellipse">
            <a:avLst/>
          </a:prstGeom>
        </p:spPr>
      </p:pic>
      <p:pic>
        <p:nvPicPr>
          <p:cNvPr id="3" name="Content Placeholder 4" descr="Text&#10;&#10;Description automatically generated">
            <a:extLst>
              <a:ext uri="{FF2B5EF4-FFF2-40B4-BE49-F238E27FC236}">
                <a16:creationId xmlns:a16="http://schemas.microsoft.com/office/drawing/2014/main" id="{4D98DCD0-AF66-546A-2CA5-ADF634F03353}"/>
              </a:ext>
            </a:extLst>
          </p:cNvPr>
          <p:cNvPicPr>
            <a:picLocks noChangeAspect="1"/>
          </p:cNvPicPr>
          <p:nvPr/>
        </p:nvPicPr>
        <p:blipFill rotWithShape="1">
          <a:blip r:embed="rId4">
            <a:extLst>
              <a:ext uri="{28A0092B-C50C-407E-A947-70E740481C1C}">
                <a14:useLocalDpi xmlns:a14="http://schemas.microsoft.com/office/drawing/2010/main"/>
              </a:ext>
            </a:extLst>
          </a:blip>
          <a:srcRect t="6548" r="-1" b="16184"/>
          <a:stretch/>
        </p:blipFill>
        <p:spPr>
          <a:xfrm>
            <a:off x="9811396" y="3429000"/>
            <a:ext cx="1980902" cy="2721051"/>
          </a:xfrm>
          <a:prstGeom prst="rect">
            <a:avLst/>
          </a:prstGeom>
          <a:ln>
            <a:noFill/>
          </a:ln>
          <a:effectLst>
            <a:outerShdw blurRad="292100" dist="139700" dir="2700000" algn="tl" rotWithShape="0">
              <a:srgbClr val="333333">
                <a:alpha val="65000"/>
              </a:srgbClr>
            </a:outerShdw>
          </a:effectLst>
        </p:spPr>
      </p:pic>
      <p:sp>
        <p:nvSpPr>
          <p:cNvPr id="14" name="Title 13">
            <a:extLst>
              <a:ext uri="{FF2B5EF4-FFF2-40B4-BE49-F238E27FC236}">
                <a16:creationId xmlns:a16="http://schemas.microsoft.com/office/drawing/2014/main" id="{276CBE0C-DF74-7A03-3086-D536B96DFE06}"/>
              </a:ext>
            </a:extLst>
          </p:cNvPr>
          <p:cNvSpPr>
            <a:spLocks noGrp="1"/>
          </p:cNvSpPr>
          <p:nvPr>
            <p:ph type="title"/>
          </p:nvPr>
        </p:nvSpPr>
        <p:spPr>
          <a:xfrm>
            <a:off x="349624" y="136525"/>
            <a:ext cx="11510682" cy="1112726"/>
          </a:xfrm>
        </p:spPr>
        <p:txBody>
          <a:bodyPr>
            <a:normAutofit fontScale="90000"/>
          </a:bodyPr>
          <a:lstStyle/>
          <a:p>
            <a:r>
              <a:rPr lang="en-US" dirty="0"/>
              <a:t>Outcomes for </a:t>
            </a:r>
            <a:br>
              <a:rPr lang="en-US" dirty="0"/>
            </a:br>
            <a:r>
              <a:rPr lang="en-US" dirty="0"/>
              <a:t>Painful TMJD Patients</a:t>
            </a:r>
          </a:p>
        </p:txBody>
      </p:sp>
      <p:graphicFrame>
        <p:nvGraphicFramePr>
          <p:cNvPr id="10" name="Content Placeholder 24">
            <a:extLst>
              <a:ext uri="{FF2B5EF4-FFF2-40B4-BE49-F238E27FC236}">
                <a16:creationId xmlns:a16="http://schemas.microsoft.com/office/drawing/2014/main" id="{E502FF1E-EAA3-7668-8DFB-6F8C2846A4BA}"/>
              </a:ext>
            </a:extLst>
          </p:cNvPr>
          <p:cNvGraphicFramePr>
            <a:graphicFrameLocks noGrp="1"/>
          </p:cNvGraphicFramePr>
          <p:nvPr>
            <p:ph idx="1"/>
          </p:nvPr>
        </p:nvGraphicFramePr>
        <p:xfrm>
          <a:off x="399702" y="1826589"/>
          <a:ext cx="6270491" cy="28891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TextBox 15">
            <a:extLst>
              <a:ext uri="{FF2B5EF4-FFF2-40B4-BE49-F238E27FC236}">
                <a16:creationId xmlns:a16="http://schemas.microsoft.com/office/drawing/2014/main" id="{C7BDF520-57B8-3470-AB9B-1B297BA4C744}"/>
              </a:ext>
            </a:extLst>
          </p:cNvPr>
          <p:cNvSpPr txBox="1"/>
          <p:nvPr/>
        </p:nvSpPr>
        <p:spPr>
          <a:xfrm>
            <a:off x="6028323" y="6294049"/>
            <a:ext cx="6098146" cy="369332"/>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err="1"/>
              <a:t>Velly</a:t>
            </a:r>
            <a:r>
              <a:rPr lang="en-US" dirty="0"/>
              <a:t> </a:t>
            </a:r>
            <a:r>
              <a:rPr lang="en-US" i="1" dirty="0"/>
              <a:t>et al. JADA </a:t>
            </a:r>
            <a:r>
              <a:rPr lang="en-US" dirty="0"/>
              <a:t>2022; 153(2):144-157.</a:t>
            </a:r>
          </a:p>
        </p:txBody>
      </p:sp>
    </p:spTree>
    <p:extLst>
      <p:ext uri="{BB962C8B-B14F-4D97-AF65-F5344CB8AC3E}">
        <p14:creationId xmlns:p14="http://schemas.microsoft.com/office/powerpoint/2010/main" val="1462287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C971E9C1-CA41-847D-4BD5-F652012414E1}"/>
              </a:ext>
            </a:extLst>
          </p:cNvPr>
          <p:cNvGraphicFramePr>
            <a:graphicFrameLocks noGrp="1"/>
          </p:cNvGraphicFramePr>
          <p:nvPr>
            <p:ph idx="1"/>
            <p:extLst>
              <p:ext uri="{D42A27DB-BD31-4B8C-83A1-F6EECF244321}">
                <p14:modId xmlns:p14="http://schemas.microsoft.com/office/powerpoint/2010/main" val="4046713001"/>
              </p:ext>
            </p:extLst>
          </p:nvPr>
        </p:nvGraphicFramePr>
        <p:xfrm>
          <a:off x="695873" y="1232236"/>
          <a:ext cx="4610100" cy="5041900"/>
        </p:xfrm>
        <a:graphic>
          <a:graphicData uri="http://schemas.openxmlformats.org/drawingml/2006/table">
            <a:tbl>
              <a:tblPr firstRow="1" bandRow="1">
                <a:tableStyleId>{5C22544A-7EE6-4342-B048-85BDC9FD1C3A}</a:tableStyleId>
              </a:tblPr>
              <a:tblGrid>
                <a:gridCol w="3972364">
                  <a:extLst>
                    <a:ext uri="{9D8B030D-6E8A-4147-A177-3AD203B41FA5}">
                      <a16:colId xmlns:a16="http://schemas.microsoft.com/office/drawing/2014/main" val="1828145789"/>
                    </a:ext>
                  </a:extLst>
                </a:gridCol>
                <a:gridCol w="637736">
                  <a:extLst>
                    <a:ext uri="{9D8B030D-6E8A-4147-A177-3AD203B41FA5}">
                      <a16:colId xmlns:a16="http://schemas.microsoft.com/office/drawing/2014/main" val="333708573"/>
                    </a:ext>
                  </a:extLst>
                </a:gridCol>
              </a:tblGrid>
              <a:tr h="419100">
                <a:tc>
                  <a:txBody>
                    <a:bodyPr/>
                    <a:lstStyle/>
                    <a:p>
                      <a:pPr algn="ctr" rtl="0" fontAlgn="ctr"/>
                      <a:r>
                        <a:rPr lang="en-US" sz="2400" u="none" strike="noStrike">
                          <a:effectLst/>
                        </a:rPr>
                        <a:t>Complaints and Symptoms</a:t>
                      </a:r>
                      <a:endParaRPr lang="en-US" sz="24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a:t>
                      </a:r>
                      <a:endParaRPr lang="en-US" sz="2400" b="1" i="0" u="none" strike="noStrike">
                        <a:solidFill>
                          <a:srgbClr val="FFFFFF"/>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15257995"/>
                  </a:ext>
                </a:extLst>
              </a:tr>
              <a:tr h="431800">
                <a:tc>
                  <a:txBody>
                    <a:bodyPr/>
                    <a:lstStyle/>
                    <a:p>
                      <a:pPr algn="l" rtl="0" fontAlgn="ctr"/>
                      <a:r>
                        <a:rPr lang="en-US" sz="2400" u="none" strike="noStrike">
                          <a:effectLst/>
                        </a:rPr>
                        <a:t>Jaw Pain</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94%</a:t>
                      </a:r>
                      <a:endParaRPr lang="en-US" sz="2400" b="0" i="0" u="none" strike="noStrike">
                        <a:solidFill>
                          <a:srgbClr val="C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412539653"/>
                  </a:ext>
                </a:extLst>
              </a:tr>
              <a:tr h="419100">
                <a:tc>
                  <a:txBody>
                    <a:bodyPr/>
                    <a:lstStyle/>
                    <a:p>
                      <a:pPr algn="l" rtl="0" fontAlgn="ctr"/>
                      <a:r>
                        <a:rPr lang="en-US" sz="2400" u="none" strike="noStrike">
                          <a:effectLst/>
                        </a:rPr>
                        <a:t>Jaw stiffness or fatigue</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78%</a:t>
                      </a:r>
                      <a:endParaRPr lang="en-US" sz="2400" b="0" i="0" u="none" strike="noStrike">
                        <a:solidFill>
                          <a:srgbClr val="C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071446965"/>
                  </a:ext>
                </a:extLst>
              </a:tr>
              <a:tr h="419100">
                <a:tc>
                  <a:txBody>
                    <a:bodyPr/>
                    <a:lstStyle/>
                    <a:p>
                      <a:pPr algn="l" rtl="0" fontAlgn="ctr"/>
                      <a:r>
                        <a:rPr lang="en-US" sz="2400" u="none" strike="noStrike">
                          <a:effectLst/>
                        </a:rPr>
                        <a:t>TMJ noise</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68%</a:t>
                      </a:r>
                      <a:endParaRPr lang="en-US" sz="2400" b="0" i="0" u="none" strike="noStrike">
                        <a:solidFill>
                          <a:srgbClr val="C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93155267"/>
                  </a:ext>
                </a:extLst>
              </a:tr>
              <a:tr h="419100">
                <a:tc>
                  <a:txBody>
                    <a:bodyPr/>
                    <a:lstStyle/>
                    <a:p>
                      <a:pPr algn="l" rtl="0" fontAlgn="ctr"/>
                      <a:r>
                        <a:rPr lang="en-US" sz="2400" u="none" strike="noStrike">
                          <a:effectLst/>
                        </a:rPr>
                        <a:t>Headache</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67%</a:t>
                      </a:r>
                      <a:endParaRPr lang="en-US" sz="2400" b="0" i="0" u="none" strike="noStrike">
                        <a:solidFill>
                          <a:srgbClr val="C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91965599"/>
                  </a:ext>
                </a:extLst>
              </a:tr>
              <a:tr h="419100">
                <a:tc>
                  <a:txBody>
                    <a:bodyPr/>
                    <a:lstStyle/>
                    <a:p>
                      <a:pPr algn="l" rtl="0" fontAlgn="ctr"/>
                      <a:r>
                        <a:rPr lang="en-US" sz="2400" u="none" strike="noStrike">
                          <a:effectLst/>
                        </a:rPr>
                        <a:t>Temple pain</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64%</a:t>
                      </a:r>
                      <a:endParaRPr lang="en-US" sz="2400" b="0" i="0" u="none" strike="noStrike">
                        <a:solidFill>
                          <a:srgbClr val="C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945408924"/>
                  </a:ext>
                </a:extLst>
              </a:tr>
              <a:tr h="419100">
                <a:tc>
                  <a:txBody>
                    <a:bodyPr/>
                    <a:lstStyle/>
                    <a:p>
                      <a:pPr algn="l" rtl="0" fontAlgn="ctr"/>
                      <a:r>
                        <a:rPr lang="en-US" sz="2400" u="none" strike="noStrike">
                          <a:effectLst/>
                        </a:rPr>
                        <a:t>Limited opening</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39%</a:t>
                      </a:r>
                      <a:endParaRPr lang="en-US" sz="2400" b="0" i="0" u="none" strike="noStrike">
                        <a:solidFill>
                          <a:srgbClr val="48AF12"/>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86542907"/>
                  </a:ext>
                </a:extLst>
              </a:tr>
              <a:tr h="419100">
                <a:tc>
                  <a:txBody>
                    <a:bodyPr/>
                    <a:lstStyle/>
                    <a:p>
                      <a:pPr algn="l" rtl="0" fontAlgn="ctr"/>
                      <a:r>
                        <a:rPr lang="en-US" sz="2400" u="none" strike="noStrike">
                          <a:effectLst/>
                        </a:rPr>
                        <a:t>Ear pain</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35%</a:t>
                      </a:r>
                      <a:endParaRPr lang="en-US" sz="2400" b="0" i="0" u="none" strike="noStrike">
                        <a:solidFill>
                          <a:srgbClr val="48AF12"/>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57334075"/>
                  </a:ext>
                </a:extLst>
              </a:tr>
              <a:tr h="419100">
                <a:tc>
                  <a:txBody>
                    <a:bodyPr/>
                    <a:lstStyle/>
                    <a:p>
                      <a:pPr algn="l" rtl="0" fontAlgn="ctr"/>
                      <a:r>
                        <a:rPr lang="en-US" sz="2400" u="none" strike="noStrike">
                          <a:effectLst/>
                        </a:rPr>
                        <a:t>TMJ catching or locking closed</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27%</a:t>
                      </a:r>
                      <a:endParaRPr lang="en-US" sz="2400" b="0" i="0" u="none" strike="noStrike">
                        <a:solidFill>
                          <a:srgbClr val="48AF12"/>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901754602"/>
                  </a:ext>
                </a:extLst>
              </a:tr>
              <a:tr h="419100">
                <a:tc>
                  <a:txBody>
                    <a:bodyPr/>
                    <a:lstStyle/>
                    <a:p>
                      <a:pPr algn="l" rtl="0" fontAlgn="ctr"/>
                      <a:r>
                        <a:rPr lang="en-US" sz="2400" u="none" strike="noStrike">
                          <a:effectLst/>
                        </a:rPr>
                        <a:t>Change in occlusion</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26%</a:t>
                      </a:r>
                      <a:endParaRPr lang="en-US" sz="2400" b="0" i="0" u="none" strike="noStrike">
                        <a:solidFill>
                          <a:srgbClr val="48AF12"/>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197418863"/>
                  </a:ext>
                </a:extLst>
              </a:tr>
              <a:tr h="419100">
                <a:tc>
                  <a:txBody>
                    <a:bodyPr/>
                    <a:lstStyle/>
                    <a:p>
                      <a:pPr algn="l" rtl="0" fontAlgn="ctr"/>
                      <a:r>
                        <a:rPr lang="en-US" sz="2400" u="none" strike="noStrike">
                          <a:effectLst/>
                        </a:rPr>
                        <a:t>Other</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a:effectLst/>
                        </a:rPr>
                        <a:t>13%</a:t>
                      </a:r>
                      <a:endParaRPr lang="en-US" sz="2400" b="0" i="0" u="none" strike="noStrike">
                        <a:solidFill>
                          <a:srgbClr val="48AF12"/>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83811197"/>
                  </a:ext>
                </a:extLst>
              </a:tr>
              <a:tr h="419100">
                <a:tc>
                  <a:txBody>
                    <a:bodyPr/>
                    <a:lstStyle/>
                    <a:p>
                      <a:pPr algn="l" rtl="0" fontAlgn="ctr"/>
                      <a:r>
                        <a:rPr lang="en-US" sz="2400" u="none" strike="noStrike">
                          <a:effectLst/>
                        </a:rPr>
                        <a:t>Jaw locking wide open</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2400" u="none" strike="noStrike" dirty="0">
                          <a:effectLst/>
                        </a:rPr>
                        <a:t>10%</a:t>
                      </a:r>
                      <a:endParaRPr lang="en-US" sz="2400" b="0" i="0" u="none" strike="noStrike" dirty="0">
                        <a:solidFill>
                          <a:srgbClr val="48AF12"/>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704180205"/>
                  </a:ext>
                </a:extLst>
              </a:tr>
            </a:tbl>
          </a:graphicData>
        </a:graphic>
      </p:graphicFrame>
      <p:sp>
        <p:nvSpPr>
          <p:cNvPr id="6" name="Title 5">
            <a:extLst>
              <a:ext uri="{FF2B5EF4-FFF2-40B4-BE49-F238E27FC236}">
                <a16:creationId xmlns:a16="http://schemas.microsoft.com/office/drawing/2014/main" id="{B0976873-7AC0-1E7E-3452-8C1CCF625AE2}"/>
              </a:ext>
            </a:extLst>
          </p:cNvPr>
          <p:cNvSpPr>
            <a:spLocks noGrp="1"/>
          </p:cNvSpPr>
          <p:nvPr>
            <p:ph type="title"/>
          </p:nvPr>
        </p:nvSpPr>
        <p:spPr/>
        <p:txBody>
          <a:bodyPr>
            <a:normAutofit/>
          </a:bodyPr>
          <a:lstStyle/>
          <a:p>
            <a:r>
              <a:rPr lang="en-US" dirty="0"/>
              <a:t>Outcomes for Painful TMJD Patients</a:t>
            </a:r>
          </a:p>
        </p:txBody>
      </p:sp>
      <p:graphicFrame>
        <p:nvGraphicFramePr>
          <p:cNvPr id="9" name="Table 8">
            <a:extLst>
              <a:ext uri="{FF2B5EF4-FFF2-40B4-BE49-F238E27FC236}">
                <a16:creationId xmlns:a16="http://schemas.microsoft.com/office/drawing/2014/main" id="{693DA121-7D1D-2108-8299-DCD8EDD8A9F1}"/>
              </a:ext>
            </a:extLst>
          </p:cNvPr>
          <p:cNvGraphicFramePr>
            <a:graphicFrameLocks noGrp="1"/>
          </p:cNvGraphicFramePr>
          <p:nvPr>
            <p:extLst>
              <p:ext uri="{D42A27DB-BD31-4B8C-83A1-F6EECF244321}">
                <p14:modId xmlns:p14="http://schemas.microsoft.com/office/powerpoint/2010/main" val="3724254476"/>
              </p:ext>
            </p:extLst>
          </p:nvPr>
        </p:nvGraphicFramePr>
        <p:xfrm>
          <a:off x="5808372" y="1232236"/>
          <a:ext cx="5905500" cy="5041900"/>
        </p:xfrm>
        <a:graphic>
          <a:graphicData uri="http://schemas.openxmlformats.org/drawingml/2006/table">
            <a:tbl>
              <a:tblPr firstRow="1" bandRow="1">
                <a:tableStyleId>{5C22544A-7EE6-4342-B048-85BDC9FD1C3A}</a:tableStyleId>
              </a:tblPr>
              <a:tblGrid>
                <a:gridCol w="5169296">
                  <a:extLst>
                    <a:ext uri="{9D8B030D-6E8A-4147-A177-3AD203B41FA5}">
                      <a16:colId xmlns:a16="http://schemas.microsoft.com/office/drawing/2014/main" val="3554232311"/>
                    </a:ext>
                  </a:extLst>
                </a:gridCol>
                <a:gridCol w="736204">
                  <a:extLst>
                    <a:ext uri="{9D8B030D-6E8A-4147-A177-3AD203B41FA5}">
                      <a16:colId xmlns:a16="http://schemas.microsoft.com/office/drawing/2014/main" val="3544469601"/>
                    </a:ext>
                  </a:extLst>
                </a:gridCol>
              </a:tblGrid>
              <a:tr h="419100">
                <a:tc>
                  <a:txBody>
                    <a:bodyPr/>
                    <a:lstStyle/>
                    <a:p>
                      <a:pPr algn="ctr" rtl="0" fontAlgn="ctr"/>
                      <a:r>
                        <a:rPr lang="en-US" sz="2400" u="none" strike="noStrike">
                          <a:effectLst/>
                        </a:rPr>
                        <a:t>Diagnoses</a:t>
                      </a:r>
                      <a:endParaRPr lang="en-US" sz="24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 % </a:t>
                      </a:r>
                      <a:endParaRPr lang="en-US" sz="2400" b="1" i="0" u="none" strike="noStrike">
                        <a:solidFill>
                          <a:srgbClr val="FFFFFF"/>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75091833"/>
                  </a:ext>
                </a:extLst>
              </a:tr>
              <a:tr h="431800">
                <a:tc>
                  <a:txBody>
                    <a:bodyPr/>
                    <a:lstStyle/>
                    <a:p>
                      <a:pPr algn="l" rtl="0" fontAlgn="ctr"/>
                      <a:r>
                        <a:rPr lang="en-US" sz="2400" u="none" strike="noStrike">
                          <a:effectLst/>
                        </a:rPr>
                        <a:t>Masticatory muscle pain</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72%</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721373673"/>
                  </a:ext>
                </a:extLst>
              </a:tr>
              <a:tr h="419100">
                <a:tc>
                  <a:txBody>
                    <a:bodyPr/>
                    <a:lstStyle/>
                    <a:p>
                      <a:pPr algn="l" rtl="0" fontAlgn="ctr"/>
                      <a:r>
                        <a:rPr lang="en-US" sz="2400" u="none" strike="noStrike">
                          <a:effectLst/>
                        </a:rPr>
                        <a:t>Headache related to TMD pain</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51%</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4018092602"/>
                  </a:ext>
                </a:extLst>
              </a:tr>
              <a:tr h="419100">
                <a:tc>
                  <a:txBody>
                    <a:bodyPr/>
                    <a:lstStyle/>
                    <a:p>
                      <a:pPr algn="l" rtl="0" fontAlgn="ctr"/>
                      <a:r>
                        <a:rPr lang="en-US" sz="2400" u="none" strike="noStrike">
                          <a:effectLst/>
                        </a:rPr>
                        <a:t>Right TMJ pain</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50%</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749271180"/>
                  </a:ext>
                </a:extLst>
              </a:tr>
              <a:tr h="419100">
                <a:tc>
                  <a:txBody>
                    <a:bodyPr/>
                    <a:lstStyle/>
                    <a:p>
                      <a:pPr algn="l" rtl="0" fontAlgn="ctr"/>
                      <a:r>
                        <a:rPr lang="en-US" sz="2400" u="none" strike="noStrike">
                          <a:effectLst/>
                        </a:rPr>
                        <a:t>Left TMJ pain</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48%</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138486274"/>
                  </a:ext>
                </a:extLst>
              </a:tr>
              <a:tr h="419100">
                <a:tc>
                  <a:txBody>
                    <a:bodyPr/>
                    <a:lstStyle/>
                    <a:p>
                      <a:pPr algn="l" rtl="0" fontAlgn="ctr"/>
                      <a:r>
                        <a:rPr lang="en-US" sz="2400" u="none" strike="noStrike">
                          <a:effectLst/>
                        </a:rPr>
                        <a:t>TMJ with clicking/popping noise</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43%</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137992179"/>
                  </a:ext>
                </a:extLst>
              </a:tr>
              <a:tr h="419100">
                <a:tc>
                  <a:txBody>
                    <a:bodyPr/>
                    <a:lstStyle/>
                    <a:p>
                      <a:pPr algn="l" rtl="0" fontAlgn="ctr"/>
                      <a:r>
                        <a:rPr lang="en-US" sz="2400" u="none" strike="noStrike">
                          <a:effectLst/>
                        </a:rPr>
                        <a:t>Masticatory muscle pain w/ referral</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40%</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882930781"/>
                  </a:ext>
                </a:extLst>
              </a:tr>
              <a:tr h="419100">
                <a:tc>
                  <a:txBody>
                    <a:bodyPr/>
                    <a:lstStyle/>
                    <a:p>
                      <a:pPr algn="l" rtl="0" fontAlgn="ctr"/>
                      <a:r>
                        <a:rPr lang="en-US" sz="2400" u="none" strike="noStrike">
                          <a:effectLst/>
                        </a:rPr>
                        <a:t>TMJ with crepitus noises</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17%</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764280488"/>
                  </a:ext>
                </a:extLst>
              </a:tr>
              <a:tr h="419100">
                <a:tc>
                  <a:txBody>
                    <a:bodyPr/>
                    <a:lstStyle/>
                    <a:p>
                      <a:pPr algn="l" rtl="0" fontAlgn="ctr"/>
                      <a:r>
                        <a:rPr lang="en-US" sz="2400" u="none" strike="noStrike">
                          <a:effectLst/>
                        </a:rPr>
                        <a:t>TMJ with intermittent limited opening</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15%</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696051422"/>
                  </a:ext>
                </a:extLst>
              </a:tr>
              <a:tr h="419100">
                <a:tc>
                  <a:txBody>
                    <a:bodyPr/>
                    <a:lstStyle/>
                    <a:p>
                      <a:pPr algn="l" rtl="0" fontAlgn="ctr"/>
                      <a:r>
                        <a:rPr lang="en-US" sz="2400" u="none" strike="noStrike">
                          <a:effectLst/>
                        </a:rPr>
                        <a:t>Other</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9%</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710602852"/>
                  </a:ext>
                </a:extLst>
              </a:tr>
              <a:tr h="419100">
                <a:tc>
                  <a:txBody>
                    <a:bodyPr/>
                    <a:lstStyle/>
                    <a:p>
                      <a:pPr algn="l" rtl="0" fontAlgn="ctr"/>
                      <a:r>
                        <a:rPr lang="en-US" sz="2400" u="none" strike="noStrike">
                          <a:effectLst/>
                        </a:rPr>
                        <a:t>TMJ with persistent limited opening</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a:effectLst/>
                        </a:rPr>
                        <a:t>8%</a:t>
                      </a:r>
                      <a:endParaRPr lang="en-US" sz="24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903644722"/>
                  </a:ext>
                </a:extLst>
              </a:tr>
              <a:tr h="419100">
                <a:tc>
                  <a:txBody>
                    <a:bodyPr/>
                    <a:lstStyle/>
                    <a:p>
                      <a:pPr algn="l" rtl="0" fontAlgn="ctr"/>
                      <a:r>
                        <a:rPr lang="en-US" sz="2400" u="none" strike="noStrike">
                          <a:effectLst/>
                        </a:rPr>
                        <a:t>TMJ disorder with locking wide open</a:t>
                      </a:r>
                      <a:endParaRPr lang="en-US" sz="2400" b="0" i="0" u="none" strike="noStrike">
                        <a:solidFill>
                          <a:srgbClr val="000000"/>
                        </a:solidFill>
                        <a:effectLst/>
                        <a:latin typeface="Arial" panose="020B0604020202020204" pitchFamily="34" charset="0"/>
                      </a:endParaRPr>
                    </a:p>
                  </a:txBody>
                  <a:tcPr marL="9525" marR="9525" marT="9525" marB="0" anchor="ctr"/>
                </a:tc>
                <a:tc>
                  <a:txBody>
                    <a:bodyPr/>
                    <a:lstStyle/>
                    <a:p>
                      <a:pPr algn="ctr" rtl="0" fontAlgn="ctr"/>
                      <a:r>
                        <a:rPr lang="en-US" sz="2400" u="none" strike="noStrike" dirty="0">
                          <a:effectLst/>
                        </a:rPr>
                        <a:t>3%</a:t>
                      </a:r>
                      <a:endParaRPr lang="en-US" sz="24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458589733"/>
                  </a:ext>
                </a:extLst>
              </a:tr>
            </a:tbl>
          </a:graphicData>
        </a:graphic>
      </p:graphicFrame>
    </p:spTree>
    <p:extLst>
      <p:ext uri="{BB962C8B-B14F-4D97-AF65-F5344CB8AC3E}">
        <p14:creationId xmlns:p14="http://schemas.microsoft.com/office/powerpoint/2010/main" val="391969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637C09-C0DA-4A2E-6A48-BBAC2D4EEBCD}"/>
              </a:ext>
            </a:extLst>
          </p:cNvPr>
          <p:cNvSpPr>
            <a:spLocks noGrp="1"/>
          </p:cNvSpPr>
          <p:nvPr>
            <p:ph idx="1"/>
          </p:nvPr>
        </p:nvSpPr>
        <p:spPr/>
        <p:txBody>
          <a:bodyPr/>
          <a:lstStyle/>
          <a:p>
            <a:r>
              <a:rPr lang="en-US" dirty="0"/>
              <a:t>What is Practice-based Research?</a:t>
            </a:r>
          </a:p>
          <a:p>
            <a:r>
              <a:rPr lang="en-US" dirty="0"/>
              <a:t>Advantages of Practice-based Research</a:t>
            </a:r>
          </a:p>
          <a:p>
            <a:r>
              <a:rPr lang="en-US" dirty="0"/>
              <a:t>Studies conducted by dentists with the Network</a:t>
            </a:r>
          </a:p>
        </p:txBody>
      </p:sp>
      <p:sp>
        <p:nvSpPr>
          <p:cNvPr id="2" name="Title 1">
            <a:extLst>
              <a:ext uri="{FF2B5EF4-FFF2-40B4-BE49-F238E27FC236}">
                <a16:creationId xmlns:a16="http://schemas.microsoft.com/office/drawing/2014/main" id="{1CEDB289-68C9-7FAF-082A-5ADE8CD2665B}"/>
              </a:ext>
            </a:extLst>
          </p:cNvPr>
          <p:cNvSpPr>
            <a:spLocks noGrp="1"/>
          </p:cNvSpPr>
          <p:nvPr>
            <p:ph type="title"/>
          </p:nvPr>
        </p:nvSpPr>
        <p:spPr/>
        <p:txBody>
          <a:bodyPr>
            <a:normAutofit fontScale="90000"/>
          </a:bodyPr>
          <a:lstStyle/>
          <a:p>
            <a:endParaRPr lang="en-US" dirty="0"/>
          </a:p>
        </p:txBody>
      </p:sp>
    </p:spTree>
    <p:extLst>
      <p:ext uri="{BB962C8B-B14F-4D97-AF65-F5344CB8AC3E}">
        <p14:creationId xmlns:p14="http://schemas.microsoft.com/office/powerpoint/2010/main" val="1444790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645B154-F185-7F4D-D235-BE3DAEC2A832}"/>
              </a:ext>
            </a:extLst>
          </p:cNvPr>
          <p:cNvSpPr>
            <a:spLocks noGrp="1"/>
          </p:cNvSpPr>
          <p:nvPr>
            <p:ph type="ctrTitle"/>
          </p:nvPr>
        </p:nvSpPr>
        <p:spPr>
          <a:xfrm>
            <a:off x="7349689" y="296210"/>
            <a:ext cx="4842311" cy="922988"/>
          </a:xfrm>
        </p:spPr>
        <p:txBody>
          <a:bodyPr vert="horz" lIns="91440" tIns="45720" rIns="91440" bIns="45720" rtlCol="0" anchor="ctr">
            <a:noAutofit/>
          </a:bodyPr>
          <a:lstStyle/>
          <a:p>
            <a:r>
              <a:rPr lang="en-US" sz="3200" dirty="0">
                <a:latin typeface="Open Sans Extrabold" panose="020B0606030504020204" pitchFamily="34" charset="0"/>
              </a:rPr>
              <a:t>TREATMENT RECOMMENDATIONS</a:t>
            </a:r>
          </a:p>
        </p:txBody>
      </p:sp>
      <p:pic>
        <p:nvPicPr>
          <p:cNvPr id="7" name="Picture 6" descr="A person and a baby&#10;&#10;Description automatically generated with low confidence">
            <a:extLst>
              <a:ext uri="{FF2B5EF4-FFF2-40B4-BE49-F238E27FC236}">
                <a16:creationId xmlns:a16="http://schemas.microsoft.com/office/drawing/2014/main" id="{B8588D3B-1F21-D8FC-0A2E-BD0297F489AC}"/>
              </a:ext>
            </a:extLst>
          </p:cNvPr>
          <p:cNvPicPr>
            <a:picLocks noChangeAspect="1"/>
          </p:cNvPicPr>
          <p:nvPr/>
        </p:nvPicPr>
        <p:blipFill rotWithShape="1">
          <a:blip r:embed="rId2">
            <a:extLst>
              <a:ext uri="{28A0092B-C50C-407E-A947-70E740481C1C}">
                <a14:useLocalDpi xmlns:a14="http://schemas.microsoft.com/office/drawing/2010/main"/>
              </a:ext>
            </a:extLst>
          </a:blip>
          <a:srcRect r="-1"/>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
        <p:nvSpPr>
          <p:cNvPr id="2" name="TextBox 1"/>
          <p:cNvSpPr txBox="1"/>
          <p:nvPr/>
        </p:nvSpPr>
        <p:spPr>
          <a:xfrm>
            <a:off x="6134613" y="1556101"/>
            <a:ext cx="184731" cy="369332"/>
          </a:xfrm>
          <a:prstGeom prst="rect">
            <a:avLst/>
          </a:prstGeom>
          <a:noFill/>
        </p:spPr>
        <p:txBody>
          <a:bodyPr wrap="none" rtlCol="0">
            <a:spAutoFit/>
          </a:bodyPr>
          <a:lstStyle/>
          <a:p>
            <a:endParaRPr lang="en-US" dirty="0"/>
          </a:p>
        </p:txBody>
      </p:sp>
      <p:graphicFrame>
        <p:nvGraphicFramePr>
          <p:cNvPr id="6" name="Table 5">
            <a:extLst>
              <a:ext uri="{FF2B5EF4-FFF2-40B4-BE49-F238E27FC236}">
                <a16:creationId xmlns:a16="http://schemas.microsoft.com/office/drawing/2014/main" id="{75D2D083-F869-6BB8-1203-89972BE749D8}"/>
              </a:ext>
            </a:extLst>
          </p:cNvPr>
          <p:cNvGraphicFramePr>
            <a:graphicFrameLocks noGrp="1"/>
          </p:cNvGraphicFramePr>
          <p:nvPr>
            <p:extLst>
              <p:ext uri="{D42A27DB-BD31-4B8C-83A1-F6EECF244321}">
                <p14:modId xmlns:p14="http://schemas.microsoft.com/office/powerpoint/2010/main" val="276374676"/>
              </p:ext>
            </p:extLst>
          </p:nvPr>
        </p:nvGraphicFramePr>
        <p:xfrm>
          <a:off x="7349689" y="1695733"/>
          <a:ext cx="4272387" cy="3764911"/>
        </p:xfrm>
        <a:graphic>
          <a:graphicData uri="http://schemas.openxmlformats.org/drawingml/2006/table">
            <a:tbl>
              <a:tblPr firstRow="1" bandRow="1">
                <a:tableStyleId>{5C22544A-7EE6-4342-B048-85BDC9FD1C3A}</a:tableStyleId>
              </a:tblPr>
              <a:tblGrid>
                <a:gridCol w="3270507">
                  <a:extLst>
                    <a:ext uri="{9D8B030D-6E8A-4147-A177-3AD203B41FA5}">
                      <a16:colId xmlns:a16="http://schemas.microsoft.com/office/drawing/2014/main" val="3322051346"/>
                    </a:ext>
                  </a:extLst>
                </a:gridCol>
                <a:gridCol w="1001880">
                  <a:extLst>
                    <a:ext uri="{9D8B030D-6E8A-4147-A177-3AD203B41FA5}">
                      <a16:colId xmlns:a16="http://schemas.microsoft.com/office/drawing/2014/main" val="2076163417"/>
                    </a:ext>
                  </a:extLst>
                </a:gridCol>
              </a:tblGrid>
              <a:tr h="530949">
                <a:tc>
                  <a:txBody>
                    <a:bodyPr/>
                    <a:lstStyle/>
                    <a:p>
                      <a:pPr algn="ctr" fontAlgn="t"/>
                      <a:r>
                        <a:rPr lang="en-US" sz="2400" u="none" strike="noStrike">
                          <a:effectLst/>
                        </a:rPr>
                        <a:t> </a:t>
                      </a:r>
                      <a:endParaRPr lang="en-US" sz="2400" b="0" i="0" u="none" strike="noStrike">
                        <a:solidFill>
                          <a:srgbClr val="000000"/>
                        </a:solidFill>
                        <a:effectLst/>
                        <a:latin typeface="Calibri" panose="020F0502020204030204" pitchFamily="34" charset="0"/>
                      </a:endParaRPr>
                    </a:p>
                  </a:txBody>
                  <a:tcPr marL="9525" marR="9525" marT="9525" marB="0"/>
                </a:tc>
                <a:tc>
                  <a:txBody>
                    <a:bodyPr/>
                    <a:lstStyle/>
                    <a:p>
                      <a:pPr algn="ctr" rtl="0" fontAlgn="ctr"/>
                      <a:r>
                        <a:rPr lang="en-US" sz="2400" u="none" strike="noStrike">
                          <a:effectLst/>
                        </a:rPr>
                        <a:t> % </a:t>
                      </a:r>
                      <a:endParaRPr lang="en-US" sz="2400" b="1" i="0" u="none" strike="noStrike">
                        <a:solidFill>
                          <a:srgbClr val="FFFFFF"/>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643599602"/>
                  </a:ext>
                </a:extLst>
              </a:tr>
              <a:tr h="547038">
                <a:tc>
                  <a:txBody>
                    <a:bodyPr/>
                    <a:lstStyle/>
                    <a:p>
                      <a:pPr algn="l" rtl="0" fontAlgn="ctr"/>
                      <a:r>
                        <a:rPr lang="en-US" sz="2400" u="none" strike="noStrike">
                          <a:effectLst/>
                        </a:rPr>
                        <a:t>Self-care</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89%</a:t>
                      </a:r>
                      <a:endParaRPr lang="en-US" sz="2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264296619"/>
                  </a:ext>
                </a:extLst>
              </a:tr>
              <a:tr h="530949">
                <a:tc>
                  <a:txBody>
                    <a:bodyPr/>
                    <a:lstStyle/>
                    <a:p>
                      <a:pPr algn="l" rtl="0" fontAlgn="ctr"/>
                      <a:r>
                        <a:rPr lang="en-US" sz="2400" u="none" strike="noStrike">
                          <a:effectLst/>
                        </a:rPr>
                        <a:t>Appliance therapy</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75%</a:t>
                      </a:r>
                      <a:endParaRPr lang="en-US" sz="2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666447707"/>
                  </a:ext>
                </a:extLst>
              </a:tr>
              <a:tr h="530949">
                <a:tc>
                  <a:txBody>
                    <a:bodyPr/>
                    <a:lstStyle/>
                    <a:p>
                      <a:pPr algn="l" rtl="0" fontAlgn="ctr"/>
                      <a:r>
                        <a:rPr lang="en-US" sz="2400" u="none" strike="noStrike">
                          <a:effectLst/>
                        </a:rPr>
                        <a:t>Medication</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58%</a:t>
                      </a:r>
                      <a:endParaRPr lang="en-US" sz="2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60064098"/>
                  </a:ext>
                </a:extLst>
              </a:tr>
              <a:tr h="530949">
                <a:tc>
                  <a:txBody>
                    <a:bodyPr/>
                    <a:lstStyle/>
                    <a:p>
                      <a:pPr algn="l" rtl="0" fontAlgn="ctr"/>
                      <a:r>
                        <a:rPr lang="en-US" sz="2400" u="none" strike="noStrike">
                          <a:effectLst/>
                        </a:rPr>
                        <a:t>Jaw exercises</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34%</a:t>
                      </a:r>
                      <a:endParaRPr lang="en-US" sz="2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53147992"/>
                  </a:ext>
                </a:extLst>
              </a:tr>
              <a:tr h="530949">
                <a:tc>
                  <a:txBody>
                    <a:bodyPr/>
                    <a:lstStyle/>
                    <a:p>
                      <a:pPr algn="l" rtl="0" fontAlgn="ctr"/>
                      <a:r>
                        <a:rPr lang="en-US" sz="2400" u="none" strike="noStrike">
                          <a:effectLst/>
                        </a:rPr>
                        <a:t>Allied health</a:t>
                      </a:r>
                      <a:endParaRPr lang="en-US" sz="2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a:effectLst/>
                        </a:rPr>
                        <a:t>41%</a:t>
                      </a:r>
                      <a:endParaRPr lang="en-US" sz="2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97775101"/>
                  </a:ext>
                </a:extLst>
              </a:tr>
              <a:tr h="563128">
                <a:tc>
                  <a:txBody>
                    <a:bodyPr/>
                    <a:lstStyle/>
                    <a:p>
                      <a:pPr algn="l" rtl="0" fontAlgn="ctr"/>
                      <a:r>
                        <a:rPr lang="en-US" sz="1200" u="none" strike="noStrike">
                          <a:effectLst/>
                        </a:rPr>
                        <a:t>Physical therapy, chiropractic therapy and psychological therapy</a:t>
                      </a:r>
                      <a:endParaRPr lang="en-U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r>
                        <a:rPr lang="en-US" sz="2400" u="none" strike="noStrike" dirty="0">
                          <a:effectLst/>
                        </a:rPr>
                        <a:t> </a:t>
                      </a:r>
                      <a:endParaRPr lang="en-US" sz="2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755399097"/>
                  </a:ext>
                </a:extLst>
              </a:tr>
            </a:tbl>
          </a:graphicData>
        </a:graphic>
      </p:graphicFrame>
    </p:spTree>
    <p:extLst>
      <p:ext uri="{BB962C8B-B14F-4D97-AF65-F5344CB8AC3E}">
        <p14:creationId xmlns:p14="http://schemas.microsoft.com/office/powerpoint/2010/main" val="12432071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741" y="620392"/>
            <a:ext cx="3808268" cy="5504688"/>
          </a:xfrm>
        </p:spPr>
        <p:txBody>
          <a:bodyPr>
            <a:normAutofit/>
          </a:bodyPr>
          <a:lstStyle/>
          <a:p>
            <a:r>
              <a:rPr lang="en-CA" sz="4200" b="1" dirty="0">
                <a:solidFill>
                  <a:schemeClr val="bg1"/>
                </a:solidFill>
              </a:rPr>
              <a:t>  </a:t>
            </a:r>
            <a:r>
              <a:rPr lang="en-CA" sz="4200" dirty="0">
                <a:solidFill>
                  <a:schemeClr val="bg1"/>
                </a:solidFill>
                <a:latin typeface="Arial"/>
                <a:cs typeface="Arial"/>
              </a:rPr>
              <a:t>CONCLUSION</a:t>
            </a:r>
            <a:endParaRPr lang="en-US" sz="4200" dirty="0">
              <a:solidFill>
                <a:schemeClr val="bg1"/>
              </a:solidFill>
              <a:latin typeface="Arial"/>
              <a:cs typeface="Arial"/>
            </a:endParaRPr>
          </a:p>
        </p:txBody>
      </p:sp>
      <p:graphicFrame>
        <p:nvGraphicFramePr>
          <p:cNvPr id="5" name="Content Placeholder 2">
            <a:extLst>
              <a:ext uri="{FF2B5EF4-FFF2-40B4-BE49-F238E27FC236}">
                <a16:creationId xmlns:a16="http://schemas.microsoft.com/office/drawing/2014/main" id="{969D5A69-9694-6F03-4244-F269F5CC01C8}"/>
              </a:ext>
            </a:extLst>
          </p:cNvPr>
          <p:cNvGraphicFramePr>
            <a:graphicFrameLocks noGrp="1"/>
          </p:cNvGraphicFramePr>
          <p:nvPr>
            <p:ph idx="1"/>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9FD6304-BBC8-580B-4E8E-FA4BD8D5E195}"/>
              </a:ext>
            </a:extLst>
          </p:cNvPr>
          <p:cNvSpPr txBox="1"/>
          <p:nvPr/>
        </p:nvSpPr>
        <p:spPr>
          <a:xfrm>
            <a:off x="524741" y="158727"/>
            <a:ext cx="5116205" cy="1200329"/>
          </a:xfrm>
          <a:prstGeom prst="rect">
            <a:avLst/>
          </a:prstGeom>
          <a:noFill/>
        </p:spPr>
        <p:txBody>
          <a:bodyPr wrap="square">
            <a:spAutoFit/>
          </a:bodyPr>
          <a:lstStyle/>
          <a:p>
            <a:r>
              <a:rPr lang="en-US" sz="1800" b="1" dirty="0">
                <a:latin typeface="Proxima Nova Rg" panose="02000506030000020004" pitchFamily="2" charset="0"/>
                <a:cs typeface="Arial"/>
              </a:rPr>
              <a:t>Observed change from </a:t>
            </a:r>
            <a:br>
              <a:rPr lang="en-US" sz="1800" b="1" dirty="0">
                <a:latin typeface="Proxima Nova Rg" panose="02000506030000020004" pitchFamily="2" charset="0"/>
                <a:cs typeface="Arial"/>
              </a:rPr>
            </a:br>
            <a:r>
              <a:rPr lang="en-US" sz="1800" b="1" dirty="0">
                <a:latin typeface="Proxima Nova Rg" panose="02000506030000020004" pitchFamily="2" charset="0"/>
                <a:cs typeface="Arial"/>
              </a:rPr>
              <a:t>baseline at 1-, 3- and 6-month follow-up </a:t>
            </a:r>
            <a:br>
              <a:rPr lang="en-US" sz="1800" b="1" dirty="0">
                <a:latin typeface="Proxima Nova Rg" panose="02000506030000020004" pitchFamily="2" charset="0"/>
                <a:cs typeface="Arial"/>
              </a:rPr>
            </a:br>
            <a:r>
              <a:rPr lang="en-US" sz="1800" b="1" dirty="0">
                <a:latin typeface="Proxima Nova Rg" panose="02000506030000020004" pitchFamily="2" charset="0"/>
                <a:cs typeface="Arial"/>
              </a:rPr>
              <a:t>in pain intensity using the characteristic pain index (average of 3 0-100 </a:t>
            </a:r>
            <a:r>
              <a:rPr lang="en-US" b="1" dirty="0">
                <a:latin typeface="Proxima Nova Rg" panose="02000506030000020004" pitchFamily="2" charset="0"/>
                <a:cs typeface="Arial"/>
              </a:rPr>
              <a:t>p</a:t>
            </a:r>
            <a:r>
              <a:rPr lang="en-US" sz="1800" b="1" dirty="0">
                <a:latin typeface="Proxima Nova Rg" panose="02000506030000020004" pitchFamily="2" charset="0"/>
                <a:cs typeface="Arial"/>
              </a:rPr>
              <a:t>ain scales)  </a:t>
            </a:r>
            <a:endParaRPr lang="en-US" dirty="0"/>
          </a:p>
        </p:txBody>
      </p:sp>
      <p:graphicFrame>
        <p:nvGraphicFramePr>
          <p:cNvPr id="6" name="Table 5">
            <a:extLst>
              <a:ext uri="{FF2B5EF4-FFF2-40B4-BE49-F238E27FC236}">
                <a16:creationId xmlns:a16="http://schemas.microsoft.com/office/drawing/2014/main" id="{3B3BB342-2C66-B606-F7B1-71F420BA7692}"/>
              </a:ext>
            </a:extLst>
          </p:cNvPr>
          <p:cNvGraphicFramePr>
            <a:graphicFrameLocks noGrp="1"/>
          </p:cNvGraphicFramePr>
          <p:nvPr>
            <p:extLst>
              <p:ext uri="{D42A27DB-BD31-4B8C-83A1-F6EECF244321}">
                <p14:modId xmlns:p14="http://schemas.microsoft.com/office/powerpoint/2010/main" val="1775783793"/>
              </p:ext>
            </p:extLst>
          </p:nvPr>
        </p:nvGraphicFramePr>
        <p:xfrm>
          <a:off x="459971" y="1543722"/>
          <a:ext cx="4859695" cy="4053840"/>
        </p:xfrm>
        <a:graphic>
          <a:graphicData uri="http://schemas.openxmlformats.org/drawingml/2006/table">
            <a:tbl>
              <a:tblPr firstRow="1" bandRow="1">
                <a:tableStyleId>{5C22544A-7EE6-4342-B048-85BDC9FD1C3A}</a:tableStyleId>
              </a:tblPr>
              <a:tblGrid>
                <a:gridCol w="1295400">
                  <a:extLst>
                    <a:ext uri="{9D8B030D-6E8A-4147-A177-3AD203B41FA5}">
                      <a16:colId xmlns:a16="http://schemas.microsoft.com/office/drawing/2014/main" val="20000"/>
                    </a:ext>
                  </a:extLst>
                </a:gridCol>
                <a:gridCol w="682690">
                  <a:extLst>
                    <a:ext uri="{9D8B030D-6E8A-4147-A177-3AD203B41FA5}">
                      <a16:colId xmlns:a16="http://schemas.microsoft.com/office/drawing/2014/main" val="20001"/>
                    </a:ext>
                  </a:extLst>
                </a:gridCol>
                <a:gridCol w="989045">
                  <a:extLst>
                    <a:ext uri="{9D8B030D-6E8A-4147-A177-3AD203B41FA5}">
                      <a16:colId xmlns:a16="http://schemas.microsoft.com/office/drawing/2014/main" val="20002"/>
                    </a:ext>
                  </a:extLst>
                </a:gridCol>
                <a:gridCol w="989045">
                  <a:extLst>
                    <a:ext uri="{9D8B030D-6E8A-4147-A177-3AD203B41FA5}">
                      <a16:colId xmlns:a16="http://schemas.microsoft.com/office/drawing/2014/main" val="20003"/>
                    </a:ext>
                  </a:extLst>
                </a:gridCol>
                <a:gridCol w="903515">
                  <a:extLst>
                    <a:ext uri="{9D8B030D-6E8A-4147-A177-3AD203B41FA5}">
                      <a16:colId xmlns:a16="http://schemas.microsoft.com/office/drawing/2014/main" val="20007"/>
                    </a:ext>
                  </a:extLst>
                </a:gridCol>
              </a:tblGrid>
              <a:tr h="349472">
                <a:tc>
                  <a:txBody>
                    <a:bodyPr/>
                    <a:lstStyle/>
                    <a:p>
                      <a:endParaRPr lang="en-US" sz="1400" dirty="0">
                        <a:latin typeface="Arial"/>
                        <a:cs typeface="Arial"/>
                      </a:endParaRPr>
                    </a:p>
                  </a:txBody>
                  <a:tcPr anchor="b"/>
                </a:tc>
                <a:tc>
                  <a:txBody>
                    <a:bodyPr/>
                    <a:lstStyle/>
                    <a:p>
                      <a:pPr algn="ctr"/>
                      <a:endParaRPr lang="en-US" sz="1400" dirty="0">
                        <a:latin typeface="Arial"/>
                        <a:cs typeface="Arial"/>
                      </a:endParaRPr>
                    </a:p>
                    <a:p>
                      <a:pPr algn="ctr"/>
                      <a:r>
                        <a:rPr lang="en-US" sz="1400" dirty="0">
                          <a:latin typeface="Arial"/>
                          <a:cs typeface="Arial"/>
                        </a:rPr>
                        <a:t>N</a:t>
                      </a:r>
                    </a:p>
                  </a:txBody>
                  <a:tcPr anchor="b"/>
                </a:tc>
                <a:tc>
                  <a:txBody>
                    <a:bodyPr/>
                    <a:lstStyle/>
                    <a:p>
                      <a:pPr algn="ctr"/>
                      <a:endParaRPr lang="en-US" sz="1400" dirty="0">
                        <a:latin typeface="Arial"/>
                        <a:cs typeface="Arial"/>
                      </a:endParaRPr>
                    </a:p>
                    <a:p>
                      <a:pPr algn="ctr"/>
                      <a:r>
                        <a:rPr lang="en-US" sz="1400" dirty="0">
                          <a:latin typeface="Arial"/>
                          <a:cs typeface="Arial"/>
                        </a:rPr>
                        <a:t> Mean</a:t>
                      </a:r>
                    </a:p>
                  </a:txBody>
                  <a:tcPr anchor="b"/>
                </a:tc>
                <a:tc>
                  <a:txBody>
                    <a:bodyPr/>
                    <a:lstStyle/>
                    <a:p>
                      <a:pPr algn="ctr"/>
                      <a:r>
                        <a:rPr lang="en-US" sz="1400" dirty="0">
                          <a:latin typeface="Arial"/>
                          <a:cs typeface="Arial"/>
                        </a:rPr>
                        <a:t>SD</a:t>
                      </a:r>
                    </a:p>
                  </a:txBody>
                  <a:tcPr anchor="b"/>
                </a:tc>
                <a:tc>
                  <a:txBody>
                    <a:bodyPr/>
                    <a:lstStyle/>
                    <a:p>
                      <a:endParaRPr lang="en-US" sz="1400" dirty="0">
                        <a:latin typeface="Arial"/>
                        <a:cs typeface="Arial"/>
                      </a:endParaRPr>
                    </a:p>
                    <a:p>
                      <a:pPr algn="ctr"/>
                      <a:r>
                        <a:rPr lang="en-US" sz="1400" dirty="0">
                          <a:latin typeface="Arial"/>
                          <a:cs typeface="Arial"/>
                        </a:rPr>
                        <a:t>P-value</a:t>
                      </a:r>
                    </a:p>
                  </a:txBody>
                  <a:tcPr anchor="b"/>
                </a:tc>
                <a:extLst>
                  <a:ext uri="{0D108BD9-81ED-4DB2-BD59-A6C34878D82A}">
                    <a16:rowId xmlns:a16="http://schemas.microsoft.com/office/drawing/2014/main" val="10000"/>
                  </a:ext>
                </a:extLst>
              </a:tr>
              <a:tr h="405580">
                <a:tc>
                  <a:txBody>
                    <a:bodyPr/>
                    <a:lstStyle/>
                    <a:p>
                      <a:pPr algn="ctr"/>
                      <a:r>
                        <a:rPr lang="en-US" sz="1400" baseline="0" dirty="0">
                          <a:latin typeface="Arial"/>
                          <a:cs typeface="Arial"/>
                        </a:rPr>
                        <a:t>Baseline</a:t>
                      </a:r>
                      <a:endParaRPr lang="en-US" sz="1400" dirty="0">
                        <a:latin typeface="Arial"/>
                        <a:cs typeface="Arial"/>
                      </a:endParaRPr>
                    </a:p>
                  </a:txBody>
                  <a:tcPr/>
                </a:tc>
                <a:tc>
                  <a:txBody>
                    <a:bodyPr/>
                    <a:lstStyle/>
                    <a:p>
                      <a:pPr algn="ctr"/>
                      <a:r>
                        <a:rPr lang="en-US" sz="1400" dirty="0">
                          <a:latin typeface="Arial"/>
                          <a:cs typeface="Arial"/>
                        </a:rPr>
                        <a:t>1901</a:t>
                      </a:r>
                    </a:p>
                  </a:txBody>
                  <a:tcPr/>
                </a:tc>
                <a:tc>
                  <a:txBody>
                    <a:bodyPr/>
                    <a:lstStyle/>
                    <a:p>
                      <a:pPr algn="ctr"/>
                      <a:r>
                        <a:rPr lang="en-US" sz="1800" dirty="0">
                          <a:latin typeface="Arial"/>
                          <a:cs typeface="Arial"/>
                        </a:rPr>
                        <a:t>49.8</a:t>
                      </a:r>
                    </a:p>
                  </a:txBody>
                  <a:tcPr/>
                </a:tc>
                <a:tc>
                  <a:txBody>
                    <a:bodyPr/>
                    <a:lstStyle/>
                    <a:p>
                      <a:pPr algn="ctr"/>
                      <a:r>
                        <a:rPr lang="en-US" sz="1400" dirty="0">
                          <a:latin typeface="Arial"/>
                          <a:cs typeface="Arial"/>
                        </a:rPr>
                        <a:t>19.2</a:t>
                      </a:r>
                    </a:p>
                  </a:txBody>
                  <a:tcPr/>
                </a:tc>
                <a:tc>
                  <a:txBody>
                    <a:bodyPr/>
                    <a:lstStyle/>
                    <a:p>
                      <a:pPr algn="ctr"/>
                      <a:endParaRPr lang="en-US" sz="1400" dirty="0">
                        <a:latin typeface="Arial"/>
                        <a:cs typeface="Arial"/>
                      </a:endParaRPr>
                    </a:p>
                  </a:txBody>
                  <a:tcPr/>
                </a:tc>
                <a:extLst>
                  <a:ext uri="{0D108BD9-81ED-4DB2-BD59-A6C34878D82A}">
                    <a16:rowId xmlns:a16="http://schemas.microsoft.com/office/drawing/2014/main" val="10001"/>
                  </a:ext>
                </a:extLst>
              </a:tr>
              <a:tr h="405580">
                <a:tc>
                  <a:txBody>
                    <a:bodyPr/>
                    <a:lstStyle/>
                    <a:p>
                      <a:pPr algn="ctr"/>
                      <a:r>
                        <a:rPr lang="en-US" sz="1400" dirty="0">
                          <a:latin typeface="Arial"/>
                          <a:cs typeface="Arial"/>
                        </a:rPr>
                        <a:t> 1</a:t>
                      </a:r>
                      <a:r>
                        <a:rPr lang="en-US" sz="1400" baseline="0" dirty="0">
                          <a:latin typeface="Arial"/>
                          <a:cs typeface="Arial"/>
                        </a:rPr>
                        <a:t> Month</a:t>
                      </a:r>
                      <a:endParaRPr lang="en-US" sz="1400" dirty="0">
                        <a:latin typeface="Arial"/>
                        <a:cs typeface="Arial"/>
                      </a:endParaRPr>
                    </a:p>
                  </a:txBody>
                  <a:tcPr/>
                </a:tc>
                <a:tc>
                  <a:txBody>
                    <a:bodyPr/>
                    <a:lstStyle/>
                    <a:p>
                      <a:pPr algn="ctr"/>
                      <a:r>
                        <a:rPr lang="en-US" sz="1400" dirty="0">
                          <a:latin typeface="Arial"/>
                          <a:cs typeface="Arial"/>
                        </a:rPr>
                        <a:t>1754</a:t>
                      </a:r>
                    </a:p>
                  </a:txBody>
                  <a:tcPr/>
                </a:tc>
                <a:tc>
                  <a:txBody>
                    <a:bodyPr/>
                    <a:lstStyle/>
                    <a:p>
                      <a:pPr algn="ctr"/>
                      <a:r>
                        <a:rPr lang="en-US" sz="1800" dirty="0">
                          <a:latin typeface="Arial"/>
                          <a:cs typeface="Arial"/>
                        </a:rPr>
                        <a:t>34.3</a:t>
                      </a:r>
                    </a:p>
                  </a:txBody>
                  <a:tcPr/>
                </a:tc>
                <a:tc>
                  <a:txBody>
                    <a:bodyPr/>
                    <a:lstStyle/>
                    <a:p>
                      <a:pPr algn="ctr"/>
                      <a:r>
                        <a:rPr lang="en-US" sz="1400" dirty="0">
                          <a:latin typeface="Arial"/>
                          <a:cs typeface="Arial"/>
                        </a:rPr>
                        <a:t>23.0</a:t>
                      </a:r>
                    </a:p>
                  </a:txBody>
                  <a:tcPr/>
                </a:tc>
                <a:tc>
                  <a:txBody>
                    <a:bodyPr/>
                    <a:lstStyle/>
                    <a:p>
                      <a:pPr algn="ctr"/>
                      <a:endParaRPr lang="en-US" sz="1400" dirty="0">
                        <a:latin typeface="Arial"/>
                        <a:cs typeface="Arial"/>
                      </a:endParaRPr>
                    </a:p>
                  </a:txBody>
                  <a:tcPr/>
                </a:tc>
                <a:extLst>
                  <a:ext uri="{0D108BD9-81ED-4DB2-BD59-A6C34878D82A}">
                    <a16:rowId xmlns:a16="http://schemas.microsoft.com/office/drawing/2014/main" val="10002"/>
                  </a:ext>
                </a:extLst>
              </a:tr>
              <a:tr h="405580">
                <a:tc>
                  <a:txBody>
                    <a:bodyPr/>
                    <a:lstStyle/>
                    <a:p>
                      <a:pPr algn="ctr"/>
                      <a:r>
                        <a:rPr lang="en-US" sz="1400" dirty="0">
                          <a:latin typeface="Arial"/>
                          <a:cs typeface="Arial"/>
                        </a:rPr>
                        <a:t>3 Month</a:t>
                      </a:r>
                    </a:p>
                  </a:txBody>
                  <a:tcPr/>
                </a:tc>
                <a:tc>
                  <a:txBody>
                    <a:bodyPr/>
                    <a:lstStyle/>
                    <a:p>
                      <a:pPr algn="ctr"/>
                      <a:r>
                        <a:rPr lang="en-US" sz="1400" dirty="0">
                          <a:latin typeface="Arial"/>
                          <a:cs typeface="Arial"/>
                        </a:rPr>
                        <a:t>1716</a:t>
                      </a:r>
                    </a:p>
                  </a:txBody>
                  <a:tcPr/>
                </a:tc>
                <a:tc>
                  <a:txBody>
                    <a:bodyPr/>
                    <a:lstStyle/>
                    <a:p>
                      <a:pPr algn="ctr"/>
                      <a:r>
                        <a:rPr lang="en-US" sz="1800" dirty="0">
                          <a:latin typeface="Arial"/>
                          <a:cs typeface="Arial"/>
                        </a:rPr>
                        <a:t>28.5</a:t>
                      </a:r>
                    </a:p>
                  </a:txBody>
                  <a:tcPr/>
                </a:tc>
                <a:tc>
                  <a:txBody>
                    <a:bodyPr/>
                    <a:lstStyle/>
                    <a:p>
                      <a:pPr algn="ctr"/>
                      <a:r>
                        <a:rPr lang="en-US" sz="1400" dirty="0">
                          <a:latin typeface="Arial"/>
                          <a:cs typeface="Arial"/>
                        </a:rPr>
                        <a:t>23.0</a:t>
                      </a:r>
                    </a:p>
                  </a:txBody>
                  <a:tcPr/>
                </a:tc>
                <a:tc>
                  <a:txBody>
                    <a:bodyPr/>
                    <a:lstStyle/>
                    <a:p>
                      <a:pPr algn="ctr"/>
                      <a:endParaRPr lang="en-US" sz="1400" dirty="0">
                        <a:latin typeface="Arial"/>
                        <a:cs typeface="Arial"/>
                      </a:endParaRPr>
                    </a:p>
                  </a:txBody>
                  <a:tcPr/>
                </a:tc>
                <a:extLst>
                  <a:ext uri="{0D108BD9-81ED-4DB2-BD59-A6C34878D82A}">
                    <a16:rowId xmlns:a16="http://schemas.microsoft.com/office/drawing/2014/main" val="10004"/>
                  </a:ext>
                </a:extLst>
              </a:tr>
              <a:tr h="405580">
                <a:tc>
                  <a:txBody>
                    <a:bodyPr/>
                    <a:lstStyle/>
                    <a:p>
                      <a:pPr algn="ctr"/>
                      <a:r>
                        <a:rPr lang="en-US" sz="1400" dirty="0">
                          <a:latin typeface="Arial"/>
                          <a:cs typeface="Arial"/>
                        </a:rPr>
                        <a:t>6 Month</a:t>
                      </a:r>
                    </a:p>
                  </a:txBody>
                  <a:tcPr/>
                </a:tc>
                <a:tc>
                  <a:txBody>
                    <a:bodyPr/>
                    <a:lstStyle/>
                    <a:p>
                      <a:pPr algn="ctr"/>
                      <a:r>
                        <a:rPr lang="en-US" sz="1400" dirty="0">
                          <a:latin typeface="Arial"/>
                          <a:cs typeface="Arial"/>
                        </a:rPr>
                        <a:t>1694</a:t>
                      </a:r>
                    </a:p>
                  </a:txBody>
                  <a:tcPr/>
                </a:tc>
                <a:tc>
                  <a:txBody>
                    <a:bodyPr/>
                    <a:lstStyle/>
                    <a:p>
                      <a:pPr algn="ctr"/>
                      <a:r>
                        <a:rPr lang="en-US" sz="1800" dirty="0">
                          <a:latin typeface="Arial"/>
                          <a:cs typeface="Arial"/>
                        </a:rPr>
                        <a:t>24.0</a:t>
                      </a:r>
                    </a:p>
                  </a:txBody>
                  <a:tcPr/>
                </a:tc>
                <a:tc>
                  <a:txBody>
                    <a:bodyPr/>
                    <a:lstStyle/>
                    <a:p>
                      <a:pPr algn="ctr"/>
                      <a:r>
                        <a:rPr lang="en-US" sz="1400" dirty="0">
                          <a:latin typeface="Arial"/>
                          <a:cs typeface="Arial"/>
                        </a:rPr>
                        <a:t>23.4</a:t>
                      </a:r>
                    </a:p>
                  </a:txBody>
                  <a:tcPr/>
                </a:tc>
                <a:tc>
                  <a:txBody>
                    <a:bodyPr/>
                    <a:lstStyle/>
                    <a:p>
                      <a:pPr algn="ctr"/>
                      <a:endParaRPr lang="en-US" sz="1400" dirty="0">
                        <a:latin typeface="Arial"/>
                        <a:cs typeface="Arial"/>
                      </a:endParaRPr>
                    </a:p>
                  </a:txBody>
                  <a:tcPr/>
                </a:tc>
                <a:extLst>
                  <a:ext uri="{0D108BD9-81ED-4DB2-BD59-A6C34878D82A}">
                    <a16:rowId xmlns:a16="http://schemas.microsoft.com/office/drawing/2014/main" val="10005"/>
                  </a:ext>
                </a:extLst>
              </a:tr>
              <a:tr h="617960">
                <a:tc>
                  <a:txBody>
                    <a:bodyPr/>
                    <a:lstStyle/>
                    <a:p>
                      <a:pPr algn="ctr"/>
                      <a:r>
                        <a:rPr lang="en-US" sz="1400" dirty="0">
                          <a:latin typeface="Arial"/>
                          <a:cs typeface="Arial"/>
                        </a:rPr>
                        <a:t>Change from </a:t>
                      </a:r>
                    </a:p>
                    <a:p>
                      <a:pPr algn="ctr"/>
                      <a:r>
                        <a:rPr lang="en-US" sz="1400" dirty="0">
                          <a:latin typeface="Arial"/>
                          <a:cs typeface="Arial"/>
                        </a:rPr>
                        <a:t>0</a:t>
                      </a:r>
                      <a:r>
                        <a:rPr lang="en-US" sz="1400" baseline="0" dirty="0">
                          <a:latin typeface="Arial"/>
                          <a:cs typeface="Arial"/>
                        </a:rPr>
                        <a:t> to 1 month</a:t>
                      </a:r>
                      <a:endParaRPr lang="en-US" sz="1400" dirty="0">
                        <a:latin typeface="Arial"/>
                        <a:cs typeface="Arial"/>
                      </a:endParaRPr>
                    </a:p>
                  </a:txBody>
                  <a:tcPr/>
                </a:tc>
                <a:tc>
                  <a:txBody>
                    <a:bodyPr/>
                    <a:lstStyle/>
                    <a:p>
                      <a:pPr algn="ctr"/>
                      <a:r>
                        <a:rPr lang="en-US" sz="1400" dirty="0">
                          <a:latin typeface="Arial"/>
                          <a:cs typeface="Arial"/>
                        </a:rPr>
                        <a:t>1754</a:t>
                      </a:r>
                    </a:p>
                  </a:txBody>
                  <a:tcPr/>
                </a:tc>
                <a:tc>
                  <a:txBody>
                    <a:bodyPr/>
                    <a:lstStyle/>
                    <a:p>
                      <a:pPr algn="ctr"/>
                      <a:r>
                        <a:rPr lang="en-US" sz="1800" dirty="0">
                          <a:latin typeface="Arial"/>
                          <a:cs typeface="Arial"/>
                        </a:rPr>
                        <a:t>-15.5</a:t>
                      </a:r>
                    </a:p>
                  </a:txBody>
                  <a:tcPr/>
                </a:tc>
                <a:tc>
                  <a:txBody>
                    <a:bodyPr/>
                    <a:lstStyle/>
                    <a:p>
                      <a:pPr algn="ctr"/>
                      <a:r>
                        <a:rPr lang="en-US" sz="1400" dirty="0">
                          <a:latin typeface="Arial"/>
                          <a:cs typeface="Arial"/>
                        </a:rPr>
                        <a:t>20.7</a:t>
                      </a:r>
                    </a:p>
                  </a:txBody>
                  <a:tcPr/>
                </a:tc>
                <a:tc>
                  <a:txBody>
                    <a:bodyPr/>
                    <a:lstStyle/>
                    <a:p>
                      <a:pPr algn="ctr"/>
                      <a:r>
                        <a:rPr lang="en-US" sz="1400" dirty="0">
                          <a:latin typeface="Arial"/>
                          <a:cs typeface="Arial"/>
                        </a:rPr>
                        <a:t>0.0001</a:t>
                      </a:r>
                    </a:p>
                  </a:txBody>
                  <a:tcPr/>
                </a:tc>
                <a:extLst>
                  <a:ext uri="{0D108BD9-81ED-4DB2-BD59-A6C34878D82A}">
                    <a16:rowId xmlns:a16="http://schemas.microsoft.com/office/drawing/2014/main" val="10003"/>
                  </a:ext>
                </a:extLst>
              </a:tr>
              <a:tr h="6267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Arial"/>
                          <a:cs typeface="Arial"/>
                        </a:rPr>
                        <a:t>Change from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Arial"/>
                          <a:cs typeface="Arial"/>
                        </a:rPr>
                        <a:t>0</a:t>
                      </a:r>
                      <a:r>
                        <a:rPr lang="en-US" sz="1400" baseline="0" dirty="0">
                          <a:latin typeface="Arial"/>
                          <a:cs typeface="Arial"/>
                        </a:rPr>
                        <a:t> to 3 month</a:t>
                      </a:r>
                      <a:endParaRPr lang="en-US" sz="1400" dirty="0">
                        <a:latin typeface="Arial"/>
                        <a:cs typeface="Arial"/>
                      </a:endParaRPr>
                    </a:p>
                  </a:txBody>
                  <a:tcPr/>
                </a:tc>
                <a:tc>
                  <a:txBody>
                    <a:bodyPr/>
                    <a:lstStyle/>
                    <a:p>
                      <a:pPr algn="ctr"/>
                      <a:r>
                        <a:rPr lang="en-US" sz="1400" dirty="0">
                          <a:latin typeface="Arial"/>
                          <a:cs typeface="Arial"/>
                        </a:rPr>
                        <a:t>1716</a:t>
                      </a:r>
                    </a:p>
                  </a:txBody>
                  <a:tcPr/>
                </a:tc>
                <a:tc>
                  <a:txBody>
                    <a:bodyPr/>
                    <a:lstStyle/>
                    <a:p>
                      <a:pPr algn="ctr"/>
                      <a:r>
                        <a:rPr lang="en-US" sz="1800" dirty="0">
                          <a:latin typeface="Arial"/>
                          <a:cs typeface="Arial"/>
                        </a:rPr>
                        <a:t>-21.3</a:t>
                      </a:r>
                    </a:p>
                  </a:txBody>
                  <a:tcPr/>
                </a:tc>
                <a:tc>
                  <a:txBody>
                    <a:bodyPr/>
                    <a:lstStyle/>
                    <a:p>
                      <a:pPr algn="ctr"/>
                      <a:r>
                        <a:rPr lang="en-US" sz="1400" dirty="0">
                          <a:latin typeface="Arial"/>
                          <a:cs typeface="Arial"/>
                        </a:rPr>
                        <a:t>23.3</a:t>
                      </a:r>
                    </a:p>
                  </a:txBody>
                  <a:tcPr/>
                </a:tc>
                <a:tc>
                  <a:txBody>
                    <a:bodyPr/>
                    <a:lstStyle/>
                    <a:p>
                      <a:pPr algn="ctr"/>
                      <a:r>
                        <a:rPr lang="en-US" sz="1400" dirty="0">
                          <a:latin typeface="Arial"/>
                          <a:cs typeface="Arial"/>
                        </a:rPr>
                        <a:t>0.0001</a:t>
                      </a:r>
                    </a:p>
                  </a:txBody>
                  <a:tcPr/>
                </a:tc>
                <a:extLst>
                  <a:ext uri="{0D108BD9-81ED-4DB2-BD59-A6C34878D82A}">
                    <a16:rowId xmlns:a16="http://schemas.microsoft.com/office/drawing/2014/main" val="10006"/>
                  </a:ext>
                </a:extLst>
              </a:tr>
              <a:tr h="668661">
                <a:tc>
                  <a:txBody>
                    <a:bodyPr/>
                    <a:lstStyle/>
                    <a:p>
                      <a:pPr algn="ctr"/>
                      <a:r>
                        <a:rPr lang="en-US" sz="1400" b="1" dirty="0">
                          <a:latin typeface="Arial"/>
                          <a:cs typeface="Arial"/>
                        </a:rPr>
                        <a:t>Change from </a:t>
                      </a:r>
                    </a:p>
                    <a:p>
                      <a:pPr algn="ctr"/>
                      <a:r>
                        <a:rPr lang="en-US" sz="1400" b="1" dirty="0">
                          <a:latin typeface="Arial"/>
                          <a:cs typeface="Arial"/>
                        </a:rPr>
                        <a:t>0</a:t>
                      </a:r>
                      <a:r>
                        <a:rPr lang="en-US" sz="1400" b="1" baseline="0" dirty="0">
                          <a:latin typeface="Arial"/>
                          <a:cs typeface="Arial"/>
                        </a:rPr>
                        <a:t> to 6 month</a:t>
                      </a:r>
                      <a:endParaRPr lang="en-US" sz="1400" b="1" dirty="0">
                        <a:latin typeface="Arial"/>
                        <a:cs typeface="Arial"/>
                      </a:endParaRPr>
                    </a:p>
                  </a:txBody>
                  <a:tcPr/>
                </a:tc>
                <a:tc>
                  <a:txBody>
                    <a:bodyPr/>
                    <a:lstStyle/>
                    <a:p>
                      <a:pPr algn="ctr"/>
                      <a:r>
                        <a:rPr lang="en-US" sz="1400" b="1" dirty="0">
                          <a:latin typeface="Arial"/>
                          <a:cs typeface="Arial"/>
                        </a:rPr>
                        <a:t>1694</a:t>
                      </a:r>
                    </a:p>
                  </a:txBody>
                  <a:tcPr/>
                </a:tc>
                <a:tc>
                  <a:txBody>
                    <a:bodyPr/>
                    <a:lstStyle/>
                    <a:p>
                      <a:pPr algn="ctr"/>
                      <a:r>
                        <a:rPr lang="en-US" sz="1800" b="1" dirty="0">
                          <a:latin typeface="Arial"/>
                          <a:cs typeface="Arial"/>
                        </a:rPr>
                        <a:t>-25.8</a:t>
                      </a:r>
                    </a:p>
                  </a:txBody>
                  <a:tcPr/>
                </a:tc>
                <a:tc>
                  <a:txBody>
                    <a:bodyPr/>
                    <a:lstStyle/>
                    <a:p>
                      <a:pPr algn="ctr"/>
                      <a:r>
                        <a:rPr lang="en-US" sz="1400" b="1" dirty="0">
                          <a:latin typeface="Arial"/>
                          <a:cs typeface="Arial"/>
                        </a:rPr>
                        <a:t>24.7</a:t>
                      </a:r>
                    </a:p>
                  </a:txBody>
                  <a:tcPr/>
                </a:tc>
                <a:tc>
                  <a:txBody>
                    <a:bodyPr/>
                    <a:lstStyle/>
                    <a:p>
                      <a:pPr algn="ctr"/>
                      <a:r>
                        <a:rPr lang="en-US" sz="1400" b="1" dirty="0">
                          <a:latin typeface="Arial"/>
                          <a:cs typeface="Arial"/>
                        </a:rPr>
                        <a:t>0.0001</a:t>
                      </a:r>
                    </a:p>
                  </a:txBody>
                  <a:tcPr/>
                </a:tc>
                <a:extLst>
                  <a:ext uri="{0D108BD9-81ED-4DB2-BD59-A6C34878D82A}">
                    <a16:rowId xmlns:a16="http://schemas.microsoft.com/office/drawing/2014/main" val="10007"/>
                  </a:ext>
                </a:extLst>
              </a:tr>
            </a:tbl>
          </a:graphicData>
        </a:graphic>
      </p:graphicFrame>
      <p:sp>
        <p:nvSpPr>
          <p:cNvPr id="8" name="TextBox 7">
            <a:extLst>
              <a:ext uri="{FF2B5EF4-FFF2-40B4-BE49-F238E27FC236}">
                <a16:creationId xmlns:a16="http://schemas.microsoft.com/office/drawing/2014/main" id="{F464B350-23A1-723A-0034-22A3E540B909}"/>
              </a:ext>
            </a:extLst>
          </p:cNvPr>
          <p:cNvSpPr txBox="1"/>
          <p:nvPr/>
        </p:nvSpPr>
        <p:spPr>
          <a:xfrm>
            <a:off x="459971" y="5775943"/>
            <a:ext cx="5278426" cy="923330"/>
          </a:xfrm>
          <a:prstGeom prst="rect">
            <a:avLst/>
          </a:prstGeom>
          <a:noFill/>
        </p:spPr>
        <p:txBody>
          <a:bodyPr wrap="square">
            <a:spAutoFit/>
          </a:bodyPr>
          <a:lstStyle/>
          <a:p>
            <a:r>
              <a:rPr lang="en-US" dirty="0">
                <a:latin typeface="Arial"/>
                <a:cs typeface="Arial"/>
              </a:rPr>
              <a:t>Based on 89% response rate, the mean change from baseline to 6 month is a decrease of 25.7 (p &lt; 0.0001) that represents a </a:t>
            </a:r>
            <a:r>
              <a:rPr lang="en-US" b="1" dirty="0">
                <a:solidFill>
                  <a:srgbClr val="0000FF"/>
                </a:solidFill>
                <a:latin typeface="Arial"/>
                <a:cs typeface="Arial"/>
              </a:rPr>
              <a:t>52% improvement</a:t>
            </a:r>
            <a:r>
              <a:rPr lang="en-US" dirty="0">
                <a:latin typeface="Arial"/>
                <a:cs typeface="Arial"/>
              </a:rPr>
              <a:t>.</a:t>
            </a:r>
          </a:p>
        </p:txBody>
      </p:sp>
    </p:spTree>
    <p:extLst>
      <p:ext uri="{BB962C8B-B14F-4D97-AF65-F5344CB8AC3E}">
        <p14:creationId xmlns:p14="http://schemas.microsoft.com/office/powerpoint/2010/main" val="41140188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201" y="345810"/>
            <a:ext cx="5120561" cy="132556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1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So, why should </a:t>
            </a:r>
            <a:r>
              <a:rPr kumimoji="0" lang="en-US" sz="4100" b="1"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YOU</a:t>
            </a:r>
            <a:r>
              <a:rPr kumimoji="0" lang="en-US" sz="41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 </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1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join the network?</a:t>
            </a:r>
          </a:p>
        </p:txBody>
      </p:sp>
      <p:sp>
        <p:nvSpPr>
          <p:cNvPr id="31747" name="Text Box 5"/>
          <p:cNvSpPr txBox="1">
            <a:spLocks noChangeArrowheads="1"/>
          </p:cNvSpPr>
          <p:nvPr/>
        </p:nvSpPr>
        <p:spPr bwMode="auto">
          <a:xfrm>
            <a:off x="838200" y="1825625"/>
            <a:ext cx="5257799" cy="4351338"/>
          </a:xfrm>
          <a:prstGeom prst="rect">
            <a:avLst/>
          </a:prstGeom>
        </p:spPr>
        <p:txBody>
          <a:bodyPr vert="horz" lIns="91440" tIns="45720" rIns="91440" bIns="45720" rtlCol="0">
            <a:normAutofit fontScale="92500" lnSpcReduction="10000"/>
          </a:bodyPr>
          <a:lstStyle>
            <a:lvl1pPr eaLnBrk="0" hangingPunct="0">
              <a:defRPr sz="2400" b="1">
                <a:solidFill>
                  <a:srgbClr val="336600"/>
                </a:solidFill>
                <a:latin typeface="Arial" pitchFamily="34" charset="0"/>
              </a:defRPr>
            </a:lvl1pPr>
            <a:lvl2pPr marL="742950" indent="-285750" eaLnBrk="0" hangingPunct="0">
              <a:defRPr sz="2400" b="1">
                <a:solidFill>
                  <a:srgbClr val="336600"/>
                </a:solidFill>
                <a:latin typeface="Arial" pitchFamily="34" charset="0"/>
              </a:defRPr>
            </a:lvl2pPr>
            <a:lvl3pPr marL="1143000" indent="-228600" eaLnBrk="0" hangingPunct="0">
              <a:defRPr sz="2400" b="1">
                <a:solidFill>
                  <a:srgbClr val="336600"/>
                </a:solidFill>
                <a:latin typeface="Arial" pitchFamily="34" charset="0"/>
              </a:defRPr>
            </a:lvl3pPr>
            <a:lvl4pPr marL="1600200" indent="-228600" eaLnBrk="0" hangingPunct="0">
              <a:defRPr sz="2400" b="1">
                <a:solidFill>
                  <a:srgbClr val="336600"/>
                </a:solidFill>
                <a:latin typeface="Arial" pitchFamily="34" charset="0"/>
              </a:defRPr>
            </a:lvl4pPr>
            <a:lvl5pPr marL="2057400" indent="-228600" eaLnBrk="0" hangingPunct="0">
              <a:defRPr sz="2400" b="1">
                <a:solidFill>
                  <a:srgbClr val="336600"/>
                </a:solidFill>
                <a:latin typeface="Arial" pitchFamily="34" charset="0"/>
              </a:defRPr>
            </a:lvl5pPr>
            <a:lvl6pPr marL="2514600" indent="-228600" algn="ctr" eaLnBrk="0" fontAlgn="base" hangingPunct="0">
              <a:spcBef>
                <a:spcPct val="0"/>
              </a:spcBef>
              <a:spcAft>
                <a:spcPct val="0"/>
              </a:spcAft>
              <a:defRPr sz="2400" b="1">
                <a:solidFill>
                  <a:srgbClr val="336600"/>
                </a:solidFill>
                <a:latin typeface="Arial" pitchFamily="34" charset="0"/>
              </a:defRPr>
            </a:lvl6pPr>
            <a:lvl7pPr marL="2971800" indent="-228600" algn="ctr" eaLnBrk="0" fontAlgn="base" hangingPunct="0">
              <a:spcBef>
                <a:spcPct val="0"/>
              </a:spcBef>
              <a:spcAft>
                <a:spcPct val="0"/>
              </a:spcAft>
              <a:defRPr sz="2400" b="1">
                <a:solidFill>
                  <a:srgbClr val="336600"/>
                </a:solidFill>
                <a:latin typeface="Arial" pitchFamily="34" charset="0"/>
              </a:defRPr>
            </a:lvl7pPr>
            <a:lvl8pPr marL="3429000" indent="-228600" algn="ctr" eaLnBrk="0" fontAlgn="base" hangingPunct="0">
              <a:spcBef>
                <a:spcPct val="0"/>
              </a:spcBef>
              <a:spcAft>
                <a:spcPct val="0"/>
              </a:spcAft>
              <a:defRPr sz="2400" b="1">
                <a:solidFill>
                  <a:srgbClr val="336600"/>
                </a:solidFill>
                <a:latin typeface="Arial" pitchFamily="34" charset="0"/>
              </a:defRPr>
            </a:lvl8pPr>
            <a:lvl9pPr marL="3886200" indent="-228600" algn="ctr" eaLnBrk="0" fontAlgn="base" hangingPunct="0">
              <a:spcBef>
                <a:spcPct val="0"/>
              </a:spcBef>
              <a:spcAft>
                <a:spcPct val="0"/>
              </a:spcAft>
              <a:defRPr sz="2400" b="1">
                <a:solidFill>
                  <a:srgbClr val="336600"/>
                </a:solidFill>
                <a:latin typeface="Arial" pitchFamily="34" charset="0"/>
              </a:defRPr>
            </a:lvl9pPr>
          </a:lstStyle>
          <a:p>
            <a:pPr marL="342900" marR="0" lvl="0" indent="-342900" algn="l" defTabSz="914400" rtl="0" eaLnBrk="1" fontAlgn="auto" latinLnBrk="0" hangingPunct="1">
              <a:lnSpc>
                <a:spcPct val="90000"/>
              </a:lnSpc>
              <a:spcBef>
                <a:spcPts val="0"/>
              </a:spcBef>
              <a:spcAft>
                <a:spcPts val="2025"/>
              </a:spcAft>
              <a:buClr>
                <a:srgbClr val="C00000"/>
              </a:buClr>
              <a:buSzTx/>
              <a:buFont typeface="Wingdings" pitchFamily="2" charset="2"/>
              <a:buChar char="ü"/>
              <a:tabLst/>
              <a:defRPr/>
            </a:pPr>
            <a:r>
              <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It’s free</a:t>
            </a:r>
          </a:p>
          <a:p>
            <a:pPr marL="342900" marR="0" lvl="0" indent="-342900" algn="l" defTabSz="914400" rtl="0" eaLnBrk="1" fontAlgn="auto" latinLnBrk="0" hangingPunct="1">
              <a:lnSpc>
                <a:spcPct val="90000"/>
              </a:lnSpc>
              <a:spcBef>
                <a:spcPts val="0"/>
              </a:spcBef>
              <a:spcAft>
                <a:spcPts val="2025"/>
              </a:spcAft>
              <a:buClr>
                <a:srgbClr val="C00000"/>
              </a:buClr>
              <a:buSzTx/>
              <a:buFont typeface="Wingdings" pitchFamily="2" charset="2"/>
              <a:buChar char="ü"/>
              <a:tabLst/>
              <a:defRPr/>
            </a:pPr>
            <a:r>
              <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Receive research information that is free from bias and based on evidence</a:t>
            </a:r>
          </a:p>
          <a:p>
            <a:pPr marL="342900" marR="0" lvl="0" indent="-342900" algn="l" defTabSz="914400" rtl="0" eaLnBrk="1" fontAlgn="auto" latinLnBrk="0" hangingPunct="1">
              <a:lnSpc>
                <a:spcPct val="90000"/>
              </a:lnSpc>
              <a:spcBef>
                <a:spcPts val="0"/>
              </a:spcBef>
              <a:spcAft>
                <a:spcPts val="2025"/>
              </a:spcAft>
              <a:buClr>
                <a:srgbClr val="C00000"/>
              </a:buClr>
              <a:buSzTx/>
              <a:buFont typeface="Wingdings" pitchFamily="2" charset="2"/>
              <a:buChar char="ü"/>
              <a:tabLst/>
              <a:defRPr/>
            </a:pPr>
            <a:r>
              <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Participate in studies relevant to you and your patients</a:t>
            </a:r>
          </a:p>
          <a:p>
            <a:pPr marL="342900" marR="0" lvl="0" indent="-342900" algn="l" defTabSz="914400" rtl="0" eaLnBrk="1" fontAlgn="auto" latinLnBrk="0" hangingPunct="1">
              <a:lnSpc>
                <a:spcPct val="90000"/>
              </a:lnSpc>
              <a:spcBef>
                <a:spcPts val="0"/>
              </a:spcBef>
              <a:spcAft>
                <a:spcPts val="2025"/>
              </a:spcAft>
              <a:buClr>
                <a:srgbClr val="C00000"/>
              </a:buClr>
              <a:buSzTx/>
              <a:buFont typeface="Wingdings" pitchFamily="2" charset="2"/>
              <a:buChar char="ü"/>
              <a:tabLst/>
              <a:defRPr/>
            </a:pPr>
            <a:r>
              <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Free continuing education (CE) credits</a:t>
            </a:r>
          </a:p>
          <a:p>
            <a:pPr marL="342900" marR="0" lvl="0" indent="-342900" algn="l" defTabSz="914400" rtl="0" eaLnBrk="1" fontAlgn="auto" latinLnBrk="0" hangingPunct="1">
              <a:lnSpc>
                <a:spcPct val="90000"/>
              </a:lnSpc>
              <a:spcBef>
                <a:spcPts val="0"/>
              </a:spcBef>
              <a:spcAft>
                <a:spcPts val="2025"/>
              </a:spcAft>
              <a:buClr>
                <a:srgbClr val="C00000"/>
              </a:buClr>
              <a:buSzTx/>
              <a:buFont typeface="Wingdings" pitchFamily="2" charset="2"/>
              <a:buChar char="ü"/>
              <a:tabLst/>
              <a:defRPr/>
            </a:pPr>
            <a:r>
              <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Collegial interactions with fellow network members</a:t>
            </a:r>
          </a:p>
          <a:p>
            <a:pPr marL="342900" marR="0" lvl="0" indent="-342900" algn="l" defTabSz="914400" rtl="0" eaLnBrk="1" fontAlgn="auto" latinLnBrk="0" hangingPunct="1">
              <a:lnSpc>
                <a:spcPct val="90000"/>
              </a:lnSpc>
              <a:spcBef>
                <a:spcPts val="0"/>
              </a:spcBef>
              <a:spcAft>
                <a:spcPts val="2025"/>
              </a:spcAft>
              <a:buClr>
                <a:srgbClr val="C00000"/>
              </a:buClr>
              <a:buSzTx/>
              <a:buFont typeface="Wingdings" pitchFamily="2" charset="2"/>
              <a:buChar char="ü"/>
              <a:tabLst/>
              <a:defRPr/>
            </a:pPr>
            <a:r>
              <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rPr>
              <a:t>Practitioners and patients’ compensation for study participation</a:t>
            </a:r>
          </a:p>
          <a:p>
            <a:pPr marL="130373" marR="0" lvl="0" indent="-228600" algn="l" defTabSz="914400" rtl="0" eaLnBrk="1" fontAlgn="auto" latinLnBrk="0" hangingPunct="1">
              <a:lnSpc>
                <a:spcPct val="90000"/>
              </a:lnSpc>
              <a:spcBef>
                <a:spcPts val="0"/>
              </a:spcBef>
              <a:spcAft>
                <a:spcPts val="2025"/>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Proxima Nova Rg" panose="02000506030000020004" pitchFamily="2" charset="0"/>
              <a:ea typeface="+mn-ea"/>
              <a:cs typeface="+mn-cs"/>
            </a:endParaRPr>
          </a:p>
        </p:txBody>
      </p:sp>
      <p:pic>
        <p:nvPicPr>
          <p:cNvPr id="3" name="Picture 2" descr="Tooth with tools">
            <a:extLst>
              <a:ext uri="{FF2B5EF4-FFF2-40B4-BE49-F238E27FC236}">
                <a16:creationId xmlns:a16="http://schemas.microsoft.com/office/drawing/2014/main" id="{508414AE-E5A0-1FB6-4020-28DCA0037B1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8" name="Picture 7" descr="Group of women smiling">
            <a:extLst>
              <a:ext uri="{FF2B5EF4-FFF2-40B4-BE49-F238E27FC236}">
                <a16:creationId xmlns:a16="http://schemas.microsoft.com/office/drawing/2014/main" id="{9D341077-46CA-52C8-96E8-0578969A7D2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
        <p:nvSpPr>
          <p:cNvPr id="45061" name="Slide Number Placeholder 4"/>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03DD89AF-FAE0-4B22-A331-219A82EAE34C}"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32</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0178" name="Text Box 3"/>
          <p:cNvSpPr txBox="1">
            <a:spLocks noChangeArrowheads="1"/>
          </p:cNvSpPr>
          <p:nvPr/>
        </p:nvSpPr>
        <p:spPr bwMode="auto">
          <a:xfrm>
            <a:off x="3980557" y="2216348"/>
            <a:ext cx="4357688"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b="1">
                <a:solidFill>
                  <a:srgbClr val="336600"/>
                </a:solidFill>
                <a:latin typeface="Arial" pitchFamily="34" charset="0"/>
                <a:cs typeface="Arial" pitchFamily="34" charset="0"/>
              </a:defRPr>
            </a:lvl1pPr>
            <a:lvl2pPr marL="742950" indent="-285750" eaLnBrk="0" hangingPunct="0">
              <a:defRPr sz="2400" b="1">
                <a:solidFill>
                  <a:srgbClr val="336600"/>
                </a:solidFill>
                <a:latin typeface="Arial" pitchFamily="34" charset="0"/>
                <a:cs typeface="Arial" pitchFamily="34" charset="0"/>
              </a:defRPr>
            </a:lvl2pPr>
            <a:lvl3pPr marL="1143000" indent="-228600" eaLnBrk="0" hangingPunct="0">
              <a:defRPr sz="2400" b="1">
                <a:solidFill>
                  <a:srgbClr val="336600"/>
                </a:solidFill>
                <a:latin typeface="Arial" pitchFamily="34" charset="0"/>
                <a:cs typeface="Arial" pitchFamily="34" charset="0"/>
              </a:defRPr>
            </a:lvl3pPr>
            <a:lvl4pPr marL="1600200" indent="-228600" eaLnBrk="0" hangingPunct="0">
              <a:defRPr sz="2400" b="1">
                <a:solidFill>
                  <a:srgbClr val="336600"/>
                </a:solidFill>
                <a:latin typeface="Arial" pitchFamily="34" charset="0"/>
                <a:cs typeface="Arial" pitchFamily="34" charset="0"/>
              </a:defRPr>
            </a:lvl4pPr>
            <a:lvl5pPr marL="2057400" indent="-228600" eaLnBrk="0" hangingPunct="0">
              <a:defRPr sz="2400" b="1">
                <a:solidFill>
                  <a:srgbClr val="336600"/>
                </a:solidFill>
                <a:latin typeface="Arial" pitchFamily="34" charset="0"/>
                <a:cs typeface="Arial" pitchFamily="34" charset="0"/>
              </a:defRPr>
            </a:lvl5pPr>
            <a:lvl6pPr marL="2514600" indent="-228600" eaLnBrk="0" fontAlgn="base" hangingPunct="0">
              <a:spcBef>
                <a:spcPct val="0"/>
              </a:spcBef>
              <a:spcAft>
                <a:spcPct val="0"/>
              </a:spcAft>
              <a:defRPr sz="2400" b="1">
                <a:solidFill>
                  <a:srgbClr val="336600"/>
                </a:solidFill>
                <a:latin typeface="Arial" pitchFamily="34" charset="0"/>
                <a:cs typeface="Arial" pitchFamily="34" charset="0"/>
              </a:defRPr>
            </a:lvl6pPr>
            <a:lvl7pPr marL="2971800" indent="-228600" eaLnBrk="0" fontAlgn="base" hangingPunct="0">
              <a:spcBef>
                <a:spcPct val="0"/>
              </a:spcBef>
              <a:spcAft>
                <a:spcPct val="0"/>
              </a:spcAft>
              <a:defRPr sz="2400" b="1">
                <a:solidFill>
                  <a:srgbClr val="336600"/>
                </a:solidFill>
                <a:latin typeface="Arial" pitchFamily="34" charset="0"/>
                <a:cs typeface="Arial" pitchFamily="34" charset="0"/>
              </a:defRPr>
            </a:lvl7pPr>
            <a:lvl8pPr marL="3429000" indent="-228600" eaLnBrk="0" fontAlgn="base" hangingPunct="0">
              <a:spcBef>
                <a:spcPct val="0"/>
              </a:spcBef>
              <a:spcAft>
                <a:spcPct val="0"/>
              </a:spcAft>
              <a:defRPr sz="2400" b="1">
                <a:solidFill>
                  <a:srgbClr val="336600"/>
                </a:solidFill>
                <a:latin typeface="Arial" pitchFamily="34" charset="0"/>
                <a:cs typeface="Arial" pitchFamily="34" charset="0"/>
              </a:defRPr>
            </a:lvl8pPr>
            <a:lvl9pPr marL="3886200" indent="-228600" eaLnBrk="0" fontAlgn="base" hangingPunct="0">
              <a:spcBef>
                <a:spcPct val="0"/>
              </a:spcBef>
              <a:spcAft>
                <a:spcPct val="0"/>
              </a:spcAft>
              <a:defRPr sz="2400" b="1">
                <a:solidFill>
                  <a:srgbClr val="336600"/>
                </a:solidFill>
                <a:latin typeface="Arial" pitchFamily="34" charset="0"/>
                <a:cs typeface="Arial" pitchFamily="34" charset="0"/>
              </a:defRPr>
            </a:lvl9pPr>
          </a:lstStyle>
          <a:p>
            <a:pPr marL="257175" marR="0" lvl="0" indent="-257175" algn="l" defTabSz="514350" rtl="0" eaLnBrk="0" fontAlgn="auto" latinLnBrk="0" hangingPunct="0">
              <a:lnSpc>
                <a:spcPct val="100000"/>
              </a:lnSpc>
              <a:spcBef>
                <a:spcPts val="0"/>
              </a:spcBef>
              <a:spcAft>
                <a:spcPts val="600"/>
              </a:spcAft>
              <a:buClrTx/>
              <a:buSzTx/>
              <a:buFontTx/>
              <a:buNone/>
              <a:tabLst/>
              <a:defRPr/>
            </a:pPr>
            <a:endParaRPr kumimoji="0" lang="en-US" altLang="en-US" sz="1350" b="1" i="0" u="none" strike="noStrike" kern="1200" cap="none" spc="0" normalizeH="0" baseline="0" noProof="0">
              <a:ln>
                <a:noFill/>
              </a:ln>
              <a:solidFill>
                <a:prstClr val="black"/>
              </a:solidFill>
              <a:effectLst/>
              <a:uLnTx/>
              <a:uFillTx/>
              <a:latin typeface="Arial" pitchFamily="34" charset="0"/>
              <a:ea typeface="+mn-ea"/>
              <a:cs typeface="Arial" pitchFamily="34" charset="0"/>
            </a:endParaRPr>
          </a:p>
          <a:p>
            <a:pPr marL="257175" marR="0" lvl="0" indent="-257175" algn="l" defTabSz="514350" rtl="0" eaLnBrk="0" fontAlgn="auto" latinLnBrk="0" hangingPunct="0">
              <a:lnSpc>
                <a:spcPct val="100000"/>
              </a:lnSpc>
              <a:spcBef>
                <a:spcPts val="0"/>
              </a:spcBef>
              <a:spcAft>
                <a:spcPts val="600"/>
              </a:spcAft>
              <a:buClrTx/>
              <a:buSzTx/>
              <a:buFontTx/>
              <a:buNone/>
              <a:tabLst/>
              <a:defRPr/>
            </a:pPr>
            <a:endParaRPr kumimoji="0" lang="en-US" altLang="en-US" sz="1350" b="1" i="0" u="none" strike="noStrike" kern="1200" cap="none" spc="0" normalizeH="0" baseline="0" noProof="0">
              <a:ln>
                <a:noFill/>
              </a:ln>
              <a:solidFill>
                <a:prstClr val="black"/>
              </a:solidFill>
              <a:effectLst/>
              <a:uLnTx/>
              <a:uFillTx/>
              <a:latin typeface="Arial" pitchFamily="34" charset="0"/>
              <a:ea typeface="+mn-ea"/>
              <a:cs typeface="Arial" pitchFamily="34" charset="0"/>
            </a:endParaRPr>
          </a:p>
          <a:p>
            <a:pPr marL="257175" marR="0" lvl="0" indent="-257175" algn="l" defTabSz="514350" rtl="0" eaLnBrk="0" fontAlgn="auto" latinLnBrk="0" hangingPunct="0">
              <a:lnSpc>
                <a:spcPct val="100000"/>
              </a:lnSpc>
              <a:spcBef>
                <a:spcPts val="0"/>
              </a:spcBef>
              <a:spcAft>
                <a:spcPts val="600"/>
              </a:spcAft>
              <a:buClrTx/>
              <a:buSzTx/>
              <a:buFontTx/>
              <a:buNone/>
              <a:tabLst/>
              <a:defRPr/>
            </a:pPr>
            <a:endParaRPr kumimoji="0" lang="en-US" altLang="en-US" sz="1350" b="1" i="0" u="none" strike="noStrike" kern="1200" cap="none" spc="0" normalizeH="0" baseline="0" noProof="0">
              <a:ln>
                <a:noFill/>
              </a:ln>
              <a:solidFill>
                <a:prstClr val="black"/>
              </a:solidFill>
              <a:effectLst/>
              <a:uLnTx/>
              <a:uFillTx/>
              <a:latin typeface="Arial" pitchFamily="34" charset="0"/>
              <a:ea typeface="+mn-ea"/>
              <a:cs typeface="Arial" pitchFamily="34" charset="0"/>
            </a:endParaRPr>
          </a:p>
          <a:p>
            <a:pPr marL="257175" marR="0" lvl="0" indent="-257175" algn="l" defTabSz="514350" rtl="0" eaLnBrk="0" fontAlgn="auto" latinLnBrk="0" hangingPunct="0">
              <a:lnSpc>
                <a:spcPct val="100000"/>
              </a:lnSpc>
              <a:spcBef>
                <a:spcPts val="0"/>
              </a:spcBef>
              <a:spcAft>
                <a:spcPts val="600"/>
              </a:spcAft>
              <a:buClrTx/>
              <a:buSzTx/>
              <a:buFontTx/>
              <a:buNone/>
              <a:tabLst/>
              <a:defRPr/>
            </a:pPr>
            <a:endParaRPr kumimoji="0" lang="en-US" altLang="en-US" sz="1350" b="1" i="0" u="none" strike="noStrike" kern="1200" cap="none" spc="0" normalizeH="0" baseline="0" noProof="0">
              <a:ln>
                <a:noFill/>
              </a:ln>
              <a:solidFill>
                <a:prstClr val="black"/>
              </a:solidFill>
              <a:effectLst/>
              <a:uLnTx/>
              <a:uFillTx/>
              <a:latin typeface="Arial" pitchFamily="34" charset="0"/>
              <a:ea typeface="+mn-ea"/>
              <a:cs typeface="Arial" pitchFamily="34" charset="0"/>
            </a:endParaRPr>
          </a:p>
          <a:p>
            <a:pPr marL="257175" marR="0" lvl="0" indent="-257175" algn="l" defTabSz="514350" rtl="0" eaLnBrk="0" fontAlgn="auto" latinLnBrk="0" hangingPunct="0">
              <a:lnSpc>
                <a:spcPct val="100000"/>
              </a:lnSpc>
              <a:spcBef>
                <a:spcPts val="0"/>
              </a:spcBef>
              <a:spcAft>
                <a:spcPts val="600"/>
              </a:spcAft>
              <a:buClrTx/>
              <a:buSzTx/>
              <a:buFontTx/>
              <a:buNone/>
              <a:tabLst/>
              <a:defRPr/>
            </a:pPr>
            <a:endParaRPr kumimoji="0" lang="en-US" altLang="en-US" sz="1350" b="1" i="0" u="none" strike="noStrike" kern="1200" cap="none" spc="0" normalizeH="0" baseline="0" noProof="0">
              <a:ln>
                <a:noFill/>
              </a:ln>
              <a:solidFill>
                <a:prstClr val="black"/>
              </a:solidFill>
              <a:effectLst/>
              <a:uLnTx/>
              <a:uFillTx/>
              <a:latin typeface="Arial" pitchFamily="34" charset="0"/>
              <a:ea typeface="+mn-ea"/>
              <a:cs typeface="Arial" pitchFamily="34" charset="0"/>
            </a:endParaRPr>
          </a:p>
          <a:p>
            <a:pPr marL="257175" marR="0" lvl="0" indent="-257175" algn="l" defTabSz="514350" rtl="0" eaLnBrk="0" fontAlgn="auto" latinLnBrk="0" hangingPunct="0">
              <a:lnSpc>
                <a:spcPct val="100000"/>
              </a:lnSpc>
              <a:spcBef>
                <a:spcPts val="0"/>
              </a:spcBef>
              <a:spcAft>
                <a:spcPts val="600"/>
              </a:spcAft>
              <a:buClrTx/>
              <a:buSzTx/>
              <a:buFontTx/>
              <a:buNone/>
              <a:tabLst/>
              <a:defRPr/>
            </a:pPr>
            <a:endParaRPr kumimoji="0" lang="en-US" altLang="en-US" sz="1350" b="1"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pic>
        <p:nvPicPr>
          <p:cNvPr id="2" name="Picture 1" descr="Qr code&#10;&#10;Description automatically generated">
            <a:extLst>
              <a:ext uri="{FF2B5EF4-FFF2-40B4-BE49-F238E27FC236}">
                <a16:creationId xmlns:a16="http://schemas.microsoft.com/office/drawing/2014/main" id="{5C86BB79-5596-EB2E-82A8-9AD087A95A3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29950" y="208918"/>
            <a:ext cx="2257075" cy="2257075"/>
          </a:xfrm>
          <a:prstGeom prst="rect">
            <a:avLst/>
          </a:prstGeom>
        </p:spPr>
      </p:pic>
    </p:spTree>
    <p:extLst>
      <p:ext uri="{BB962C8B-B14F-4D97-AF65-F5344CB8AC3E}">
        <p14:creationId xmlns:p14="http://schemas.microsoft.com/office/powerpoint/2010/main" val="1016488236"/>
      </p:ext>
    </p:extLst>
  </p:cSld>
  <p:clrMapOvr>
    <a:masterClrMapping/>
  </p:clrMapOvr>
  <mc:AlternateContent xmlns:mc="http://schemas.openxmlformats.org/markup-compatibility/2006" xmlns:p14="http://schemas.microsoft.com/office/powerpoint/2010/main">
    <mc:Choice Requires="p14">
      <p:transition spd="slow" p14:dur="2000" advTm="19472"/>
    </mc:Choice>
    <mc:Fallback xmlns="">
      <p:transition spd="slow" advTm="19472"/>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Qr code&#10;&#10;Description automatically generated">
            <a:extLst>
              <a:ext uri="{FF2B5EF4-FFF2-40B4-BE49-F238E27FC236}">
                <a16:creationId xmlns:a16="http://schemas.microsoft.com/office/drawing/2014/main" id="{46E09474-A691-0CF2-C1EB-9C6C3F00D580}"/>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105298" y="559024"/>
            <a:ext cx="4082655" cy="1933164"/>
          </a:xfrm>
          <a:prstGeom prst="rect">
            <a:avLst/>
          </a:prstGeom>
        </p:spPr>
      </p:pic>
      <p:pic>
        <p:nvPicPr>
          <p:cNvPr id="4" name="Picture 3" descr="Logo, company name&#10;&#10;Description automatically generated">
            <a:extLst>
              <a:ext uri="{FF2B5EF4-FFF2-40B4-BE49-F238E27FC236}">
                <a16:creationId xmlns:a16="http://schemas.microsoft.com/office/drawing/2014/main" id="{24FC36D5-E54D-C07C-5E8B-5B0139115D8E}"/>
              </a:ext>
            </a:extLst>
          </p:cNvPr>
          <p:cNvPicPr>
            <a:picLocks noChangeAspect="1"/>
          </p:cNvPicPr>
          <p:nvPr/>
        </p:nvPicPr>
        <p:blipFill>
          <a:blip r:embed="rId3"/>
          <a:stretch>
            <a:fillRect/>
          </a:stretch>
        </p:blipFill>
        <p:spPr>
          <a:xfrm>
            <a:off x="646479" y="1212150"/>
            <a:ext cx="5291667" cy="3968750"/>
          </a:xfrm>
          <a:prstGeom prst="rect">
            <a:avLst/>
          </a:prstGeom>
        </p:spPr>
      </p:pic>
      <p:sp>
        <p:nvSpPr>
          <p:cNvPr id="5" name="Rectangle 4">
            <a:extLst>
              <a:ext uri="{FF2B5EF4-FFF2-40B4-BE49-F238E27FC236}">
                <a16:creationId xmlns:a16="http://schemas.microsoft.com/office/drawing/2014/main" id="{FED3B316-98CF-5DC9-A245-49245FC7B2B5}"/>
              </a:ext>
            </a:extLst>
          </p:cNvPr>
          <p:cNvSpPr/>
          <p:nvPr/>
        </p:nvSpPr>
        <p:spPr>
          <a:xfrm>
            <a:off x="7105299" y="559024"/>
            <a:ext cx="317478" cy="391235"/>
          </a:xfrm>
          <a:prstGeom prst="rect">
            <a:avLst/>
          </a:prstGeom>
          <a:solidFill>
            <a:srgbClr val="BFBB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65D7F24-3E5E-B588-0BAD-02696CD0C690}"/>
              </a:ext>
            </a:extLst>
          </p:cNvPr>
          <p:cNvSpPr txBox="1">
            <a:spLocks/>
          </p:cNvSpPr>
          <p:nvPr/>
        </p:nvSpPr>
        <p:spPr bwMode="auto">
          <a:xfrm>
            <a:off x="1867587" y="4958668"/>
            <a:ext cx="2129755" cy="9411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lnSpc>
                <a:spcPct val="90000"/>
              </a:lnSpc>
              <a:spcAft>
                <a:spcPts val="600"/>
              </a:spcAft>
            </a:pPr>
            <a:r>
              <a:rPr lang="en-US" altLang="en-US" sz="1600" b="1" dirty="0">
                <a:solidFill>
                  <a:srgbClr val="383E88"/>
                </a:solidFill>
                <a:latin typeface="Open Sans Extrabold" panose="020B0606030504020204" pitchFamily="34" charset="0"/>
                <a:ea typeface="Open Sans Extrabold" panose="020B0606030504020204" pitchFamily="34" charset="0"/>
                <a:cs typeface="Open Sans Extrabold" panose="020B0606030504020204" pitchFamily="34" charset="0"/>
              </a:rPr>
              <a:t>funded by</a:t>
            </a:r>
          </a:p>
        </p:txBody>
      </p:sp>
      <p:pic>
        <p:nvPicPr>
          <p:cNvPr id="7" name="Picture 6" descr="Text&#10;&#10;Description automatically generated with medium confidence">
            <a:extLst>
              <a:ext uri="{FF2B5EF4-FFF2-40B4-BE49-F238E27FC236}">
                <a16:creationId xmlns:a16="http://schemas.microsoft.com/office/drawing/2014/main" id="{418E2B3F-7D7D-0EE4-E0DE-A47F5C346A46}"/>
              </a:ext>
            </a:extLst>
          </p:cNvPr>
          <p:cNvPicPr>
            <a:picLocks noChangeAspect="1"/>
          </p:cNvPicPr>
          <p:nvPr/>
        </p:nvPicPr>
        <p:blipFill>
          <a:blip r:embed="rId4"/>
          <a:stretch>
            <a:fillRect/>
          </a:stretch>
        </p:blipFill>
        <p:spPr>
          <a:xfrm>
            <a:off x="1057112" y="5640990"/>
            <a:ext cx="4470400" cy="1054100"/>
          </a:xfrm>
          <a:prstGeom prst="rect">
            <a:avLst/>
          </a:prstGeom>
        </p:spPr>
      </p:pic>
      <p:pic>
        <p:nvPicPr>
          <p:cNvPr id="8" name="Picture 7" descr="Qr code&#10;&#10;Description automatically generated">
            <a:extLst>
              <a:ext uri="{FF2B5EF4-FFF2-40B4-BE49-F238E27FC236}">
                <a16:creationId xmlns:a16="http://schemas.microsoft.com/office/drawing/2014/main" id="{2BB5584F-BB2B-3D5B-28E9-47C16DF3F21F}"/>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014448" y="2795458"/>
            <a:ext cx="2528046" cy="2523853"/>
          </a:xfrm>
          <a:prstGeom prst="rect">
            <a:avLst/>
          </a:prstGeom>
        </p:spPr>
      </p:pic>
      <p:sp>
        <p:nvSpPr>
          <p:cNvPr id="9" name="TextBox 8">
            <a:extLst>
              <a:ext uri="{FF2B5EF4-FFF2-40B4-BE49-F238E27FC236}">
                <a16:creationId xmlns:a16="http://schemas.microsoft.com/office/drawing/2014/main" id="{DF06DFFC-CBD3-C635-C2B8-73677ED2A89E}"/>
              </a:ext>
            </a:extLst>
          </p:cNvPr>
          <p:cNvSpPr txBox="1"/>
          <p:nvPr/>
        </p:nvSpPr>
        <p:spPr>
          <a:xfrm>
            <a:off x="6513627" y="5967985"/>
            <a:ext cx="6096000" cy="400110"/>
          </a:xfrm>
          <a:prstGeom prst="rect">
            <a:avLst/>
          </a:prstGeom>
          <a:noFill/>
        </p:spPr>
        <p:txBody>
          <a:bodyPr wrap="square">
            <a:spAutoFit/>
          </a:bodyPr>
          <a:lstStyle/>
          <a:p>
            <a:r>
              <a:rPr lang="en-US" sz="2000" b="0" dirty="0" err="1">
                <a:latin typeface="Proxima Nova Rg" panose="02000506030000020004" pitchFamily="2" charset="0"/>
              </a:rPr>
              <a:t>www.nationaldentalpbrn.org</a:t>
            </a:r>
            <a:r>
              <a:rPr lang="en-US" sz="2000" b="0" dirty="0">
                <a:latin typeface="Proxima Nova Rg" panose="02000506030000020004" pitchFamily="2" charset="0"/>
              </a:rPr>
              <a:t>/become-a-member</a:t>
            </a:r>
            <a:endParaRPr lang="en-US" sz="2000" dirty="0">
              <a:latin typeface="Proxima Nova Rg" panose="02000506030000020004" pitchFamily="2" charset="0"/>
            </a:endParaRPr>
          </a:p>
        </p:txBody>
      </p:sp>
      <p:sp>
        <p:nvSpPr>
          <p:cNvPr id="10" name="TextBox 9">
            <a:extLst>
              <a:ext uri="{FF2B5EF4-FFF2-40B4-BE49-F238E27FC236}">
                <a16:creationId xmlns:a16="http://schemas.microsoft.com/office/drawing/2014/main" id="{F3D69542-CAA2-9465-DDCE-AF88E3DC73C5}"/>
              </a:ext>
            </a:extLst>
          </p:cNvPr>
          <p:cNvSpPr txBox="1"/>
          <p:nvPr/>
        </p:nvSpPr>
        <p:spPr>
          <a:xfrm>
            <a:off x="7745369" y="86540"/>
            <a:ext cx="3632515" cy="400110"/>
          </a:xfrm>
          <a:prstGeom prst="rect">
            <a:avLst/>
          </a:prstGeom>
          <a:noFill/>
        </p:spPr>
        <p:txBody>
          <a:bodyPr wrap="square">
            <a:spAutoFit/>
          </a:bodyPr>
          <a:lstStyle/>
          <a:p>
            <a:r>
              <a:rPr lang="en-US" sz="2000" dirty="0">
                <a:latin typeface="Open Sans" panose="020B0606030504020204" pitchFamily="34" charset="0"/>
                <a:ea typeface="Open Sans" panose="020B0606030504020204" pitchFamily="34" charset="0"/>
                <a:cs typeface="Open Sans" panose="020B0606030504020204" pitchFamily="34" charset="0"/>
                <a:hlinkClick r:id="rId6"/>
              </a:rPr>
              <a:t>nationaldpbrn@uab.edu</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0434270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9EBA0-E9BE-C6A2-3731-6E9E9B85A7A8}"/>
              </a:ext>
            </a:extLst>
          </p:cNvPr>
          <p:cNvSpPr>
            <a:spLocks noGrp="1"/>
          </p:cNvSpPr>
          <p:nvPr>
            <p:ph type="title"/>
          </p:nvPr>
        </p:nvSpPr>
        <p:spPr>
          <a:xfrm>
            <a:off x="838201" y="345810"/>
            <a:ext cx="5562599" cy="1325563"/>
          </a:xfrm>
        </p:spPr>
        <p:txBody>
          <a:bodyPr vert="horz" lIns="91440" tIns="45720" rIns="91440" bIns="45720" rtlCol="0" anchor="ctr">
            <a:normAutofit fontScale="90000"/>
          </a:bodyPr>
          <a:lstStyle/>
          <a:p>
            <a:r>
              <a:rPr lang="en-US" sz="4100" kern="1200" dirty="0">
                <a:solidFill>
                  <a:schemeClr val="tx1"/>
                </a:solidFill>
              </a:rPr>
              <a:t>Join the practice-based research movement</a:t>
            </a:r>
          </a:p>
        </p:txBody>
      </p:sp>
      <p:sp>
        <p:nvSpPr>
          <p:cNvPr id="3" name="Content Placeholder 2">
            <a:extLst>
              <a:ext uri="{FF2B5EF4-FFF2-40B4-BE49-F238E27FC236}">
                <a16:creationId xmlns:a16="http://schemas.microsoft.com/office/drawing/2014/main" id="{E3E0366F-0E34-8177-5C70-D906E7151C7A}"/>
              </a:ext>
            </a:extLst>
          </p:cNvPr>
          <p:cNvSpPr>
            <a:spLocks noGrp="1"/>
          </p:cNvSpPr>
          <p:nvPr>
            <p:ph sz="half" idx="1"/>
          </p:nvPr>
        </p:nvSpPr>
        <p:spPr>
          <a:xfrm>
            <a:off x="838201" y="1825625"/>
            <a:ext cx="5092194" cy="4351338"/>
          </a:xfrm>
        </p:spPr>
        <p:txBody>
          <a:bodyPr vert="horz" lIns="91440" tIns="45720" rIns="91440" bIns="45720" rtlCol="0">
            <a:normAutofit/>
          </a:bodyPr>
          <a:lstStyle/>
          <a:p>
            <a:pPr indent="-228600">
              <a:buFont typeface="Arial" panose="020B0604020202020204" pitchFamily="34" charset="0"/>
              <a:buChar char="•"/>
            </a:pPr>
            <a:r>
              <a:rPr lang="en-US" dirty="0"/>
              <a:t>Visit our website </a:t>
            </a:r>
            <a:r>
              <a:rPr lang="en-US" dirty="0" err="1"/>
              <a:t>www.nationaldentalpbrn.org</a:t>
            </a:r>
            <a:endParaRPr lang="en-US" dirty="0"/>
          </a:p>
          <a:p>
            <a:pPr indent="-228600">
              <a:buFont typeface="Arial" panose="020B0604020202020204" pitchFamily="34" charset="0"/>
              <a:buChar char="•"/>
            </a:pPr>
            <a:r>
              <a:rPr lang="en-US" dirty="0"/>
              <a:t>Click on ‘Join/Update” and complete the short ‘Enrollment Questionnaire’</a:t>
            </a:r>
          </a:p>
          <a:p>
            <a:pPr indent="-228600">
              <a:buFont typeface="Arial" panose="020B0604020202020204" pitchFamily="34" charset="0"/>
              <a:buChar char="•"/>
            </a:pPr>
            <a:endParaRPr lang="en-US" dirty="0"/>
          </a:p>
          <a:p>
            <a:pPr indent="-228600">
              <a:buFont typeface="Arial" panose="020B0604020202020204" pitchFamily="34" charset="0"/>
              <a:buChar char="•"/>
            </a:pPr>
            <a:r>
              <a:rPr lang="en-US" dirty="0"/>
              <a:t>Contact us:  </a:t>
            </a:r>
            <a:r>
              <a:rPr lang="en-US" dirty="0">
                <a:hlinkClick r:id="rId2"/>
              </a:rPr>
              <a:t>nationaldentpbrn@uab.edu</a:t>
            </a:r>
            <a:endParaRPr lang="en-US" dirty="0"/>
          </a:p>
        </p:txBody>
      </p:sp>
      <p:pic>
        <p:nvPicPr>
          <p:cNvPr id="8" name="Picture 7" descr="Smiling work colleagues">
            <a:extLst>
              <a:ext uri="{FF2B5EF4-FFF2-40B4-BE49-F238E27FC236}">
                <a16:creationId xmlns:a16="http://schemas.microsoft.com/office/drawing/2014/main" id="{8222FFB3-C07E-00DF-07E2-009E8819B06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6" name="Content Placeholder 5" descr="Colleagues gathered together for a group photo">
            <a:extLst>
              <a:ext uri="{FF2B5EF4-FFF2-40B4-BE49-F238E27FC236}">
                <a16:creationId xmlns:a16="http://schemas.microsoft.com/office/drawing/2014/main" id="{969684B6-2E2C-B55D-930A-EC160E1E7CCA}"/>
              </a:ext>
            </a:extLst>
          </p:cNvPr>
          <p:cNvPicPr>
            <a:picLocks noGrp="1" noChangeAspect="1"/>
          </p:cNvPicPr>
          <p:nvPr>
            <p:ph sz="half" idx="2"/>
          </p:nvPr>
        </p:nvPicPr>
        <p:blipFill rotWithShape="1">
          <a:blip r:embed="rId4" cstate="screen">
            <a:extLst>
              <a:ext uri="{28A0092B-C50C-407E-A947-70E740481C1C}">
                <a14:useLocalDpi xmlns:a14="http://schemas.microsoft.com/office/drawing/2010/main"/>
              </a:ext>
            </a:extLst>
          </a:blip>
          <a:srcRect/>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pic>
        <p:nvPicPr>
          <p:cNvPr id="12" name="Picture 11" descr="Qr code&#10;&#10;Description automatically generated">
            <a:extLst>
              <a:ext uri="{FF2B5EF4-FFF2-40B4-BE49-F238E27FC236}">
                <a16:creationId xmlns:a16="http://schemas.microsoft.com/office/drawing/2014/main" id="{31457272-B441-459D-014F-EDEA08CCBC8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29950" y="208918"/>
            <a:ext cx="2257075" cy="2257075"/>
          </a:xfrm>
          <a:prstGeom prst="rect">
            <a:avLst/>
          </a:prstGeom>
        </p:spPr>
      </p:pic>
    </p:spTree>
    <p:extLst>
      <p:ext uri="{BB962C8B-B14F-4D97-AF65-F5344CB8AC3E}">
        <p14:creationId xmlns:p14="http://schemas.microsoft.com/office/powerpoint/2010/main" val="1399925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40707D-8D62-F6A6-7BCA-002C653CE73D}"/>
              </a:ext>
            </a:extLst>
          </p:cNvPr>
          <p:cNvSpPr>
            <a:spLocks noGrp="1"/>
          </p:cNvSpPr>
          <p:nvPr>
            <p:ph type="ctrTitle"/>
          </p:nvPr>
        </p:nvSpPr>
        <p:spPr>
          <a:xfrm>
            <a:off x="681119" y="167707"/>
            <a:ext cx="9144000" cy="1751034"/>
          </a:xfrm>
        </p:spPr>
        <p:txBody>
          <a:bodyPr vert="horz" lIns="91440" tIns="45720" rIns="91440" bIns="45720" rtlCol="0" anchor="ctr">
            <a:normAutofit/>
          </a:bodyPr>
          <a:lstStyle/>
          <a:p>
            <a:r>
              <a:rPr lang="en-US" kern="1200" dirty="0">
                <a:latin typeface="+mj-lt"/>
                <a:ea typeface="+mj-ea"/>
                <a:cs typeface="+mj-cs"/>
              </a:rPr>
              <a:t>Thank you! </a:t>
            </a:r>
          </a:p>
        </p:txBody>
      </p:sp>
      <p:sp>
        <p:nvSpPr>
          <p:cNvPr id="60" name="Content Placeholder 59">
            <a:extLst>
              <a:ext uri="{FF2B5EF4-FFF2-40B4-BE49-F238E27FC236}">
                <a16:creationId xmlns:a16="http://schemas.microsoft.com/office/drawing/2014/main" id="{A8983173-A725-E662-7AAE-E23C0F164D85}"/>
              </a:ext>
            </a:extLst>
          </p:cNvPr>
          <p:cNvSpPr>
            <a:spLocks noGrp="1"/>
          </p:cNvSpPr>
          <p:nvPr>
            <p:ph sz="half" idx="4294967295"/>
          </p:nvPr>
        </p:nvSpPr>
        <p:spPr>
          <a:xfrm>
            <a:off x="89645" y="1918741"/>
            <a:ext cx="5463380" cy="4351338"/>
          </a:xfrm>
        </p:spPr>
        <p:txBody>
          <a:bodyPr vert="horz" lIns="91440" tIns="45720" rIns="91440" bIns="45720" rtlCol="0" anchor="ctr">
            <a:normAutofit/>
          </a:bodyPr>
          <a:lstStyle/>
          <a:p>
            <a:pPr>
              <a:buClr>
                <a:srgbClr val="4C58EE"/>
              </a:buClr>
              <a:buFont typeface="Wingdings" pitchFamily="2" charset="2"/>
              <a:buChar char="ü"/>
            </a:pPr>
            <a:r>
              <a:rPr lang="en-US" sz="2400" dirty="0">
                <a:solidFill>
                  <a:schemeClr val="bg1"/>
                </a:solidFill>
                <a:latin typeface="+mn-lt"/>
                <a:ea typeface="+mn-ea"/>
                <a:cs typeface="+mn-cs"/>
              </a:rPr>
              <a:t>Instagram: @</a:t>
            </a:r>
            <a:r>
              <a:rPr lang="en-US" sz="2400" dirty="0" err="1">
                <a:solidFill>
                  <a:schemeClr val="bg1"/>
                </a:solidFill>
                <a:latin typeface="+mn-lt"/>
                <a:ea typeface="+mn-ea"/>
                <a:cs typeface="+mn-cs"/>
              </a:rPr>
              <a:t>NationalDPBRN</a:t>
            </a:r>
            <a:endParaRPr lang="en-US" sz="2400" dirty="0">
              <a:solidFill>
                <a:schemeClr val="bg1"/>
              </a:solidFill>
              <a:latin typeface="+mn-lt"/>
              <a:ea typeface="+mn-ea"/>
              <a:cs typeface="+mn-cs"/>
            </a:endParaRPr>
          </a:p>
          <a:p>
            <a:pPr>
              <a:buClr>
                <a:srgbClr val="4C58EE"/>
              </a:buClr>
              <a:buFont typeface="Wingdings" pitchFamily="2" charset="2"/>
              <a:buChar char="ü"/>
            </a:pPr>
            <a:r>
              <a:rPr lang="en-US" sz="2400" dirty="0">
                <a:solidFill>
                  <a:schemeClr val="bg1"/>
                </a:solidFill>
                <a:latin typeface="+mn-lt"/>
                <a:ea typeface="+mn-ea"/>
                <a:cs typeface="+mn-cs"/>
              </a:rPr>
              <a:t>Twitter: @</a:t>
            </a:r>
            <a:r>
              <a:rPr lang="en-US" sz="2400" dirty="0" err="1">
                <a:solidFill>
                  <a:schemeClr val="bg1"/>
                </a:solidFill>
                <a:latin typeface="+mn-lt"/>
                <a:ea typeface="+mn-ea"/>
                <a:cs typeface="+mn-cs"/>
              </a:rPr>
              <a:t>DentalPBRN</a:t>
            </a:r>
            <a:endParaRPr lang="en-US" sz="2400" dirty="0">
              <a:solidFill>
                <a:schemeClr val="bg1"/>
              </a:solidFill>
              <a:latin typeface="+mn-lt"/>
              <a:ea typeface="+mn-ea"/>
              <a:cs typeface="+mn-cs"/>
            </a:endParaRPr>
          </a:p>
          <a:p>
            <a:pPr>
              <a:buClr>
                <a:srgbClr val="4C58EE"/>
              </a:buClr>
              <a:buFont typeface="Wingdings" pitchFamily="2" charset="2"/>
              <a:buChar char="ü"/>
            </a:pPr>
            <a:r>
              <a:rPr lang="en-US" sz="2400" dirty="0">
                <a:solidFill>
                  <a:schemeClr val="bg1"/>
                </a:solidFill>
                <a:latin typeface="+mn-lt"/>
                <a:ea typeface="+mn-ea"/>
                <a:cs typeface="+mn-cs"/>
              </a:rPr>
              <a:t>Facebook: @</a:t>
            </a:r>
            <a:r>
              <a:rPr lang="en-US" sz="2400" dirty="0" err="1">
                <a:solidFill>
                  <a:schemeClr val="bg1"/>
                </a:solidFill>
                <a:latin typeface="+mn-lt"/>
                <a:ea typeface="+mn-ea"/>
                <a:cs typeface="+mn-cs"/>
              </a:rPr>
              <a:t>NationalDentalPBRN</a:t>
            </a:r>
            <a:endParaRPr lang="en-US" sz="2400" dirty="0">
              <a:solidFill>
                <a:schemeClr val="bg1"/>
              </a:solidFill>
              <a:latin typeface="+mn-lt"/>
              <a:ea typeface="+mn-ea"/>
              <a:cs typeface="+mn-cs"/>
            </a:endParaRPr>
          </a:p>
          <a:p>
            <a:pPr>
              <a:buClr>
                <a:srgbClr val="4C58EE"/>
              </a:buClr>
              <a:buFont typeface="Wingdings" pitchFamily="2" charset="2"/>
              <a:buChar char="ü"/>
            </a:pPr>
            <a:r>
              <a:rPr lang="en-US" sz="2400" dirty="0">
                <a:solidFill>
                  <a:schemeClr val="bg1"/>
                </a:solidFill>
                <a:latin typeface="+mn-lt"/>
                <a:ea typeface="+mn-ea"/>
                <a:cs typeface="+mn-cs"/>
              </a:rPr>
              <a:t>YouTube: </a:t>
            </a:r>
            <a:r>
              <a:rPr lang="en-US" sz="2400" dirty="0">
                <a:solidFill>
                  <a:schemeClr val="bg1"/>
                </a:solidFill>
              </a:rPr>
              <a:t>National Dental Practice-Based Research Network</a:t>
            </a:r>
          </a:p>
          <a:p>
            <a:pPr>
              <a:buClr>
                <a:srgbClr val="4C58EE"/>
              </a:buClr>
              <a:buFont typeface="Wingdings" pitchFamily="2" charset="2"/>
              <a:buChar char="ü"/>
            </a:pPr>
            <a:r>
              <a:rPr lang="en-US" sz="2400" dirty="0">
                <a:solidFill>
                  <a:schemeClr val="bg1"/>
                </a:solidFill>
                <a:latin typeface="+mn-lt"/>
                <a:ea typeface="+mn-ea"/>
                <a:cs typeface="+mn-cs"/>
              </a:rPr>
              <a:t>Email: </a:t>
            </a:r>
            <a:r>
              <a:rPr lang="en-US" sz="2400" dirty="0" err="1">
                <a:solidFill>
                  <a:schemeClr val="bg1"/>
                </a:solidFill>
                <a:latin typeface="+mn-lt"/>
                <a:ea typeface="+mn-ea"/>
                <a:cs typeface="+mn-cs"/>
              </a:rPr>
              <a:t>NationalDPBRN@uab.edu</a:t>
            </a:r>
            <a:endParaRPr lang="en-US" sz="2400" dirty="0">
              <a:solidFill>
                <a:schemeClr val="bg1"/>
              </a:solidFill>
              <a:latin typeface="+mn-lt"/>
              <a:ea typeface="+mn-ea"/>
              <a:cs typeface="+mn-cs"/>
            </a:endParaRPr>
          </a:p>
        </p:txBody>
      </p:sp>
      <p:sp>
        <p:nvSpPr>
          <p:cNvPr id="5" name="Slide Number Placeholder 4">
            <a:extLst>
              <a:ext uri="{FF2B5EF4-FFF2-40B4-BE49-F238E27FC236}">
                <a16:creationId xmlns:a16="http://schemas.microsoft.com/office/drawing/2014/main" id="{77EE2B4B-5CFD-1246-9D81-07259317B5F4}"/>
              </a:ext>
            </a:extLst>
          </p:cNvPr>
          <p:cNvSpPr>
            <a:spLocks noGrp="1"/>
          </p:cNvSpPr>
          <p:nvPr>
            <p:ph type="sldNum" sz="quarter" idx="4294967295"/>
          </p:nvPr>
        </p:nvSpPr>
        <p:spPr>
          <a:xfrm>
            <a:off x="11276013" y="6356350"/>
            <a:ext cx="915987" cy="365125"/>
          </a:xfrm>
          <a:prstGeom prst="rect">
            <a:avLst/>
          </a:prstGeom>
        </p:spPr>
        <p:txBody>
          <a:bodyPr vert="horz" lIns="91440" tIns="45720" rIns="91440" bIns="45720" rtlCol="0" anchor="ctr">
            <a:normAutofit/>
          </a:bodyPr>
          <a:lstStyle>
            <a:defPPr>
              <a:defRPr lang="en-US"/>
            </a:defPPr>
            <a:lvl1pPr marL="0" algn="ctr" defTabSz="457200" rtl="0" eaLnBrk="1" latinLnBrk="0" hangingPunct="1">
              <a:defRPr sz="12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600"/>
              </a:spcAft>
              <a:buClrTx/>
              <a:buSzTx/>
              <a:buFontTx/>
              <a:buNone/>
              <a:tabLst/>
              <a:defRPr/>
            </a:pPr>
            <a:fld id="{8DA2C6BB-42E6-DF45-96A9-E839D1C5474D}" type="slidenum">
              <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35</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1028" name="Picture 4">
            <a:extLst>
              <a:ext uri="{FF2B5EF4-FFF2-40B4-BE49-F238E27FC236}">
                <a16:creationId xmlns:a16="http://schemas.microsoft.com/office/drawing/2014/main" id="{8BA93792-89B8-3E3F-28E6-A738775508B0}"/>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8050228" y="63219"/>
            <a:ext cx="4277051" cy="6731562"/>
          </a:xfrm>
          <a:custGeom>
            <a:avLst/>
            <a:gdLst/>
            <a:ahLst/>
            <a:cxnLst/>
            <a:rect l="l" t="t" r="r" b="b"/>
            <a:pathLst>
              <a:path w="2258539" h="3554668">
                <a:moveTo>
                  <a:pt x="1777334" y="0"/>
                </a:moveTo>
                <a:cubicBezTo>
                  <a:pt x="1900033" y="0"/>
                  <a:pt x="2019829" y="12434"/>
                  <a:pt x="2135529" y="36109"/>
                </a:cubicBezTo>
                <a:lnTo>
                  <a:pt x="2258539" y="67738"/>
                </a:lnTo>
                <a:lnTo>
                  <a:pt x="2258539" y="3486930"/>
                </a:lnTo>
                <a:lnTo>
                  <a:pt x="2135529" y="3518559"/>
                </a:lnTo>
                <a:cubicBezTo>
                  <a:pt x="2019829" y="3542235"/>
                  <a:pt x="1900033" y="3554668"/>
                  <a:pt x="1777334" y="3554668"/>
                </a:cubicBezTo>
                <a:cubicBezTo>
                  <a:pt x="795739" y="3554668"/>
                  <a:pt x="0" y="2758929"/>
                  <a:pt x="0" y="1777334"/>
                </a:cubicBezTo>
                <a:cubicBezTo>
                  <a:pt x="0" y="795740"/>
                  <a:pt x="795739" y="0"/>
                  <a:pt x="1777334"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396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F7D15-8705-F615-856D-F47B7C9DC201}"/>
              </a:ext>
            </a:extLst>
          </p:cNvPr>
          <p:cNvSpPr>
            <a:spLocks noGrp="1"/>
          </p:cNvSpPr>
          <p:nvPr>
            <p:ph type="ctrTitle"/>
          </p:nvPr>
        </p:nvSpPr>
        <p:spPr>
          <a:xfrm>
            <a:off x="391885" y="360217"/>
            <a:ext cx="7783124" cy="4730398"/>
          </a:xfrm>
        </p:spPr>
        <p:txBody>
          <a:bodyPr>
            <a:noAutofit/>
          </a:bodyPr>
          <a:lstStyle/>
          <a:p>
            <a:pPr>
              <a:lnSpc>
                <a:spcPct val="150000"/>
              </a:lnSpc>
            </a:pPr>
            <a:r>
              <a:rPr lang="en-US" sz="4800" b="0" dirty="0">
                <a:solidFill>
                  <a:srgbClr val="4C58EE"/>
                </a:solidFill>
              </a:rPr>
              <a:t>“…</a:t>
            </a:r>
            <a:r>
              <a:rPr lang="en-US" sz="1800" b="0" dirty="0"/>
              <a:t> My participation with the PBRN over the years has been one of the highlights of my career. </a:t>
            </a:r>
            <a:br>
              <a:rPr lang="en-US" sz="1800" b="0" dirty="0"/>
            </a:br>
            <a:r>
              <a:rPr lang="en-US" sz="1800" b="0" dirty="0"/>
              <a:t>The opportunity to take part in well designed clinical studies has improved the quality of care I was able to provide and elevated my office in many ways. </a:t>
            </a:r>
            <a:br>
              <a:rPr lang="en-US" sz="1800" b="0" dirty="0"/>
            </a:br>
            <a:r>
              <a:rPr lang="en-US" sz="1800" b="0" dirty="0"/>
              <a:t>From enhancing the way both patients and team members felt about the office to improving our procedures on a daily basis, being a valued member of the PBRN has been a privilege.</a:t>
            </a:r>
            <a:r>
              <a:rPr lang="en-US" sz="4800" b="0" dirty="0">
                <a:solidFill>
                  <a:srgbClr val="4C58EE"/>
                </a:solidFill>
              </a:rPr>
              <a:t>”</a:t>
            </a:r>
            <a:endParaRPr lang="en-US" sz="1800" dirty="0"/>
          </a:p>
        </p:txBody>
      </p:sp>
      <p:sp>
        <p:nvSpPr>
          <p:cNvPr id="4" name="TextBox 3">
            <a:extLst>
              <a:ext uri="{FF2B5EF4-FFF2-40B4-BE49-F238E27FC236}">
                <a16:creationId xmlns:a16="http://schemas.microsoft.com/office/drawing/2014/main" id="{DEB808C0-1549-E629-0E55-D11C2C48D30B}"/>
              </a:ext>
            </a:extLst>
          </p:cNvPr>
          <p:cNvSpPr txBox="1"/>
          <p:nvPr/>
        </p:nvSpPr>
        <p:spPr>
          <a:xfrm>
            <a:off x="4798075" y="5979475"/>
            <a:ext cx="3682375" cy="73866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Proxima Nova Rg" panose="02000506030000020004" pitchFamily="2" charset="0"/>
                <a:ea typeface="+mn-ea"/>
                <a:cs typeface="+mn-cs"/>
              </a:rPr>
              <a:t>Laurence H. Stone, DDS., MAGD</a:t>
            </a:r>
            <a:br>
              <a:rPr kumimoji="0" lang="en-US" sz="1400" b="0" i="0" u="none" strike="noStrike" kern="1200" cap="none" spc="0" normalizeH="0" baseline="0" noProof="0" dirty="0">
                <a:ln>
                  <a:noFill/>
                </a:ln>
                <a:solidFill>
                  <a:srgbClr val="FFFFFF"/>
                </a:solidFill>
                <a:effectLst/>
                <a:uLnTx/>
                <a:uFillTx/>
                <a:latin typeface="Proxima Nova Rg" panose="02000506030000020004" pitchFamily="2" charset="0"/>
                <a:ea typeface="+mn-ea"/>
                <a:cs typeface="+mn-cs"/>
              </a:rPr>
            </a:br>
            <a:r>
              <a:rPr kumimoji="0" lang="en-US" sz="1400" b="0" i="0" u="none" strike="noStrike" kern="1200" cap="none" spc="0" normalizeH="0" baseline="0" noProof="0" dirty="0">
                <a:ln>
                  <a:noFill/>
                </a:ln>
                <a:solidFill>
                  <a:srgbClr val="FFFFFF"/>
                </a:solidFill>
                <a:effectLst/>
                <a:uLnTx/>
                <a:uFillTx/>
                <a:latin typeface="Proxima Nova Rg" panose="02000506030000020004" pitchFamily="2" charset="0"/>
                <a:ea typeface="+mn-ea"/>
                <a:cs typeface="+mn-cs"/>
              </a:rPr>
              <a:t>Doylestown Dental Solutions PC</a:t>
            </a:r>
            <a:br>
              <a:rPr kumimoji="0" lang="en-US" sz="1400" b="0" i="0" u="none" strike="noStrike" kern="1200" cap="none" spc="0" normalizeH="0" baseline="0" noProof="0" dirty="0">
                <a:ln>
                  <a:noFill/>
                </a:ln>
                <a:solidFill>
                  <a:srgbClr val="FFFFFF"/>
                </a:solidFill>
                <a:effectLst/>
                <a:uLnTx/>
                <a:uFillTx/>
                <a:latin typeface="Proxima Nova Rg" panose="02000506030000020004" pitchFamily="2" charset="0"/>
                <a:ea typeface="+mn-ea"/>
                <a:cs typeface="+mn-cs"/>
              </a:rPr>
            </a:br>
            <a:r>
              <a:rPr kumimoji="0" lang="en-US" sz="1400" b="0" i="0" u="none" strike="noStrike" kern="1200" cap="none" spc="0" normalizeH="0" baseline="0" noProof="0" dirty="0">
                <a:ln>
                  <a:noFill/>
                </a:ln>
                <a:solidFill>
                  <a:srgbClr val="FFFFFF"/>
                </a:solidFill>
                <a:effectLst/>
                <a:uLnTx/>
                <a:uFillTx/>
                <a:latin typeface="Proxima Nova Rg" panose="02000506030000020004" pitchFamily="2" charset="0"/>
                <a:ea typeface="+mn-ea"/>
                <a:cs typeface="+mn-cs"/>
              </a:rPr>
              <a:t>Doylestown, PA</a:t>
            </a:r>
          </a:p>
        </p:txBody>
      </p:sp>
      <p:pic>
        <p:nvPicPr>
          <p:cNvPr id="8" name="Picture 7" descr="A picture containing diagram&#10;&#10;Description automatically generated">
            <a:extLst>
              <a:ext uri="{FF2B5EF4-FFF2-40B4-BE49-F238E27FC236}">
                <a16:creationId xmlns:a16="http://schemas.microsoft.com/office/drawing/2014/main" id="{D4646AB6-7981-45E6-5DA3-7F7ADD073235}"/>
              </a:ext>
            </a:extLst>
          </p:cNvPr>
          <p:cNvPicPr>
            <a:picLocks noChangeAspect="1"/>
          </p:cNvPicPr>
          <p:nvPr/>
        </p:nvPicPr>
        <p:blipFill>
          <a:blip r:embed="rId3"/>
          <a:stretch>
            <a:fillRect/>
          </a:stretch>
        </p:blipFill>
        <p:spPr>
          <a:xfrm>
            <a:off x="8632850" y="0"/>
            <a:ext cx="3682374" cy="6858000"/>
          </a:xfrm>
          <a:prstGeom prst="rect">
            <a:avLst/>
          </a:prstGeom>
        </p:spPr>
      </p:pic>
    </p:spTree>
    <p:extLst>
      <p:ext uri="{BB962C8B-B14F-4D97-AF65-F5344CB8AC3E}">
        <p14:creationId xmlns:p14="http://schemas.microsoft.com/office/powerpoint/2010/main" val="3417780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5A421F7-FFF1-BEEC-5C1B-C485E34C4232}"/>
              </a:ext>
            </a:extLst>
          </p:cNvPr>
          <p:cNvSpPr>
            <a:spLocks noGrp="1"/>
          </p:cNvSpPr>
          <p:nvPr>
            <p:ph type="pic" idx="1"/>
          </p:nvPr>
        </p:nvSpPr>
        <p:spPr/>
      </p:sp>
      <p:sp>
        <p:nvSpPr>
          <p:cNvPr id="9" name="Text Placeholder 8">
            <a:extLst>
              <a:ext uri="{FF2B5EF4-FFF2-40B4-BE49-F238E27FC236}">
                <a16:creationId xmlns:a16="http://schemas.microsoft.com/office/drawing/2014/main" id="{C10DD44C-65A2-9207-6073-7E38F63EC655}"/>
              </a:ext>
            </a:extLst>
          </p:cNvPr>
          <p:cNvSpPr>
            <a:spLocks noGrp="1"/>
          </p:cNvSpPr>
          <p:nvPr>
            <p:ph type="body" sz="half" idx="2"/>
          </p:nvPr>
        </p:nvSpPr>
        <p:spPr>
          <a:xfrm>
            <a:off x="430306" y="565079"/>
            <a:ext cx="4341719" cy="5835721"/>
          </a:xfrm>
        </p:spPr>
        <p:txBody>
          <a:bodyPr>
            <a:normAutofit/>
          </a:bodyPr>
          <a:lstStyle/>
          <a:p>
            <a:pPr algn="ctr"/>
            <a:r>
              <a:rPr lang="en-US" sz="4800" dirty="0"/>
              <a:t>Can dentists </a:t>
            </a:r>
            <a:r>
              <a:rPr lang="en-US" sz="2800" dirty="0"/>
              <a:t>and other dental providers </a:t>
            </a:r>
            <a:r>
              <a:rPr lang="en-US" sz="2800" dirty="0">
                <a:ea typeface="Helvetica Neue" panose="02000503000000020004" pitchFamily="2" charset="0"/>
                <a:cs typeface="Helvetica Neue" panose="02000503000000020004" pitchFamily="2" charset="0"/>
              </a:rPr>
              <a:t>c</a:t>
            </a:r>
            <a:r>
              <a:rPr lang="en-US" sz="2800" dirty="0">
                <a:latin typeface="Proxima Nova Rg" panose="02000506030000020004" pitchFamily="2" charset="0"/>
                <a:ea typeface="Helvetica Neue" panose="02000503000000020004" pitchFamily="2" charset="0"/>
                <a:cs typeface="Helvetica Neue" panose="02000503000000020004" pitchFamily="2" charset="0"/>
              </a:rPr>
              <a:t>onduct </a:t>
            </a:r>
            <a:r>
              <a:rPr lang="en-US" sz="4800" dirty="0">
                <a:latin typeface="Proxima Nova Rg" panose="02000506030000020004" pitchFamily="2" charset="0"/>
                <a:ea typeface="Helvetica Neue" panose="02000503000000020004" pitchFamily="2" charset="0"/>
                <a:cs typeface="Helvetica Neue" panose="02000503000000020004" pitchFamily="2" charset="0"/>
              </a:rPr>
              <a:t>clinical studies </a:t>
            </a:r>
            <a:r>
              <a:rPr lang="en-US" sz="2800" dirty="0">
                <a:latin typeface="Proxima Nova Rg" panose="02000506030000020004" pitchFamily="2" charset="0"/>
                <a:ea typeface="Helvetica Neue" panose="02000503000000020004" pitchFamily="2" charset="0"/>
                <a:cs typeface="Helvetica Neue" panose="02000503000000020004" pitchFamily="2" charset="0"/>
              </a:rPr>
              <a:t>that are important to them and their patients with </a:t>
            </a:r>
            <a:r>
              <a:rPr lang="en-US" sz="4800" dirty="0">
                <a:latin typeface="Proxima Nova Rg" panose="02000506030000020004" pitchFamily="2" charset="0"/>
                <a:ea typeface="Helvetica Neue" panose="02000503000000020004" pitchFamily="2" charset="0"/>
                <a:cs typeface="Helvetica Neue" panose="02000503000000020004" pitchFamily="2" charset="0"/>
              </a:rPr>
              <a:t>minimal impact to dental office </a:t>
            </a:r>
            <a:r>
              <a:rPr lang="en-US" sz="2800" dirty="0">
                <a:latin typeface="Proxima Nova Rg" panose="02000506030000020004" pitchFamily="2" charset="0"/>
                <a:ea typeface="Helvetica Neue" panose="02000503000000020004" pitchFamily="2" charset="0"/>
                <a:cs typeface="Helvetica Neue" panose="02000503000000020004" pitchFamily="2" charset="0"/>
              </a:rPr>
              <a:t>operations and patient flow?</a:t>
            </a:r>
          </a:p>
          <a:p>
            <a:pPr algn="ctr"/>
            <a:endParaRPr lang="en-US" sz="2800" dirty="0"/>
          </a:p>
        </p:txBody>
      </p:sp>
      <p:pic>
        <p:nvPicPr>
          <p:cNvPr id="2" name="Content Placeholder 4">
            <a:extLst>
              <a:ext uri="{FF2B5EF4-FFF2-40B4-BE49-F238E27FC236}">
                <a16:creationId xmlns:a16="http://schemas.microsoft.com/office/drawing/2014/main" id="{44D1CAAA-1504-170D-6D3D-FEA45A8F9509}"/>
              </a:ext>
            </a:extLst>
          </p:cNvPr>
          <p:cNvPicPr>
            <a:picLocks noChangeAspect="1"/>
          </p:cNvPicPr>
          <p:nvPr/>
        </p:nvPicPr>
        <p:blipFill>
          <a:blip r:embed="rId3"/>
          <a:stretch>
            <a:fillRect/>
          </a:stretch>
        </p:blipFill>
        <p:spPr>
          <a:xfrm>
            <a:off x="5183188" y="-75407"/>
            <a:ext cx="7008812" cy="7008812"/>
          </a:xfrm>
          <a:prstGeom prst="rect">
            <a:avLst/>
          </a:prstGeom>
        </p:spPr>
      </p:pic>
    </p:spTree>
    <p:extLst>
      <p:ext uri="{BB962C8B-B14F-4D97-AF65-F5344CB8AC3E}">
        <p14:creationId xmlns:p14="http://schemas.microsoft.com/office/powerpoint/2010/main" val="1168964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6ECBF-B7BD-3A2E-C68F-F85648517B57}"/>
              </a:ext>
            </a:extLst>
          </p:cNvPr>
          <p:cNvSpPr>
            <a:spLocks noGrp="1"/>
          </p:cNvSpPr>
          <p:nvPr>
            <p:ph type="title"/>
          </p:nvPr>
        </p:nvSpPr>
        <p:spPr>
          <a:xfrm>
            <a:off x="838200" y="365125"/>
            <a:ext cx="6376988" cy="1325563"/>
          </a:xfrm>
        </p:spPr>
        <p:txBody>
          <a:bodyPr vert="horz" lIns="91440" tIns="45720" rIns="91440" bIns="45720" rtlCol="0" anchor="ctr">
            <a:normAutofit fontScale="90000"/>
          </a:bodyPr>
          <a:lstStyle/>
          <a:p>
            <a:r>
              <a:rPr lang="en-US" sz="3700" dirty="0"/>
              <a:t>What is the dental practice-based research network (PBRN)?</a:t>
            </a:r>
          </a:p>
        </p:txBody>
      </p:sp>
      <p:sp>
        <p:nvSpPr>
          <p:cNvPr id="3" name="Content Placeholder 2">
            <a:extLst>
              <a:ext uri="{FF2B5EF4-FFF2-40B4-BE49-F238E27FC236}">
                <a16:creationId xmlns:a16="http://schemas.microsoft.com/office/drawing/2014/main" id="{377C3B6F-89C2-C67C-29F2-3E3D52EF6D34}"/>
              </a:ext>
            </a:extLst>
          </p:cNvPr>
          <p:cNvSpPr>
            <a:spLocks noGrp="1"/>
          </p:cNvSpPr>
          <p:nvPr>
            <p:ph sz="half" idx="1"/>
          </p:nvPr>
        </p:nvSpPr>
        <p:spPr>
          <a:xfrm>
            <a:off x="838200" y="1825625"/>
            <a:ext cx="5393361" cy="4351338"/>
          </a:xfrm>
        </p:spPr>
        <p:txBody>
          <a:bodyPr vert="horz" lIns="91440" tIns="45720" rIns="91440" bIns="45720" rtlCol="0">
            <a:normAutofit/>
          </a:bodyPr>
          <a:lstStyle/>
          <a:p>
            <a:pPr indent="-228600">
              <a:spcBef>
                <a:spcPct val="0"/>
              </a:spcBef>
              <a:buFont typeface="Arial" panose="020B0604020202020204" pitchFamily="34" charset="0"/>
              <a:buChar char="•"/>
            </a:pPr>
            <a:r>
              <a:rPr lang="en-US" altLang="en-US" sz="2200" dirty="0"/>
              <a:t>Dental practices across the United States that investigate research questions and engage in sharing experiences and expertise in best practices for their patients. </a:t>
            </a:r>
          </a:p>
          <a:p>
            <a:pPr indent="-228600">
              <a:spcBef>
                <a:spcPct val="0"/>
              </a:spcBef>
              <a:buFont typeface="Arial" panose="020B0604020202020204" pitchFamily="34" charset="0"/>
              <a:buChar char="•"/>
            </a:pPr>
            <a:endParaRPr lang="en-US" altLang="en-US" sz="2200" dirty="0"/>
          </a:p>
          <a:p>
            <a:pPr indent="-228600">
              <a:spcBef>
                <a:spcPct val="0"/>
              </a:spcBef>
              <a:buFont typeface="Arial" panose="020B0604020202020204" pitchFamily="34" charset="0"/>
              <a:buChar char="•"/>
            </a:pPr>
            <a:r>
              <a:rPr lang="en-US" altLang="en-US" sz="2200" dirty="0"/>
              <a:t>The research is done in and about the daily clinical practice, where most of the population receives its dental care.</a:t>
            </a:r>
          </a:p>
          <a:p>
            <a:pPr indent="-228600">
              <a:spcBef>
                <a:spcPct val="0"/>
              </a:spcBef>
              <a:buFont typeface="Arial" panose="020B0604020202020204" pitchFamily="34" charset="0"/>
              <a:buChar char="•"/>
            </a:pPr>
            <a:endParaRPr lang="en-US" altLang="en-US" sz="2200" dirty="0"/>
          </a:p>
          <a:p>
            <a:pPr indent="-228600">
              <a:spcBef>
                <a:spcPct val="0"/>
              </a:spcBef>
              <a:buFont typeface="Arial" panose="020B0604020202020204" pitchFamily="34" charset="0"/>
              <a:buChar char="•"/>
            </a:pPr>
            <a:r>
              <a:rPr lang="en-US" altLang="en-US" sz="2200" dirty="0"/>
              <a:t>Designed to gather </a:t>
            </a:r>
            <a:r>
              <a:rPr lang="en-US" altLang="en-US" sz="2200" i="1" dirty="0"/>
              <a:t>real world </a:t>
            </a:r>
            <a:r>
              <a:rPr lang="en-US" altLang="en-US" sz="2200" dirty="0"/>
              <a:t>evidence for the prevention and treatment of oral diseases.</a:t>
            </a:r>
          </a:p>
          <a:p>
            <a:pPr indent="-228600">
              <a:buFont typeface="Arial" panose="020B0604020202020204" pitchFamily="34" charset="0"/>
              <a:buChar char="•"/>
            </a:pPr>
            <a:endParaRPr lang="en-US" sz="2200" dirty="0"/>
          </a:p>
        </p:txBody>
      </p:sp>
      <p:pic>
        <p:nvPicPr>
          <p:cNvPr id="6" name="Content Placeholder 5" descr="Doctor holding light">
            <a:extLst>
              <a:ext uri="{FF2B5EF4-FFF2-40B4-BE49-F238E27FC236}">
                <a16:creationId xmlns:a16="http://schemas.microsoft.com/office/drawing/2014/main" id="{5CDFCBBE-1FA2-63C3-5343-F241CC9A3481}"/>
              </a:ext>
            </a:extLst>
          </p:cNvPr>
          <p:cNvPicPr>
            <a:picLocks noGrp="1" noChangeAspect="1"/>
          </p:cNvPicPr>
          <p:nvPr>
            <p:ph sz="half" idx="2"/>
          </p:nvPr>
        </p:nvPicPr>
        <p:blipFill rotWithShape="1">
          <a:blip r:embed="rId2" cstate="hqprint">
            <a:extLst>
              <a:ext uri="{28A0092B-C50C-407E-A947-70E740481C1C}">
                <a14:useLocalDpi xmlns:a14="http://schemas.microsoft.com/office/drawing/2010/main"/>
              </a:ext>
            </a:extLst>
          </a:blip>
          <a:srcRect r="-3" b="-2"/>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Tree>
    <p:extLst>
      <p:ext uri="{BB962C8B-B14F-4D97-AF65-F5344CB8AC3E}">
        <p14:creationId xmlns:p14="http://schemas.microsoft.com/office/powerpoint/2010/main" val="2153481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7DF49-7366-49E6-A044-7E62D6C66255}"/>
              </a:ext>
            </a:extLst>
          </p:cNvPr>
          <p:cNvSpPr>
            <a:spLocks noGrp="1"/>
          </p:cNvSpPr>
          <p:nvPr>
            <p:ph type="title"/>
          </p:nvPr>
        </p:nvSpPr>
        <p:spPr>
          <a:xfrm>
            <a:off x="528157" y="237757"/>
            <a:ext cx="11135686" cy="768545"/>
          </a:xfrm>
        </p:spPr>
        <p:txBody>
          <a:bodyPr>
            <a:normAutofit/>
          </a:bodyPr>
          <a:lstStyle/>
          <a:p>
            <a:r>
              <a:rPr lang="en-US" dirty="0"/>
              <a:t>Scientific Research Evidence to Practice Gaps</a:t>
            </a:r>
          </a:p>
        </p:txBody>
      </p:sp>
      <p:graphicFrame>
        <p:nvGraphicFramePr>
          <p:cNvPr id="16" name="Diagram 15">
            <a:extLst>
              <a:ext uri="{FF2B5EF4-FFF2-40B4-BE49-F238E27FC236}">
                <a16:creationId xmlns:a16="http://schemas.microsoft.com/office/drawing/2014/main" id="{1CEFB5A8-C0B4-AA83-5A95-386464CB72BB}"/>
              </a:ext>
            </a:extLst>
          </p:cNvPr>
          <p:cNvGraphicFramePr/>
          <p:nvPr/>
        </p:nvGraphicFramePr>
        <p:xfrm>
          <a:off x="2670810" y="12452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5">
            <a:extLst>
              <a:ext uri="{FF2B5EF4-FFF2-40B4-BE49-F238E27FC236}">
                <a16:creationId xmlns:a16="http://schemas.microsoft.com/office/drawing/2014/main" id="{4FB994EB-D589-8FEB-B78F-EC85086A1D9F}"/>
              </a:ext>
            </a:extLst>
          </p:cNvPr>
          <p:cNvSpPr/>
          <p:nvPr/>
        </p:nvSpPr>
        <p:spPr>
          <a:xfrm>
            <a:off x="680033" y="4561833"/>
            <a:ext cx="2286925" cy="677141"/>
          </a:xfrm>
          <a:custGeom>
            <a:avLst/>
            <a:gdLst>
              <a:gd name="connsiteX0" fmla="*/ 0 w 6502400"/>
              <a:gd name="connsiteY0" fmla="*/ 163380 h 1633802"/>
              <a:gd name="connsiteX1" fmla="*/ 163380 w 6502400"/>
              <a:gd name="connsiteY1" fmla="*/ 0 h 1633802"/>
              <a:gd name="connsiteX2" fmla="*/ 6339020 w 6502400"/>
              <a:gd name="connsiteY2" fmla="*/ 0 h 1633802"/>
              <a:gd name="connsiteX3" fmla="*/ 6502400 w 6502400"/>
              <a:gd name="connsiteY3" fmla="*/ 163380 h 1633802"/>
              <a:gd name="connsiteX4" fmla="*/ 6502400 w 6502400"/>
              <a:gd name="connsiteY4" fmla="*/ 1470422 h 1633802"/>
              <a:gd name="connsiteX5" fmla="*/ 6339020 w 6502400"/>
              <a:gd name="connsiteY5" fmla="*/ 1633802 h 1633802"/>
              <a:gd name="connsiteX6" fmla="*/ 163380 w 6502400"/>
              <a:gd name="connsiteY6" fmla="*/ 1633802 h 1633802"/>
              <a:gd name="connsiteX7" fmla="*/ 0 w 6502400"/>
              <a:gd name="connsiteY7" fmla="*/ 1470422 h 1633802"/>
              <a:gd name="connsiteX8" fmla="*/ 0 w 6502400"/>
              <a:gd name="connsiteY8" fmla="*/ 163380 h 163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02400" h="1633802">
                <a:moveTo>
                  <a:pt x="0" y="163380"/>
                </a:moveTo>
                <a:cubicBezTo>
                  <a:pt x="0" y="73148"/>
                  <a:pt x="73148" y="0"/>
                  <a:pt x="163380" y="0"/>
                </a:cubicBezTo>
                <a:lnTo>
                  <a:pt x="6339020" y="0"/>
                </a:lnTo>
                <a:cubicBezTo>
                  <a:pt x="6429252" y="0"/>
                  <a:pt x="6502400" y="73148"/>
                  <a:pt x="6502400" y="163380"/>
                </a:cubicBezTo>
                <a:lnTo>
                  <a:pt x="6502400" y="1470422"/>
                </a:lnTo>
                <a:cubicBezTo>
                  <a:pt x="6502400" y="1560654"/>
                  <a:pt x="6429252" y="1633802"/>
                  <a:pt x="6339020" y="1633802"/>
                </a:cubicBezTo>
                <a:lnTo>
                  <a:pt x="163380" y="1633802"/>
                </a:lnTo>
                <a:cubicBezTo>
                  <a:pt x="73148" y="1633802"/>
                  <a:pt x="0" y="1560654"/>
                  <a:pt x="0" y="1470422"/>
                </a:cubicBezTo>
                <a:lnTo>
                  <a:pt x="0" y="163380"/>
                </a:lnTo>
                <a:close/>
              </a:path>
            </a:pathLst>
          </a:custGeom>
          <a:solidFill>
            <a:srgbClr val="4C58EE"/>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36752" tIns="114527" rIns="136752" bIns="114527" numCol="1" spcCol="1270" anchor="ctr" anchorCtr="0">
            <a:noAutofit/>
          </a:bodyPr>
          <a:lstStyle/>
          <a:p>
            <a:pPr marL="0" marR="0" lvl="0" indent="0" algn="ctr" defTabSz="1555750" rtl="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Proxima Nova Rg" panose="02000506030000020004" pitchFamily="2" charset="0"/>
                <a:ea typeface="+mn-ea"/>
                <a:cs typeface="Calibri" pitchFamily="34" charset="0"/>
              </a:rPr>
              <a:t>The remedy is</a:t>
            </a:r>
            <a:endParaRPr kumimoji="0" lang="en-US" sz="2400" b="1" i="0" u="none" strike="noStrike" kern="1200" cap="none" spc="0" normalizeH="0" baseline="0" noProof="0" dirty="0">
              <a:ln>
                <a:noFill/>
              </a:ln>
              <a:solidFill>
                <a:srgbClr val="FFFFFF"/>
              </a:solidFill>
              <a:effectLst/>
              <a:uLnTx/>
              <a:uFillTx/>
              <a:latin typeface="Proxima Nova Rg" panose="02000506030000020004" pitchFamily="2" charset="0"/>
              <a:ea typeface="+mn-ea"/>
              <a:cs typeface="+mn-cs"/>
            </a:endParaRPr>
          </a:p>
        </p:txBody>
      </p:sp>
    </p:spTree>
    <p:extLst>
      <p:ext uri="{BB962C8B-B14F-4D97-AF65-F5344CB8AC3E}">
        <p14:creationId xmlns:p14="http://schemas.microsoft.com/office/powerpoint/2010/main" val="204305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DA0C2-BCCE-823E-7ACD-86CBFE3B1F1C}"/>
              </a:ext>
            </a:extLst>
          </p:cNvPr>
          <p:cNvSpPr>
            <a:spLocks noGrp="1"/>
          </p:cNvSpPr>
          <p:nvPr>
            <p:ph type="title"/>
          </p:nvPr>
        </p:nvSpPr>
        <p:spPr>
          <a:xfrm>
            <a:off x="349624" y="200212"/>
            <a:ext cx="11510682" cy="764428"/>
          </a:xfrm>
        </p:spPr>
        <p:txBody>
          <a:bodyPr>
            <a:noAutofit/>
          </a:bodyPr>
          <a:lstStyle/>
          <a:p>
            <a:r>
              <a:rPr lang="en-US" sz="3600" dirty="0"/>
              <a:t>Advantages of Practice-based Participatory Research</a:t>
            </a:r>
          </a:p>
        </p:txBody>
      </p:sp>
      <p:sp>
        <p:nvSpPr>
          <p:cNvPr id="3" name="Content Placeholder 2">
            <a:extLst>
              <a:ext uri="{FF2B5EF4-FFF2-40B4-BE49-F238E27FC236}">
                <a16:creationId xmlns:a16="http://schemas.microsoft.com/office/drawing/2014/main" id="{5C749F6E-DB2D-37E9-D1EA-DAF20E76D492}"/>
              </a:ext>
            </a:extLst>
          </p:cNvPr>
          <p:cNvSpPr>
            <a:spLocks noGrp="1"/>
          </p:cNvSpPr>
          <p:nvPr>
            <p:ph sz="half" idx="1"/>
          </p:nvPr>
        </p:nvSpPr>
        <p:spPr/>
        <p:txBody>
          <a:bodyPr>
            <a:normAutofit/>
          </a:bodyPr>
          <a:lstStyle/>
          <a:p>
            <a:r>
              <a:rPr lang="en-US" sz="2400" dirty="0">
                <a:solidFill>
                  <a:srgbClr val="000000"/>
                </a:solidFill>
                <a:ea typeface="Times New Roman" panose="02020603050405020304" pitchFamily="18" charset="0"/>
              </a:rPr>
              <a:t>E</a:t>
            </a:r>
            <a:r>
              <a:rPr lang="en-US" sz="2400" dirty="0">
                <a:solidFill>
                  <a:srgbClr val="000000"/>
                </a:solidFill>
                <a:effectLst/>
                <a:ea typeface="Times New Roman" panose="02020603050405020304" pitchFamily="18" charset="0"/>
              </a:rPr>
              <a:t>xpands upon current mandates of patient-centered care and human-centered design research</a:t>
            </a:r>
            <a:endParaRPr lang="en-US" sz="2400" dirty="0">
              <a:effectLst/>
              <a:ea typeface="Times New Roman" panose="02020603050405020304" pitchFamily="18" charset="0"/>
            </a:endParaRPr>
          </a:p>
          <a:p>
            <a:r>
              <a:rPr lang="en-US" sz="2400" dirty="0">
                <a:solidFill>
                  <a:srgbClr val="000000"/>
                </a:solidFill>
                <a:ea typeface="Times New Roman" panose="02020603050405020304" pitchFamily="18" charset="0"/>
              </a:rPr>
              <a:t>S</a:t>
            </a:r>
            <a:r>
              <a:rPr lang="en-US" sz="2400" dirty="0">
                <a:solidFill>
                  <a:srgbClr val="000000"/>
                </a:solidFill>
                <a:effectLst/>
                <a:ea typeface="Times New Roman" panose="02020603050405020304" pitchFamily="18" charset="0"/>
              </a:rPr>
              <a:t>trengthens Dentistry's ethical framework</a:t>
            </a:r>
            <a:r>
              <a:rPr lang="en-US" sz="2400" dirty="0">
                <a:effectLst/>
              </a:rPr>
              <a:t> </a:t>
            </a:r>
          </a:p>
          <a:p>
            <a:r>
              <a:rPr lang="en-US" sz="2400" dirty="0">
                <a:ea typeface="Times New Roman" panose="02020603050405020304" pitchFamily="18" charset="0"/>
              </a:rPr>
              <a:t>I</a:t>
            </a:r>
            <a:r>
              <a:rPr lang="en-US" sz="2400" dirty="0">
                <a:effectLst/>
                <a:ea typeface="Times New Roman" panose="02020603050405020304" pitchFamily="18" charset="0"/>
              </a:rPr>
              <a:t>mproves the validity of research methods</a:t>
            </a:r>
          </a:p>
          <a:p>
            <a:r>
              <a:rPr lang="en-US" sz="2400" dirty="0">
                <a:ea typeface="Times New Roman" panose="02020603050405020304" pitchFamily="18" charset="0"/>
              </a:rPr>
              <a:t>W</a:t>
            </a:r>
            <a:r>
              <a:rPr lang="en-US" sz="2400" dirty="0">
                <a:effectLst/>
                <a:ea typeface="Times New Roman" panose="02020603050405020304" pitchFamily="18" charset="0"/>
              </a:rPr>
              <a:t>ell-positioned to increase the effectiveness of interventions for individuals and their communities</a:t>
            </a:r>
          </a:p>
          <a:p>
            <a:r>
              <a:rPr lang="en-US" sz="2400" dirty="0"/>
              <a:t>Close the research to practice gap</a:t>
            </a:r>
          </a:p>
        </p:txBody>
      </p:sp>
      <p:sp>
        <p:nvSpPr>
          <p:cNvPr id="8" name="Content Placeholder 7">
            <a:extLst>
              <a:ext uri="{FF2B5EF4-FFF2-40B4-BE49-F238E27FC236}">
                <a16:creationId xmlns:a16="http://schemas.microsoft.com/office/drawing/2014/main" id="{E579E02C-0FDD-1092-D565-EDF383B91F84}"/>
              </a:ext>
            </a:extLst>
          </p:cNvPr>
          <p:cNvSpPr>
            <a:spLocks noGrp="1"/>
          </p:cNvSpPr>
          <p:nvPr>
            <p:ph sz="half" idx="2"/>
          </p:nvPr>
        </p:nvSpPr>
        <p:spPr/>
        <p:txBody>
          <a:bodyPr/>
          <a:lstStyle/>
          <a:p>
            <a:endParaRPr lang="en-US" dirty="0"/>
          </a:p>
        </p:txBody>
      </p:sp>
      <p:pic>
        <p:nvPicPr>
          <p:cNvPr id="12" name="Picture 11">
            <a:extLst>
              <a:ext uri="{FF2B5EF4-FFF2-40B4-BE49-F238E27FC236}">
                <a16:creationId xmlns:a16="http://schemas.microsoft.com/office/drawing/2014/main" id="{BCAE60D5-7AD1-67D7-749E-22AC2766F7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23548" y="1080340"/>
            <a:ext cx="5785410" cy="4527084"/>
          </a:xfrm>
          <a:prstGeom prst="rect">
            <a:avLst/>
          </a:prstGeom>
        </p:spPr>
      </p:pic>
    </p:spTree>
    <p:extLst>
      <p:ext uri="{BB962C8B-B14F-4D97-AF65-F5344CB8AC3E}">
        <p14:creationId xmlns:p14="http://schemas.microsoft.com/office/powerpoint/2010/main" val="147632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Pedestrians walking on city cross walk">
            <a:extLst>
              <a:ext uri="{FF2B5EF4-FFF2-40B4-BE49-F238E27FC236}">
                <a16:creationId xmlns:a16="http://schemas.microsoft.com/office/drawing/2014/main" id="{F5BF1018-5082-17E2-0796-5CE2CE58C5F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r="-1"/>
          <a:stretch/>
        </p:blipFill>
        <p:spPr>
          <a:xfrm>
            <a:off x="624723" y="1825625"/>
            <a:ext cx="2468563" cy="1414463"/>
          </a:xfrm>
          <a:custGeom>
            <a:avLst/>
            <a:gdLst/>
            <a:ahLst/>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p:spPr>
      </p:pic>
      <p:pic>
        <p:nvPicPr>
          <p:cNvPr id="18" name="Picture 17" descr="Doctor and patient">
            <a:extLst>
              <a:ext uri="{FF2B5EF4-FFF2-40B4-BE49-F238E27FC236}">
                <a16:creationId xmlns:a16="http://schemas.microsoft.com/office/drawing/2014/main" id="{66FE74B5-7024-188D-C0DC-7E34CE33C2E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4723" y="3306763"/>
            <a:ext cx="2468563" cy="3186113"/>
          </a:xfrm>
          <a:custGeom>
            <a:avLst/>
            <a:gdLst/>
            <a:ahLst/>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p:spPr>
      </p:pic>
      <p:pic>
        <p:nvPicPr>
          <p:cNvPr id="4" name="Picture 2">
            <a:extLst>
              <a:ext uri="{FF2B5EF4-FFF2-40B4-BE49-F238E27FC236}">
                <a16:creationId xmlns:a16="http://schemas.microsoft.com/office/drawing/2014/main" id="{E2ABB2EA-A24E-7951-1B5C-9C7C896B0B53}"/>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l="16537" r="6215" b="2"/>
          <a:stretch/>
        </p:blipFill>
        <p:spPr bwMode="auto">
          <a:xfrm>
            <a:off x="3765850" y="1751542"/>
            <a:ext cx="4994691" cy="4996392"/>
          </a:xfrm>
          <a:custGeom>
            <a:avLst/>
            <a:gdLst/>
            <a:ahLst/>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extLst>
            <a:ext uri="{909E8E84-426E-40DD-AFC4-6F175D3DCCD1}">
              <a14:hiddenFill xmlns:a14="http://schemas.microsoft.com/office/drawing/2010/main">
                <a:solidFill>
                  <a:srgbClr val="FFFFFF"/>
                </a:solidFill>
              </a14:hiddenFill>
            </a:ext>
          </a:extLst>
        </p:spPr>
      </p:pic>
      <p:pic>
        <p:nvPicPr>
          <p:cNvPr id="9" name="Content Placeholder 8" descr="Pipette dripping green solution into test tube">
            <a:extLst>
              <a:ext uri="{FF2B5EF4-FFF2-40B4-BE49-F238E27FC236}">
                <a16:creationId xmlns:a16="http://schemas.microsoft.com/office/drawing/2014/main" id="{3621D981-1794-CE0D-3F91-3528248F550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9433105" y="1825625"/>
            <a:ext cx="2278063" cy="2357438"/>
          </a:xfrm>
          <a:custGeom>
            <a:avLst/>
            <a:gdLst/>
            <a:ahLst/>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p:spPr>
      </p:pic>
      <p:pic>
        <p:nvPicPr>
          <p:cNvPr id="3" name="Picture 2" descr="Researcher looking into microscope">
            <a:extLst>
              <a:ext uri="{FF2B5EF4-FFF2-40B4-BE49-F238E27FC236}">
                <a16:creationId xmlns:a16="http://schemas.microsoft.com/office/drawing/2014/main" id="{2639E7E9-F641-1F63-8E06-37A20A63FD17}"/>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b="-2"/>
          <a:stretch/>
        </p:blipFill>
        <p:spPr>
          <a:xfrm>
            <a:off x="9433105" y="4249738"/>
            <a:ext cx="2278063" cy="2243138"/>
          </a:xfrm>
          <a:custGeom>
            <a:avLst/>
            <a:gdLst/>
            <a:ahLst/>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p:spPr>
      </p:pic>
      <p:sp>
        <p:nvSpPr>
          <p:cNvPr id="2" name="Title 1">
            <a:extLst>
              <a:ext uri="{FF2B5EF4-FFF2-40B4-BE49-F238E27FC236}">
                <a16:creationId xmlns:a16="http://schemas.microsoft.com/office/drawing/2014/main" id="{CD87622B-693A-9614-25B7-6744A9ED03A7}"/>
              </a:ext>
            </a:extLst>
          </p:cNvPr>
          <p:cNvSpPr>
            <a:spLocks noGrp="1"/>
          </p:cNvSpPr>
          <p:nvPr>
            <p:ph type="title"/>
          </p:nvPr>
        </p:nvSpPr>
        <p:spPr>
          <a:xfrm>
            <a:off x="389744" y="365127"/>
            <a:ext cx="11332564" cy="1325563"/>
          </a:xfrm>
        </p:spPr>
        <p:txBody>
          <a:bodyPr vert="horz" lIns="91440" tIns="45720" rIns="91440" bIns="45720" rtlCol="0" anchor="ctr">
            <a:normAutofit/>
          </a:bodyPr>
          <a:lstStyle/>
          <a:p>
            <a:r>
              <a:rPr lang="en-US" sz="3300" kern="1200" dirty="0"/>
              <a:t>How is practice-based research different from other types of research?</a:t>
            </a:r>
          </a:p>
        </p:txBody>
      </p:sp>
    </p:spTree>
    <p:extLst>
      <p:ext uri="{BB962C8B-B14F-4D97-AF65-F5344CB8AC3E}">
        <p14:creationId xmlns:p14="http://schemas.microsoft.com/office/powerpoint/2010/main" val="1472785971"/>
      </p:ext>
    </p:extLst>
  </p:cSld>
  <p:clrMapOvr>
    <a:masterClrMapping/>
  </p:clrMapOvr>
</p:sld>
</file>

<file path=ppt/theme/theme1.xml><?xml version="1.0" encoding="utf-8"?>
<a:theme xmlns:a="http://schemas.openxmlformats.org/drawingml/2006/main" name="1_Office Theme">
  <a:themeElements>
    <a:clrScheme name="National Dental PBRN">
      <a:dk1>
        <a:srgbClr val="000000"/>
      </a:dk1>
      <a:lt1>
        <a:srgbClr val="FFFFFF"/>
      </a:lt1>
      <a:dk2>
        <a:srgbClr val="44546A"/>
      </a:dk2>
      <a:lt2>
        <a:srgbClr val="E7E6E6"/>
      </a:lt2>
      <a:accent1>
        <a:srgbClr val="3B3567"/>
      </a:accent1>
      <a:accent2>
        <a:srgbClr val="C01E43"/>
      </a:accent2>
      <a:accent3>
        <a:srgbClr val="4C5EEB"/>
      </a:accent3>
      <a:accent4>
        <a:srgbClr val="6D79C8"/>
      </a:accent4>
      <a:accent5>
        <a:srgbClr val="F5BA61"/>
      </a:accent5>
      <a:accent6>
        <a:srgbClr val="47644B"/>
      </a:accent6>
      <a:hlink>
        <a:srgbClr val="8EA6FD"/>
      </a:hlink>
      <a:folHlink>
        <a:srgbClr val="C86A9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ational Dental PBRN">
    <a:dk1>
      <a:srgbClr val="000000"/>
    </a:dk1>
    <a:lt1>
      <a:srgbClr val="FFFFFF"/>
    </a:lt1>
    <a:dk2>
      <a:srgbClr val="44546A"/>
    </a:dk2>
    <a:lt2>
      <a:srgbClr val="E7E6E6"/>
    </a:lt2>
    <a:accent1>
      <a:srgbClr val="3B3567"/>
    </a:accent1>
    <a:accent2>
      <a:srgbClr val="C01E43"/>
    </a:accent2>
    <a:accent3>
      <a:srgbClr val="4C5EEB"/>
    </a:accent3>
    <a:accent4>
      <a:srgbClr val="6D79C8"/>
    </a:accent4>
    <a:accent5>
      <a:srgbClr val="F5BA61"/>
    </a:accent5>
    <a:accent6>
      <a:srgbClr val="47644B"/>
    </a:accent6>
    <a:hlink>
      <a:srgbClr val="8EA6FD"/>
    </a:hlink>
    <a:folHlink>
      <a:srgbClr val="C86A9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0986E8AA946542AEE3AA5729A4AFF7" ma:contentTypeVersion="16" ma:contentTypeDescription="Create a new document." ma:contentTypeScope="" ma:versionID="9bda264cc647b64b7c3209c2b24589e1">
  <xsd:schema xmlns:xsd="http://www.w3.org/2001/XMLSchema" xmlns:xs="http://www.w3.org/2001/XMLSchema" xmlns:p="http://schemas.microsoft.com/office/2006/metadata/properties" xmlns:ns2="5138f977-bcbc-4a80-a409-53b2114c09fb" xmlns:ns3="346b0dea-ad14-48a0-86af-92055dbc95cc" targetNamespace="http://schemas.microsoft.com/office/2006/metadata/properties" ma:root="true" ma:fieldsID="c7d1874a98b61eb6cd3b6decc0542256" ns2:_="" ns3:_="">
    <xsd:import namespace="5138f977-bcbc-4a80-a409-53b2114c09fb"/>
    <xsd:import namespace="346b0dea-ad14-48a0-86af-92055dbc95c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38f977-bcbc-4a80-a409-53b2114c09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cb661bd-580e-4f87-9e86-f3e9db1d3ba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6b0dea-ad14-48a0-86af-92055dbc95c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557c86c-47ca-44d3-8f3a-c831fb4e32b4}" ma:internalName="TaxCatchAll" ma:showField="CatchAllData" ma:web="346b0dea-ad14-48a0-86af-92055dbc95c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2460A7-64BC-480D-83F2-DBD478893A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38f977-bcbc-4a80-a409-53b2114c09fb"/>
    <ds:schemaRef ds:uri="346b0dea-ad14-48a0-86af-92055dbc95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877D76-0D37-4FDC-82DA-04BA80A92B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1519</TotalTime>
  <Words>3020</Words>
  <Application>Microsoft Macintosh PowerPoint</Application>
  <PresentationFormat>Widescreen</PresentationFormat>
  <Paragraphs>469</Paragraphs>
  <Slides>35</Slides>
  <Notes>27</Notes>
  <HiddenSlides>1</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35</vt:i4>
      </vt:variant>
    </vt:vector>
  </HeadingPairs>
  <TitlesOfParts>
    <vt:vector size="48" baseType="lpstr">
      <vt:lpstr>MS PGothic</vt:lpstr>
      <vt:lpstr>Arial</vt:lpstr>
      <vt:lpstr>Calibri</vt:lpstr>
      <vt:lpstr>Calibri Light</vt:lpstr>
      <vt:lpstr>Ebrima</vt:lpstr>
      <vt:lpstr>Helvetica Neue</vt:lpstr>
      <vt:lpstr>Open Sans</vt:lpstr>
      <vt:lpstr>Open Sans Extrabold</vt:lpstr>
      <vt:lpstr>Proxima Nova Extrabold</vt:lpstr>
      <vt:lpstr>Proxima Nova Rg</vt:lpstr>
      <vt:lpstr>Times New Roman</vt:lpstr>
      <vt:lpstr>Wingdings</vt:lpstr>
      <vt:lpstr>1_Office Theme</vt:lpstr>
      <vt:lpstr>PowerPoint Presentation</vt:lpstr>
      <vt:lpstr>Dental Practice Based Research Network: Clinical research at your dental practice</vt:lpstr>
      <vt:lpstr>PowerPoint Presentation</vt:lpstr>
      <vt:lpstr>“… My participation with the PBRN over the years has been one of the highlights of my career.  The opportunity to take part in well designed clinical studies has improved the quality of care I was able to provide and elevated my office in many ways.  From enhancing the way both patients and team members felt about the office to improving our procedures on a daily basis, being a valued member of the PBRN has been a privilege.”</vt:lpstr>
      <vt:lpstr>PowerPoint Presentation</vt:lpstr>
      <vt:lpstr>What is the dental practice-based research network (PBRN)?</vt:lpstr>
      <vt:lpstr>Scientific Research Evidence to Practice Gaps</vt:lpstr>
      <vt:lpstr>Advantages of Practice-based Participatory Research</vt:lpstr>
      <vt:lpstr>How is practice-based research different from other types of research?</vt:lpstr>
      <vt:lpstr>Dentists and other dental providers</vt:lpstr>
      <vt:lpstr>PowerPoint Presentation</vt:lpstr>
      <vt:lpstr>PowerPoint Presentation</vt:lpstr>
      <vt:lpstr>Steps to Implementing  Practice-based Participatory Research</vt:lpstr>
      <vt:lpstr>Engaging practices in research</vt:lpstr>
      <vt:lpstr>Disseminating the research findings</vt:lpstr>
      <vt:lpstr>Implementing Practice-based Research</vt:lpstr>
      <vt:lpstr>Study Topics</vt:lpstr>
      <vt:lpstr>Clinical Studies: Cracked teeth registry</vt:lpstr>
      <vt:lpstr>Revisiting the dilemma of cracked teeth</vt:lpstr>
      <vt:lpstr>Quick Polls: Pulpitis: Pulpectomy or Pulpotomy?</vt:lpstr>
      <vt:lpstr>Adult Anterior Open Bite: Recommendations</vt:lpstr>
      <vt:lpstr>Adult Anterior Open Bite: Success</vt:lpstr>
      <vt:lpstr>Adult Anterior Open Bite: Stability</vt:lpstr>
      <vt:lpstr>Successful Crowns: How often and how likely are dentists to recommend crowns </vt:lpstr>
      <vt:lpstr>How often  do you recommend a crown? </vt:lpstr>
      <vt:lpstr>How often  do you recommend a crown? </vt:lpstr>
      <vt:lpstr>How often  do you recommend a crown? </vt:lpstr>
      <vt:lpstr>Outcomes for  Painful TMJD Patients</vt:lpstr>
      <vt:lpstr>Outcomes for Painful TMJD Patients</vt:lpstr>
      <vt:lpstr>TREATMENT RECOMMENDATIONS</vt:lpstr>
      <vt:lpstr>  CONCLUSION</vt:lpstr>
      <vt:lpstr>PowerPoint Presentation</vt:lpstr>
      <vt:lpstr>PowerPoint Presentation</vt:lpstr>
      <vt:lpstr>Join the practice-based research movement</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Dental Practice Based Research: Towards Equitable Involvement of Dental Practitioners in Dental, Oral and Craniofacial Research</dc:title>
  <dc:creator>Cunha-Cruz, Joana</dc:creator>
  <cp:lastModifiedBy>Cunha-Cruz, Joana</cp:lastModifiedBy>
  <cp:revision>2</cp:revision>
  <dcterms:created xsi:type="dcterms:W3CDTF">2023-01-31T17:52:22Z</dcterms:created>
  <dcterms:modified xsi:type="dcterms:W3CDTF">2023-09-12T21:05:00Z</dcterms:modified>
</cp:coreProperties>
</file>